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6"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7" r:id="rId11"/>
    <p:sldId id="268" r:id="rId12"/>
    <p:sldId id="265" r:id="rId13"/>
    <p:sldId id="266"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11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73384D5-579A-4818-8AAC-4738238C92E8}" type="datetimeFigureOut">
              <a:rPr lang="en-US" smtClean="0"/>
              <a:t>1/30/2025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4A289E0-AED7-4734-8AF8-9002120E8B9E}" type="slidenum">
              <a:rPr lang="en-US" smtClean="0"/>
              <a:t>‹#›</a:t>
            </a:fld>
            <a:endParaRPr lang="en-US"/>
          </a:p>
        </p:txBody>
      </p:sp>
    </p:spTree>
    <p:extLst>
      <p:ext uri="{BB962C8B-B14F-4D97-AF65-F5344CB8AC3E}">
        <p14:creationId xmlns:p14="http://schemas.microsoft.com/office/powerpoint/2010/main" val="1692302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A289E0-AED7-4734-8AF8-9002120E8B9E}" type="slidenum">
              <a:rPr lang="en-US" smtClean="0"/>
              <a:t>4</a:t>
            </a:fld>
            <a:endParaRPr lang="en-US"/>
          </a:p>
        </p:txBody>
      </p:sp>
    </p:spTree>
    <p:extLst>
      <p:ext uri="{BB962C8B-B14F-4D97-AF65-F5344CB8AC3E}">
        <p14:creationId xmlns:p14="http://schemas.microsoft.com/office/powerpoint/2010/main" val="2617180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extBox 7"/>
          <p:cNvSpPr txBox="1"/>
          <p:nvPr/>
        </p:nvSpPr>
        <p:spPr>
          <a:xfrm>
            <a:off x="1828800" y="3159760"/>
            <a:ext cx="457200" cy="1034129"/>
          </a:xfrm>
          <a:prstGeom prst="rect">
            <a:avLst/>
          </a:prstGeom>
          <a:noFill/>
        </p:spPr>
        <p:txBody>
          <a:bodyPr wrap="square" lIns="0" tIns="9144" rIns="0" bIns="9144" rtlCol="0" anchor="ctr"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2" name="Title 1"/>
          <p:cNvSpPr>
            <a:spLocks noGrp="1"/>
          </p:cNvSpPr>
          <p:nvPr>
            <p:ph type="ctrTitle"/>
          </p:nvPr>
        </p:nvSpPr>
        <p:spPr>
          <a:xfrm>
            <a:off x="777240" y="1219200"/>
            <a:ext cx="7543800" cy="2152650"/>
          </a:xfrm>
        </p:spPr>
        <p:txBody>
          <a:bodyPr>
            <a:noAutofit/>
          </a:bodyPr>
          <a:lstStyle>
            <a:lvl1pPr>
              <a:defRPr sz="600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133600" y="3375491"/>
            <a:ext cx="6172200" cy="685800"/>
          </a:xfrm>
        </p:spPr>
        <p:txBody>
          <a:bodyPr anchor="ctr"/>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5" name="Date Placeholder 14"/>
          <p:cNvSpPr>
            <a:spLocks noGrp="1"/>
          </p:cNvSpPr>
          <p:nvPr>
            <p:ph type="dt" sz="half" idx="10"/>
          </p:nvPr>
        </p:nvSpPr>
        <p:spPr/>
        <p:txBody>
          <a:bodyPr/>
          <a:lstStyle/>
          <a:p>
            <a:fld id="{F89C04E1-80C0-4079-8E36-CFDDC50589B7}" type="datetimeFigureOut">
              <a:rPr lang="en-US" smtClean="0"/>
              <a:t>1/30/2025</a:t>
            </a:fld>
            <a:endParaRPr lang="en-US"/>
          </a:p>
        </p:txBody>
      </p:sp>
      <p:sp>
        <p:nvSpPr>
          <p:cNvPr id="16" name="Slide Number Placeholder 15"/>
          <p:cNvSpPr>
            <a:spLocks noGrp="1"/>
          </p:cNvSpPr>
          <p:nvPr>
            <p:ph type="sldNum" sz="quarter" idx="11"/>
          </p:nvPr>
        </p:nvSpPr>
        <p:spPr/>
        <p:txBody>
          <a:bodyPr/>
          <a:lstStyle/>
          <a:p>
            <a:fld id="{DF5B9F48-D34D-4CE2-A5AD-462B417A82DF}" type="slidenum">
              <a:rPr lang="en-US" smtClean="0"/>
              <a:t>‹#›</a:t>
            </a:fld>
            <a:endParaRPr lang="en-US"/>
          </a:p>
        </p:txBody>
      </p:sp>
      <p:sp>
        <p:nvSpPr>
          <p:cNvPr id="17" name="Footer Placeholder 16"/>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Title 12"/>
          <p:cNvSpPr>
            <a:spLocks noGrp="1"/>
          </p:cNvSpPr>
          <p:nvPr>
            <p:ph type="title"/>
          </p:nvPr>
        </p:nvSpPr>
        <p:spPr/>
        <p:txBody>
          <a:bodyPr/>
          <a:lstStyle/>
          <a:p>
            <a:r>
              <a:rPr lang="en-US" smtClean="0"/>
              <a:t>Click to edit Master title style</a:t>
            </a:r>
            <a:endParaRPr lang="en-US"/>
          </a:p>
        </p:txBody>
      </p:sp>
      <p:sp>
        <p:nvSpPr>
          <p:cNvPr id="14" name="Date Placeholder 13"/>
          <p:cNvSpPr>
            <a:spLocks noGrp="1"/>
          </p:cNvSpPr>
          <p:nvPr>
            <p:ph type="dt" sz="half" idx="10"/>
          </p:nvPr>
        </p:nvSpPr>
        <p:spPr/>
        <p:txBody>
          <a:bodyPr/>
          <a:lstStyle/>
          <a:p>
            <a:fld id="{F89C04E1-80C0-4079-8E36-CFDDC50589B7}" type="datetimeFigureOut">
              <a:rPr lang="en-US" smtClean="0"/>
              <a:t>1/30/2025</a:t>
            </a:fld>
            <a:endParaRPr lang="en-US"/>
          </a:p>
        </p:txBody>
      </p:sp>
      <p:sp>
        <p:nvSpPr>
          <p:cNvPr id="15" name="Slide Number Placeholder 14"/>
          <p:cNvSpPr>
            <a:spLocks noGrp="1"/>
          </p:cNvSpPr>
          <p:nvPr>
            <p:ph type="sldNum" sz="quarter" idx="11"/>
          </p:nvPr>
        </p:nvSpPr>
        <p:spPr/>
        <p:txBody>
          <a:bodyPr/>
          <a:lstStyle/>
          <a:p>
            <a:fld id="{DF5B9F48-D34D-4CE2-A5AD-462B417A82DF}" type="slidenum">
              <a:rPr lang="en-US" smtClean="0"/>
              <a:t>‹#›</a:t>
            </a:fld>
            <a:endParaRPr lang="en-US"/>
          </a:p>
        </p:txBody>
      </p:sp>
      <p:sp>
        <p:nvSpPr>
          <p:cNvPr id="16" name="Footer Placeholder 15"/>
          <p:cNvSpPr>
            <a:spLocks noGrp="1"/>
          </p:cNvSpPr>
          <p:nvPr>
            <p:ph type="ftr" sz="quarter" idx="12"/>
          </p:nvPr>
        </p:nvSpPr>
        <p:spPr/>
        <p:txBody>
          <a:bodyPr/>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TextBox 7"/>
          <p:cNvSpPr txBox="1"/>
          <p:nvPr/>
        </p:nvSpPr>
        <p:spPr>
          <a:xfrm>
            <a:off x="4267200" y="4074497"/>
            <a:ext cx="457200" cy="1015663"/>
          </a:xfrm>
          <a:prstGeom prst="rect">
            <a:avLst/>
          </a:prstGeom>
          <a:noFill/>
        </p:spPr>
        <p:txBody>
          <a:bodyPr wrap="square" lIns="0" tIns="0" rIns="0" bIns="0" rtlCol="0" anchor="t"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3" name="Text Placeholder 2"/>
          <p:cNvSpPr>
            <a:spLocks noGrp="1"/>
          </p:cNvSpPr>
          <p:nvPr>
            <p:ph type="body" idx="1"/>
          </p:nvPr>
        </p:nvSpPr>
        <p:spPr>
          <a:xfrm>
            <a:off x="4572000" y="4267368"/>
            <a:ext cx="3733800" cy="731520"/>
          </a:xfrm>
        </p:spPr>
        <p:txBody>
          <a:bodyPr anchor="ctr">
            <a:normAutofit/>
          </a:bodyPr>
          <a:lstStyle>
            <a:lvl1pPr marL="0" indent="0">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2" name="Date Placeholder 11"/>
          <p:cNvSpPr>
            <a:spLocks noGrp="1"/>
          </p:cNvSpPr>
          <p:nvPr>
            <p:ph type="dt" sz="half" idx="10"/>
          </p:nvPr>
        </p:nvSpPr>
        <p:spPr/>
        <p:txBody>
          <a:bodyPr/>
          <a:lstStyle/>
          <a:p>
            <a:fld id="{F89C04E1-80C0-4079-8E36-CFDDC50589B7}" type="datetimeFigureOut">
              <a:rPr lang="en-US" smtClean="0"/>
              <a:t>1/30/2025</a:t>
            </a:fld>
            <a:endParaRPr lang="en-US"/>
          </a:p>
        </p:txBody>
      </p:sp>
      <p:sp>
        <p:nvSpPr>
          <p:cNvPr id="13" name="Slide Number Placeholder 12"/>
          <p:cNvSpPr>
            <a:spLocks noGrp="1"/>
          </p:cNvSpPr>
          <p:nvPr>
            <p:ph type="sldNum" sz="quarter" idx="11"/>
          </p:nvPr>
        </p:nvSpPr>
        <p:spPr/>
        <p:txBody>
          <a:bodyPr/>
          <a:lstStyle/>
          <a:p>
            <a:fld id="{DF5B9F48-D34D-4CE2-A5AD-462B417A82DF}" type="slidenum">
              <a:rPr lang="en-US" smtClean="0"/>
              <a:t>‹#›</a:t>
            </a:fld>
            <a:endParaRPr lang="en-US"/>
          </a:p>
        </p:txBody>
      </p:sp>
      <p:sp>
        <p:nvSpPr>
          <p:cNvPr id="14" name="Footer Placeholder 13"/>
          <p:cNvSpPr>
            <a:spLocks noGrp="1"/>
          </p:cNvSpPr>
          <p:nvPr>
            <p:ph type="ftr" sz="quarter" idx="12"/>
          </p:nvPr>
        </p:nvSpPr>
        <p:spPr/>
        <p:txBody>
          <a:bodyPr/>
          <a:lstStyle/>
          <a:p>
            <a:endParaRPr lang="en-US"/>
          </a:p>
        </p:txBody>
      </p:sp>
      <p:sp>
        <p:nvSpPr>
          <p:cNvPr id="4" name="Title 3"/>
          <p:cNvSpPr>
            <a:spLocks noGrp="1"/>
          </p:cNvSpPr>
          <p:nvPr>
            <p:ph type="title"/>
          </p:nvPr>
        </p:nvSpPr>
        <p:spPr>
          <a:xfrm>
            <a:off x="2286000" y="1905000"/>
            <a:ext cx="6035040" cy="2350008"/>
          </a:xfrm>
        </p:spPr>
        <p:txBody>
          <a:bodyPr/>
          <a:lstStyle>
            <a:lvl1pPr marL="0" algn="l" defTabSz="914400" rtl="0" eaLnBrk="1" latinLnBrk="0" hangingPunct="1">
              <a:spcBef>
                <a:spcPct val="0"/>
              </a:spcBef>
              <a:buNone/>
              <a:defRPr lang="en-US" sz="5400" b="0" kern="1200" cap="none" dirty="0" smtClean="0">
                <a:solidFill>
                  <a:schemeClr val="tx1"/>
                </a:solidFill>
                <a:effectLst>
                  <a:outerShdw blurRad="38100" dist="38100" dir="2700000" algn="tl">
                    <a:srgbClr val="000000">
                      <a:alpha val="43137"/>
                    </a:srgbClr>
                  </a:outerShdw>
                </a:effectLst>
                <a:latin typeface="+mj-lt"/>
                <a:ea typeface="+mj-ea"/>
                <a:cs typeface="+mj-cs"/>
              </a:defRPr>
            </a:lvl1pPr>
          </a:lstStyle>
          <a:p>
            <a:r>
              <a:rPr lang="en-US" smtClean="0"/>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F89C04E1-80C0-4079-8E36-CFDDC50589B7}" type="datetimeFigureOut">
              <a:rPr lang="en-US" smtClean="0"/>
              <a:t>1/30/2025</a:t>
            </a:fld>
            <a:endParaRPr lang="en-US"/>
          </a:p>
        </p:txBody>
      </p:sp>
      <p:sp>
        <p:nvSpPr>
          <p:cNvPr id="9" name="Slide Number Placeholder 8"/>
          <p:cNvSpPr>
            <a:spLocks noGrp="1"/>
          </p:cNvSpPr>
          <p:nvPr>
            <p:ph type="sldNum" sz="quarter" idx="11"/>
          </p:nvPr>
        </p:nvSpPr>
        <p:spPr/>
        <p:txBody>
          <a:bodyPr/>
          <a:lstStyle/>
          <a:p>
            <a:fld id="{DF5B9F48-D34D-4CE2-A5AD-462B417A82DF}" type="slidenum">
              <a:rPr lang="en-US" smtClean="0"/>
              <a:t>‹#›</a:t>
            </a:fld>
            <a:endParaRPr lang="en-US"/>
          </a:p>
        </p:txBody>
      </p:sp>
      <p:sp>
        <p:nvSpPr>
          <p:cNvPr id="10" name="Footer Placeholder 9"/>
          <p:cNvSpPr>
            <a:spLocks noGrp="1"/>
          </p:cNvSpPr>
          <p:nvPr>
            <p:ph type="ftr" sz="quarter" idx="12"/>
          </p:nvPr>
        </p:nvSpPr>
        <p:spPr/>
        <p:txBody>
          <a:bodyPr/>
          <a:lstStyle/>
          <a:p>
            <a:endParaRPr lang="en-US"/>
          </a:p>
        </p:txBody>
      </p:sp>
      <p:sp>
        <p:nvSpPr>
          <p:cNvPr id="11" name="Title 10"/>
          <p:cNvSpPr>
            <a:spLocks noGrp="1"/>
          </p:cNvSpPr>
          <p:nvPr>
            <p:ph type="title"/>
          </p:nvPr>
        </p:nvSpPr>
        <p:spPr/>
        <p:txBody>
          <a:bodyPr/>
          <a:lstStyle/>
          <a:p>
            <a:r>
              <a:rPr lang="en-US" smtClean="0"/>
              <a:t>Click to edit Master title style</a:t>
            </a:r>
            <a:endParaRPr lang="en-US" dirty="0"/>
          </a:p>
        </p:txBody>
      </p:sp>
      <p:sp>
        <p:nvSpPr>
          <p:cNvPr id="5" name="Content Placeholder 4"/>
          <p:cNvSpPr>
            <a:spLocks noGrp="1"/>
          </p:cNvSpPr>
          <p:nvPr>
            <p:ph sz="quarter" idx="13"/>
          </p:nvPr>
        </p:nvSpPr>
        <p:spPr>
          <a:xfrm>
            <a:off x="1344168" y="658368"/>
            <a:ext cx="3273552" cy="3429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Content Placeholder 6"/>
          <p:cNvSpPr>
            <a:spLocks noGrp="1"/>
          </p:cNvSpPr>
          <p:nvPr>
            <p:ph sz="quarter" idx="14"/>
          </p:nvPr>
        </p:nvSpPr>
        <p:spPr>
          <a:xfrm>
            <a:off x="5029200" y="658368"/>
            <a:ext cx="3273552" cy="34321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4112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344168" y="1371600"/>
            <a:ext cx="3276600"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2920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29200" y="1371600"/>
            <a:ext cx="3273552"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TextBox 12"/>
          <p:cNvSpPr txBox="1"/>
          <p:nvPr/>
        </p:nvSpPr>
        <p:spPr>
          <a:xfrm>
            <a:off x="105664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8" name="TextBox 17"/>
          <p:cNvSpPr txBox="1"/>
          <p:nvPr/>
        </p:nvSpPr>
        <p:spPr>
          <a:xfrm>
            <a:off x="478028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2" name="Title 11"/>
          <p:cNvSpPr>
            <a:spLocks noGrp="1"/>
          </p:cNvSpPr>
          <p:nvPr>
            <p:ph type="title"/>
          </p:nvPr>
        </p:nvSpPr>
        <p:spPr/>
        <p:txBody>
          <a:bodyPr/>
          <a:lstStyle/>
          <a:p>
            <a:r>
              <a:rPr lang="en-US" smtClean="0"/>
              <a:t>Click to edit Master title style</a:t>
            </a:r>
            <a:endParaRPr lang="en-US" dirty="0"/>
          </a:p>
        </p:txBody>
      </p:sp>
      <p:sp>
        <p:nvSpPr>
          <p:cNvPr id="14" name="Date Placeholder 13"/>
          <p:cNvSpPr>
            <a:spLocks noGrp="1"/>
          </p:cNvSpPr>
          <p:nvPr>
            <p:ph type="dt" sz="half" idx="10"/>
          </p:nvPr>
        </p:nvSpPr>
        <p:spPr/>
        <p:txBody>
          <a:bodyPr/>
          <a:lstStyle/>
          <a:p>
            <a:fld id="{F89C04E1-80C0-4079-8E36-CFDDC50589B7}" type="datetimeFigureOut">
              <a:rPr lang="en-US" smtClean="0"/>
              <a:t>1/30/2025</a:t>
            </a:fld>
            <a:endParaRPr lang="en-US"/>
          </a:p>
        </p:txBody>
      </p:sp>
      <p:sp>
        <p:nvSpPr>
          <p:cNvPr id="15" name="Slide Number Placeholder 14"/>
          <p:cNvSpPr>
            <a:spLocks noGrp="1"/>
          </p:cNvSpPr>
          <p:nvPr>
            <p:ph type="sldNum" sz="quarter" idx="11"/>
          </p:nvPr>
        </p:nvSpPr>
        <p:spPr/>
        <p:txBody>
          <a:bodyPr/>
          <a:lstStyle/>
          <a:p>
            <a:fld id="{DF5B9F48-D34D-4CE2-A5AD-462B417A82DF}" type="slidenum">
              <a:rPr lang="en-US" smtClean="0"/>
              <a:t>‹#›</a:t>
            </a:fld>
            <a:endParaRPr lang="en-US"/>
          </a:p>
        </p:txBody>
      </p:sp>
      <p:sp>
        <p:nvSpPr>
          <p:cNvPr id="16" name="Footer Placeholder 15"/>
          <p:cNvSpPr>
            <a:spLocks noGrp="1"/>
          </p:cNvSpPr>
          <p:nvPr>
            <p:ph type="ftr" sz="quarter" idx="12"/>
          </p:nvPr>
        </p:nvSpPr>
        <p:spPr/>
        <p:txBody>
          <a:bodyPr/>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a:p>
        </p:txBody>
      </p:sp>
      <p:sp>
        <p:nvSpPr>
          <p:cNvPr id="7" name="Date Placeholder 6"/>
          <p:cNvSpPr>
            <a:spLocks noGrp="1"/>
          </p:cNvSpPr>
          <p:nvPr>
            <p:ph type="dt" sz="half" idx="10"/>
          </p:nvPr>
        </p:nvSpPr>
        <p:spPr/>
        <p:txBody>
          <a:bodyPr/>
          <a:lstStyle/>
          <a:p>
            <a:fld id="{F89C04E1-80C0-4079-8E36-CFDDC50589B7}" type="datetimeFigureOut">
              <a:rPr lang="en-US" smtClean="0"/>
              <a:t>1/30/2025</a:t>
            </a:fld>
            <a:endParaRPr lang="en-US"/>
          </a:p>
        </p:txBody>
      </p:sp>
      <p:sp>
        <p:nvSpPr>
          <p:cNvPr id="8" name="Slide Number Placeholder 7"/>
          <p:cNvSpPr>
            <a:spLocks noGrp="1"/>
          </p:cNvSpPr>
          <p:nvPr>
            <p:ph type="sldNum" sz="quarter" idx="11"/>
          </p:nvPr>
        </p:nvSpPr>
        <p:spPr/>
        <p:txBody>
          <a:bodyPr/>
          <a:lstStyle/>
          <a:p>
            <a:fld id="{DF5B9F48-D34D-4CE2-A5AD-462B417A82DF}"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89C04E1-80C0-4079-8E36-CFDDC50589B7}" type="datetimeFigureOut">
              <a:rPr lang="en-US" smtClean="0"/>
              <a:t>1/30/2025</a:t>
            </a:fld>
            <a:endParaRPr lang="en-US"/>
          </a:p>
        </p:txBody>
      </p:sp>
      <p:sp>
        <p:nvSpPr>
          <p:cNvPr id="6" name="Slide Number Placeholder 5"/>
          <p:cNvSpPr>
            <a:spLocks noGrp="1"/>
          </p:cNvSpPr>
          <p:nvPr>
            <p:ph type="sldNum" sz="quarter" idx="11"/>
          </p:nvPr>
        </p:nvSpPr>
        <p:spPr/>
        <p:txBody>
          <a:bodyPr/>
          <a:lstStyle/>
          <a:p>
            <a:fld id="{DF5B9F48-D34D-4CE2-A5AD-462B417A82DF}" type="slidenum">
              <a:rPr lang="en-US" smtClean="0"/>
              <a:t>‹#›</a:t>
            </a:fld>
            <a:endParaRPr lang="en-US"/>
          </a:p>
        </p:txBody>
      </p:sp>
      <p:sp>
        <p:nvSpPr>
          <p:cNvPr id="7" name="Footer Placeholder 6"/>
          <p:cNvSpPr>
            <a:spLocks noGrp="1"/>
          </p:cNvSpPr>
          <p:nvPr>
            <p:ph type="ftr" sz="quarter" idx="12"/>
          </p:nvPr>
        </p:nvSpPr>
        <p:spPr/>
        <p:txBody>
          <a:bodyPr/>
          <a:lstStyle/>
          <a:p>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TextBox 8"/>
          <p:cNvSpPr txBox="1"/>
          <p:nvPr/>
        </p:nvSpPr>
        <p:spPr>
          <a:xfrm>
            <a:off x="5328920" y="1774588"/>
            <a:ext cx="457200" cy="1231106"/>
          </a:xfrm>
          <a:prstGeom prst="rect">
            <a:avLst/>
          </a:prstGeom>
          <a:noFill/>
        </p:spPr>
        <p:txBody>
          <a:bodyPr wrap="square" lIns="0" tIns="0" rIns="0" bIns="0" rtlCol="0" anchor="t" anchorCtr="0">
            <a:spAutoFit/>
          </a:bodyPr>
          <a:lstStyle/>
          <a:p>
            <a:r>
              <a:rPr lang="en-US" sz="8000" dirty="0" smtClean="0">
                <a:effectLst>
                  <a:outerShdw blurRad="38100" dist="38100" dir="2700000" algn="tl">
                    <a:srgbClr val="000000">
                      <a:alpha val="43137"/>
                    </a:srgbClr>
                  </a:outerShdw>
                </a:effectLst>
                <a:latin typeface="+mn-lt"/>
              </a:rPr>
              <a:t>{</a:t>
            </a:r>
            <a:endParaRPr lang="en-US" sz="8000" dirty="0">
              <a:effectLst>
                <a:outerShdw blurRad="38100" dist="38100" dir="2700000" algn="tl">
                  <a:srgbClr val="000000">
                    <a:alpha val="43137"/>
                  </a:srgbClr>
                </a:outerShdw>
              </a:effectLst>
              <a:latin typeface="+mn-lt"/>
            </a:endParaRPr>
          </a:p>
        </p:txBody>
      </p:sp>
      <p:sp>
        <p:nvSpPr>
          <p:cNvPr id="3" name="Content Placeholder 2"/>
          <p:cNvSpPr>
            <a:spLocks noGrp="1"/>
          </p:cNvSpPr>
          <p:nvPr>
            <p:ph idx="1"/>
          </p:nvPr>
        </p:nvSpPr>
        <p:spPr>
          <a:xfrm>
            <a:off x="838200" y="685801"/>
            <a:ext cx="4343400" cy="3429000"/>
          </a:xfrm>
        </p:spPr>
        <p:txBody>
          <a:bodyPr anchor="ct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715000" y="685801"/>
            <a:ext cx="2590800" cy="3429000"/>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5" name="Date Placeholder 14"/>
          <p:cNvSpPr>
            <a:spLocks noGrp="1"/>
          </p:cNvSpPr>
          <p:nvPr>
            <p:ph type="dt" sz="half" idx="10"/>
          </p:nvPr>
        </p:nvSpPr>
        <p:spPr/>
        <p:txBody>
          <a:bodyPr/>
          <a:lstStyle/>
          <a:p>
            <a:fld id="{F89C04E1-80C0-4079-8E36-CFDDC50589B7}" type="datetimeFigureOut">
              <a:rPr lang="en-US" smtClean="0"/>
              <a:t>1/30/2025</a:t>
            </a:fld>
            <a:endParaRPr lang="en-US"/>
          </a:p>
        </p:txBody>
      </p:sp>
      <p:sp>
        <p:nvSpPr>
          <p:cNvPr id="16" name="Slide Number Placeholder 15"/>
          <p:cNvSpPr>
            <a:spLocks noGrp="1"/>
          </p:cNvSpPr>
          <p:nvPr>
            <p:ph type="sldNum" sz="quarter" idx="11"/>
          </p:nvPr>
        </p:nvSpPr>
        <p:spPr/>
        <p:txBody>
          <a:bodyPr/>
          <a:lstStyle/>
          <a:p>
            <a:fld id="{DF5B9F48-D34D-4CE2-A5AD-462B417A82DF}" type="slidenum">
              <a:rPr lang="en-US" smtClean="0"/>
              <a:t>‹#›</a:t>
            </a:fld>
            <a:endParaRPr lang="en-US"/>
          </a:p>
        </p:txBody>
      </p:sp>
      <p:sp>
        <p:nvSpPr>
          <p:cNvPr id="17" name="Footer Placeholder 16"/>
          <p:cNvSpPr>
            <a:spLocks noGrp="1"/>
          </p:cNvSpPr>
          <p:nvPr>
            <p:ph type="ftr" sz="quarter" idx="12"/>
          </p:nvPr>
        </p:nvSpPr>
        <p:spPr/>
        <p:txBody>
          <a:bodyPr/>
          <a:lstStyle/>
          <a:p>
            <a:endParaRPr lang="en-US"/>
          </a:p>
        </p:txBody>
      </p:sp>
      <p:sp>
        <p:nvSpPr>
          <p:cNvPr id="18" name="Title 17"/>
          <p:cNvSpPr>
            <a:spLocks noGrp="1"/>
          </p:cNvSpPr>
          <p:nvPr>
            <p:ph type="title"/>
          </p:nvPr>
        </p:nvSpPr>
        <p:spPr/>
        <p:txBody>
          <a:bodyPr/>
          <a:lstStyle/>
          <a:p>
            <a:r>
              <a:rPr lang="en-US" smtClean="0"/>
              <a:t>Click to edit Master title style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219200" y="612775"/>
            <a:ext cx="6705600" cy="2546985"/>
          </a:xfrm>
          <a:effectLst>
            <a:outerShdw blurRad="152400" dist="317500" dir="5400000" sx="90000" sy="-19000" rotWithShape="0">
              <a:prstClr val="black">
                <a:alpha val="15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2743200" y="3453047"/>
            <a:ext cx="5029200" cy="720804"/>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Box 8"/>
          <p:cNvSpPr txBox="1"/>
          <p:nvPr/>
        </p:nvSpPr>
        <p:spPr>
          <a:xfrm>
            <a:off x="2435352" y="3331464"/>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1" name="Title 10"/>
          <p:cNvSpPr>
            <a:spLocks noGrp="1"/>
          </p:cNvSpPr>
          <p:nvPr>
            <p:ph type="title"/>
          </p:nvPr>
        </p:nvSpPr>
        <p:spPr/>
        <p:txBody>
          <a:bodyPr/>
          <a:lstStyle/>
          <a:p>
            <a:r>
              <a:rPr lang="en-US" smtClean="0"/>
              <a:t>Click to edit Master title style</a:t>
            </a:r>
            <a:endParaRPr lang="en-US"/>
          </a:p>
        </p:txBody>
      </p:sp>
      <p:sp>
        <p:nvSpPr>
          <p:cNvPr id="13" name="Date Placeholder 12"/>
          <p:cNvSpPr>
            <a:spLocks noGrp="1"/>
          </p:cNvSpPr>
          <p:nvPr>
            <p:ph type="dt" sz="half" idx="10"/>
          </p:nvPr>
        </p:nvSpPr>
        <p:spPr/>
        <p:txBody>
          <a:bodyPr/>
          <a:lstStyle/>
          <a:p>
            <a:fld id="{F89C04E1-80C0-4079-8E36-CFDDC50589B7}" type="datetimeFigureOut">
              <a:rPr lang="en-US" smtClean="0"/>
              <a:t>1/30/2025</a:t>
            </a:fld>
            <a:endParaRPr lang="en-US"/>
          </a:p>
        </p:txBody>
      </p:sp>
      <p:sp>
        <p:nvSpPr>
          <p:cNvPr id="14" name="Slide Number Placeholder 13"/>
          <p:cNvSpPr>
            <a:spLocks noGrp="1"/>
          </p:cNvSpPr>
          <p:nvPr>
            <p:ph type="sldNum" sz="quarter" idx="11"/>
          </p:nvPr>
        </p:nvSpPr>
        <p:spPr/>
        <p:txBody>
          <a:bodyPr/>
          <a:lstStyle/>
          <a:p>
            <a:fld id="{DF5B9F48-D34D-4CE2-A5AD-462B417A82DF}" type="slidenum">
              <a:rPr lang="en-US" smtClean="0"/>
              <a:t>‹#›</a:t>
            </a:fld>
            <a:endParaRPr lang="en-US"/>
          </a:p>
        </p:txBody>
      </p:sp>
      <p:sp>
        <p:nvSpPr>
          <p:cNvPr id="15" name="Footer Placeholder 14"/>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133600" y="685801"/>
            <a:ext cx="5791200" cy="3505199"/>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89C04E1-80C0-4079-8E36-CFDDC50589B7}" type="datetimeFigureOut">
              <a:rPr lang="en-US" smtClean="0"/>
              <a:t>1/30/2025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5B9F48-D34D-4CE2-A5AD-462B417A82DF}"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09600" y="609601"/>
            <a:ext cx="2133600" cy="51816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895600" y="685801"/>
            <a:ext cx="5029200" cy="45720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89C04E1-80C0-4079-8E36-CFDDC50589B7}" type="datetimeFigureOut">
              <a:rPr lang="en-US" smtClean="0"/>
              <a:t>1/30/2025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5B9F48-D34D-4CE2-A5AD-462B417A82DF}"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a:gsLst>
              <a:gs pos="0">
                <a:schemeClr val="accent6">
                  <a:lumMod val="50000"/>
                  <a:alpha val="36000"/>
                </a:schemeClr>
              </a:gs>
              <a:gs pos="100000">
                <a:schemeClr val="bg2">
                  <a:alpha val="1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rot="19724275">
            <a:off x="1373221" y="1038440"/>
            <a:ext cx="7240620" cy="5706987"/>
          </a:xfrm>
          <a:prstGeom prst="ellipse">
            <a:avLst/>
          </a:prstGeom>
          <a:gradFill flip="none" rotWithShape="1">
            <a:gsLst>
              <a:gs pos="0">
                <a:schemeClr val="accent6">
                  <a:lumMod val="60000"/>
                  <a:lumOff val="40000"/>
                  <a:alpha val="7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rot="17656910">
            <a:off x="-274211" y="1165875"/>
            <a:ext cx="5538472" cy="4480459"/>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rot="19724275">
            <a:off x="3277955" y="116854"/>
            <a:ext cx="6479362" cy="4754757"/>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777240" y="4876800"/>
            <a:ext cx="7543800" cy="9144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133600" y="685801"/>
            <a:ext cx="6096000" cy="3657599"/>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54738"/>
            <a:ext cx="2133600" cy="365125"/>
          </a:xfrm>
          <a:prstGeom prst="rect">
            <a:avLst/>
          </a:prstGeom>
        </p:spPr>
        <p:txBody>
          <a:bodyPr vert="horz" lIns="91440" tIns="45720" rIns="91440" bIns="45720" rtlCol="0" anchor="t"/>
          <a:lstStyle>
            <a:lvl1pPr algn="r">
              <a:defRPr sz="1100">
                <a:solidFill>
                  <a:schemeClr val="tx1">
                    <a:alpha val="60000"/>
                  </a:schemeClr>
                </a:solidFill>
                <a:effectLst/>
              </a:defRPr>
            </a:lvl1pPr>
          </a:lstStyle>
          <a:p>
            <a:fld id="{F89C04E1-80C0-4079-8E36-CFDDC50589B7}" type="datetimeFigureOut">
              <a:rPr lang="en-US" smtClean="0"/>
              <a:t>1/30/2025</a:t>
            </a:fld>
            <a:endParaRPr lang="en-US"/>
          </a:p>
        </p:txBody>
      </p:sp>
      <p:sp>
        <p:nvSpPr>
          <p:cNvPr id="5" name="Footer Placeholder 4"/>
          <p:cNvSpPr>
            <a:spLocks noGrp="1"/>
          </p:cNvSpPr>
          <p:nvPr>
            <p:ph type="ftr" sz="quarter" idx="3"/>
          </p:nvPr>
        </p:nvSpPr>
        <p:spPr>
          <a:xfrm>
            <a:off x="822960" y="6154738"/>
            <a:ext cx="4572000" cy="365125"/>
          </a:xfrm>
          <a:prstGeom prst="rect">
            <a:avLst/>
          </a:prstGeom>
        </p:spPr>
        <p:txBody>
          <a:bodyPr vert="horz" lIns="91440" tIns="45720" rIns="91440" bIns="45720" rtlCol="0" anchor="t"/>
          <a:lstStyle>
            <a:lvl1pPr algn="l">
              <a:defRPr sz="1100">
                <a:solidFill>
                  <a:schemeClr val="tx1">
                    <a:alpha val="60000"/>
                  </a:schemeClr>
                </a:solidFill>
                <a:effectLst/>
              </a:defRPr>
            </a:lvl1pPr>
          </a:lstStyle>
          <a:p>
            <a:endParaRPr lang="en-US"/>
          </a:p>
        </p:txBody>
      </p:sp>
      <p:sp>
        <p:nvSpPr>
          <p:cNvPr id="6" name="Slide Number Placeholder 5"/>
          <p:cNvSpPr>
            <a:spLocks noGrp="1"/>
          </p:cNvSpPr>
          <p:nvPr>
            <p:ph type="sldNum" sz="quarter" idx="4"/>
          </p:nvPr>
        </p:nvSpPr>
        <p:spPr>
          <a:xfrm>
            <a:off x="822960" y="5842000"/>
            <a:ext cx="2133600" cy="304800"/>
          </a:xfrm>
          <a:prstGeom prst="rect">
            <a:avLst/>
          </a:prstGeom>
        </p:spPr>
        <p:txBody>
          <a:bodyPr vert="horz" lIns="91440" tIns="45720" rIns="91440" bIns="9144" rtlCol="0" anchor="b"/>
          <a:lstStyle>
            <a:lvl1pPr algn="l">
              <a:defRPr sz="1600">
                <a:solidFill>
                  <a:schemeClr val="tx1">
                    <a:alpha val="60000"/>
                  </a:schemeClr>
                </a:solidFill>
                <a:effectLst/>
              </a:defRPr>
            </a:lvl1pPr>
          </a:lstStyle>
          <a:p>
            <a:fld id="{DF5B9F48-D34D-4CE2-A5AD-462B417A82DF}"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jpeg"/><Relationship Id="rId7" Type="http://schemas.openxmlformats.org/officeDocument/2006/relationships/image" Target="../media/image13.png"/><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 Id="rId9" Type="http://schemas.openxmlformats.org/officeDocument/2006/relationships/image" Target="../media/image15.jpeg"/></Relationships>
</file>

<file path=ppt/slides/_rels/slide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0.pn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9.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png"/><Relationship Id="rId7" Type="http://schemas.openxmlformats.org/officeDocument/2006/relationships/image" Target="../media/image31.jpeg"/><Relationship Id="rId2"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30.png"/><Relationship Id="rId11" Type="http://schemas.openxmlformats.org/officeDocument/2006/relationships/image" Target="../media/image35.png"/><Relationship Id="rId5" Type="http://schemas.openxmlformats.org/officeDocument/2006/relationships/image" Target="../media/image29.png"/><Relationship Id="rId10" Type="http://schemas.openxmlformats.org/officeDocument/2006/relationships/image" Target="../media/image34.png"/><Relationship Id="rId4" Type="http://schemas.openxmlformats.org/officeDocument/2006/relationships/image" Target="../media/image28.png"/><Relationship Id="rId9" Type="http://schemas.openxmlformats.org/officeDocument/2006/relationships/image" Target="../media/image33.png"/></Relationships>
</file>

<file path=ppt/slides/_rels/slide1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1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7.xml"/><Relationship Id="rId6" Type="http://schemas.openxmlformats.org/officeDocument/2006/relationships/image" Target="../media/image45.jpeg"/><Relationship Id="rId5" Type="http://schemas.openxmlformats.org/officeDocument/2006/relationships/image" Target="../media/image44.png"/><Relationship Id="rId4" Type="http://schemas.openxmlformats.org/officeDocument/2006/relationships/image" Target="../media/image43.png"/></Relationships>
</file>

<file path=ppt/slides/_rels/slide13.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image" Target="../media/image46.png"/><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image" Target="../media/image49.png"/><Relationship Id="rId10" Type="http://schemas.openxmlformats.org/officeDocument/2006/relationships/image" Target="../media/image54.png"/><Relationship Id="rId4" Type="http://schemas.openxmlformats.org/officeDocument/2006/relationships/image" Target="../media/image48.png"/><Relationship Id="rId9" Type="http://schemas.openxmlformats.org/officeDocument/2006/relationships/image" Target="../media/image5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a:lnSpc>
                <a:spcPct val="107000"/>
              </a:lnSpc>
              <a:spcBef>
                <a:spcPts val="0"/>
              </a:spcBef>
              <a:spcAft>
                <a:spcPts val="800"/>
              </a:spcAft>
            </a:pPr>
            <a:r>
              <a:rPr lang="ro-RO" b="1" dirty="0" smtClean="0">
                <a:solidFill>
                  <a:srgbClr val="FF0000"/>
                </a:solidFill>
                <a:effectLst/>
                <a:latin typeface="Times New Roman"/>
                <a:ea typeface="Calibri"/>
                <a:cs typeface="Times New Roman"/>
              </a:rPr>
              <a:t>Grădinița de vară în Orașelul Veseliei</a:t>
            </a:r>
            <a:br>
              <a:rPr lang="ro-RO" b="1" dirty="0" smtClean="0">
                <a:solidFill>
                  <a:srgbClr val="FF0000"/>
                </a:solidFill>
                <a:effectLst/>
                <a:latin typeface="Times New Roman"/>
                <a:ea typeface="Calibri"/>
                <a:cs typeface="Times New Roman"/>
              </a:rPr>
            </a:br>
            <a:r>
              <a:rPr lang="ro-RO" sz="1800" b="1" dirty="0" smtClean="0">
                <a:solidFill>
                  <a:srgbClr val="FF0000"/>
                </a:solidFill>
                <a:latin typeface="Times New Roman"/>
                <a:ea typeface="Calibri"/>
                <a:cs typeface="Times New Roman"/>
              </a:rPr>
              <a:t>PROIECT JUDEȚEAN</a:t>
            </a:r>
            <a:r>
              <a:rPr lang="en-US" sz="1800" b="1" dirty="0" smtClean="0">
                <a:solidFill>
                  <a:srgbClr val="FF0000"/>
                </a:solidFill>
                <a:latin typeface="Times New Roman"/>
                <a:ea typeface="Calibri"/>
                <a:cs typeface="Times New Roman"/>
              </a:rPr>
              <a:t/>
            </a:r>
            <a:br>
              <a:rPr lang="en-US" sz="1800" b="1" dirty="0" smtClean="0">
                <a:solidFill>
                  <a:srgbClr val="FF0000"/>
                </a:solidFill>
                <a:latin typeface="Times New Roman"/>
                <a:ea typeface="Calibri"/>
                <a:cs typeface="Times New Roman"/>
              </a:rPr>
            </a:br>
            <a:r>
              <a:rPr lang="en-US" sz="1800" dirty="0" smtClean="0">
                <a:solidFill>
                  <a:srgbClr val="FF0000"/>
                </a:solidFill>
                <a:latin typeface="Times New Roman"/>
                <a:ea typeface="Calibri"/>
                <a:cs typeface="Times New Roman"/>
              </a:rPr>
              <a:t>ORGANIZATOR G.P.P.,,BOBOCEI DIN MICRO III”BUZ</a:t>
            </a:r>
            <a:r>
              <a:rPr lang="ro-RO" sz="1800" smtClean="0">
                <a:solidFill>
                  <a:srgbClr val="FF0000"/>
                </a:solidFill>
                <a:latin typeface="Times New Roman"/>
                <a:ea typeface="Calibri"/>
                <a:cs typeface="Times New Roman"/>
              </a:rPr>
              <a:t>ĂU</a:t>
            </a:r>
            <a:br>
              <a:rPr lang="ro-RO" sz="1800" smtClean="0">
                <a:solidFill>
                  <a:srgbClr val="FF0000"/>
                </a:solidFill>
                <a:latin typeface="Times New Roman"/>
                <a:ea typeface="Calibri"/>
                <a:cs typeface="Times New Roman"/>
              </a:rPr>
            </a:br>
            <a:r>
              <a:rPr lang="ro-RO" sz="1800" smtClean="0">
                <a:solidFill>
                  <a:srgbClr val="FF0000"/>
                </a:solidFill>
                <a:latin typeface="Times New Roman"/>
                <a:ea typeface="Calibri"/>
                <a:cs typeface="Times New Roman"/>
              </a:rPr>
              <a:t>COORDONATORI BĂNICĂ CRISTINA/ OANĂ GEORGETA</a:t>
            </a:r>
            <a:r>
              <a:rPr lang="en-US" sz="1800" dirty="0">
                <a:ea typeface="Calibri"/>
                <a:cs typeface="Times New Roman"/>
              </a:rPr>
              <a:t/>
            </a:r>
            <a:br>
              <a:rPr lang="en-US" sz="1800" dirty="0">
                <a:ea typeface="Calibri"/>
                <a:cs typeface="Times New Roman"/>
              </a:rPr>
            </a:br>
            <a:endParaRPr lang="en-US" sz="1800" dirty="0"/>
          </a:p>
        </p:txBody>
      </p:sp>
      <p:sp>
        <p:nvSpPr>
          <p:cNvPr id="3" name="Subtitle 2"/>
          <p:cNvSpPr>
            <a:spLocks noGrp="1"/>
          </p:cNvSpPr>
          <p:nvPr>
            <p:ph type="subTitle" idx="1"/>
          </p:nvPr>
        </p:nvSpPr>
        <p:spPr>
          <a:xfrm>
            <a:off x="2133600" y="3375490"/>
            <a:ext cx="6172200" cy="1348909"/>
          </a:xfrm>
        </p:spPr>
        <p:txBody>
          <a:bodyPr>
            <a:normAutofit fontScale="77500" lnSpcReduction="20000"/>
          </a:bodyPr>
          <a:lstStyle/>
          <a:p>
            <a:r>
              <a:rPr lang="vi-VN" b="1" dirty="0" smtClean="0">
                <a:solidFill>
                  <a:srgbClr val="FF0000"/>
                </a:solidFill>
              </a:rPr>
              <a:t>PROGRAM DE ÎNVĂȚARE PRIN JOACĂ</a:t>
            </a:r>
            <a:endParaRPr lang="ro-RO" b="1" dirty="0">
              <a:solidFill>
                <a:srgbClr val="FF0000"/>
              </a:solidFill>
            </a:endParaRPr>
          </a:p>
          <a:p>
            <a:pPr algn="l"/>
            <a:r>
              <a:rPr lang="vi-VN" b="1" dirty="0" smtClean="0">
                <a:solidFill>
                  <a:srgbClr val="FF0000"/>
                </a:solidFill>
              </a:rPr>
              <a:t>Tipul activității principale: </a:t>
            </a:r>
            <a:r>
              <a:rPr lang="vi-VN" b="1" dirty="0" smtClean="0">
                <a:solidFill>
                  <a:schemeClr val="tx1"/>
                </a:solidFill>
              </a:rPr>
              <a:t>Școală de vară - activităţi de tip outdoor</a:t>
            </a:r>
          </a:p>
          <a:p>
            <a:pPr algn="l"/>
            <a:r>
              <a:rPr lang="vi-VN" b="1" dirty="0" smtClean="0">
                <a:solidFill>
                  <a:srgbClr val="FF0000"/>
                </a:solidFill>
              </a:rPr>
              <a:t>Domeniul în care se încadrează: </a:t>
            </a:r>
            <a:r>
              <a:rPr lang="vi-VN" b="1" dirty="0" smtClean="0">
                <a:solidFill>
                  <a:schemeClr val="tx1"/>
                </a:solidFill>
              </a:rPr>
              <a:t>Domeniul educaţie civică, voluntariat, proiecte caritabile;</a:t>
            </a:r>
          </a:p>
          <a:p>
            <a:pPr algn="l"/>
            <a:r>
              <a:rPr lang="vi-VN" b="1" dirty="0" smtClean="0">
                <a:solidFill>
                  <a:srgbClr val="FF0000"/>
                </a:solidFill>
              </a:rPr>
              <a:t>Ediția nr.: </a:t>
            </a:r>
            <a:r>
              <a:rPr lang="vi-VN" b="1" dirty="0" smtClean="0">
                <a:solidFill>
                  <a:schemeClr val="tx1"/>
                </a:solidFill>
              </a:rPr>
              <a:t>X</a:t>
            </a:r>
            <a:r>
              <a:rPr lang="ro-RO" b="1" dirty="0" smtClean="0">
                <a:solidFill>
                  <a:schemeClr val="tx1"/>
                </a:solidFill>
              </a:rPr>
              <a:t>( 2015-2024)</a:t>
            </a:r>
            <a:endParaRPr lang="vi-VN" b="1" dirty="0" smtClean="0">
              <a:solidFill>
                <a:schemeClr val="tx1"/>
              </a:solidFill>
            </a:endParaRPr>
          </a:p>
          <a:p>
            <a:endParaRPr lang="en-US" dirty="0"/>
          </a:p>
        </p:txBody>
      </p:sp>
      <p:pic>
        <p:nvPicPr>
          <p:cNvPr id="1026" name="Picture 2" descr="C:\Users\user\OneDrive\Desktop\18519628_222927674875816_8523675818307644985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4419600"/>
            <a:ext cx="1752600" cy="1752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13943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3360" y="152400"/>
            <a:ext cx="8458200" cy="6463308"/>
          </a:xfrm>
          <a:prstGeom prst="rect">
            <a:avLst/>
          </a:prstGeom>
        </p:spPr>
        <p:txBody>
          <a:bodyPr wrap="square">
            <a:spAutoFit/>
          </a:bodyPr>
          <a:lstStyle/>
          <a:p>
            <a:pPr algn="ctr"/>
            <a:r>
              <a:rPr lang="it-IT" b="1" dirty="0" smtClean="0">
                <a:solidFill>
                  <a:srgbClr val="FF0000"/>
                </a:solidFill>
              </a:rPr>
              <a:t>,,Gradini</a:t>
            </a:r>
            <a:r>
              <a:rPr lang="ro-RO" b="1" dirty="0" smtClean="0">
                <a:solidFill>
                  <a:srgbClr val="FF0000"/>
                </a:solidFill>
              </a:rPr>
              <a:t>ț</a:t>
            </a:r>
            <a:r>
              <a:rPr lang="it-IT" b="1" dirty="0" smtClean="0">
                <a:solidFill>
                  <a:srgbClr val="FF0000"/>
                </a:solidFill>
              </a:rPr>
              <a:t>a de vară in Ora</a:t>
            </a:r>
            <a:r>
              <a:rPr lang="ro-RO" b="1" dirty="0" smtClean="0">
                <a:solidFill>
                  <a:srgbClr val="FF0000"/>
                </a:solidFill>
              </a:rPr>
              <a:t>ș</a:t>
            </a:r>
            <a:r>
              <a:rPr lang="it-IT" b="1" dirty="0" smtClean="0">
                <a:solidFill>
                  <a:srgbClr val="FF0000"/>
                </a:solidFill>
              </a:rPr>
              <a:t>elul Veseliei</a:t>
            </a:r>
            <a:r>
              <a:rPr lang="en-US" b="1" dirty="0" smtClean="0">
                <a:solidFill>
                  <a:srgbClr val="FF0000"/>
                </a:solidFill>
              </a:rPr>
              <a:t>”</a:t>
            </a:r>
            <a:endParaRPr lang="ro-RO" b="1" dirty="0" smtClean="0">
              <a:solidFill>
                <a:srgbClr val="FF0000"/>
              </a:solidFill>
            </a:endParaRPr>
          </a:p>
          <a:p>
            <a:r>
              <a:rPr lang="ro-RO" b="1" dirty="0" smtClean="0"/>
              <a:t>- Program </a:t>
            </a:r>
            <a:r>
              <a:rPr lang="ro-RO" b="1" dirty="0"/>
              <a:t>de invatare prin joaca - adresat prescolarilor.</a:t>
            </a:r>
            <a:endParaRPr lang="en-US" dirty="0"/>
          </a:p>
          <a:p>
            <a:pPr marL="285750" indent="-285750">
              <a:buFontTx/>
              <a:buChar char="-"/>
            </a:pPr>
            <a:r>
              <a:rPr lang="ro-RO" b="1" dirty="0" smtClean="0"/>
              <a:t>,, </a:t>
            </a:r>
            <a:r>
              <a:rPr lang="ro-RO" b="1" dirty="0"/>
              <a:t>Împreuna pentru un invățământ de calitate”- cursuri de formare, adresate cadrelor didactice participante la proiect. Subdomeniul Știintific adresat cadrelor </a:t>
            </a:r>
            <a:r>
              <a:rPr lang="ro-RO" b="1" dirty="0" smtClean="0"/>
              <a:t>didactice</a:t>
            </a:r>
            <a:r>
              <a:rPr lang="en-US" b="1" dirty="0" smtClean="0"/>
              <a:t>: </a:t>
            </a:r>
            <a:r>
              <a:rPr lang="ro-RO" b="1" dirty="0" smtClean="0"/>
              <a:t> </a:t>
            </a:r>
            <a:r>
              <a:rPr lang="ro-RO" b="1" dirty="0"/>
              <a:t>,,Proiect de dezvoltare profesională a personalului didactic</a:t>
            </a:r>
            <a:r>
              <a:rPr lang="ro-RO" b="1" dirty="0" smtClean="0"/>
              <a:t>”</a:t>
            </a:r>
            <a:endParaRPr lang="en-US" b="1" dirty="0" smtClean="0"/>
          </a:p>
          <a:p>
            <a:pPr marL="285750" indent="-285750">
              <a:buFontTx/>
              <a:buChar char="-"/>
            </a:pPr>
            <a:r>
              <a:rPr lang="vi-VN" b="1" dirty="0" smtClean="0"/>
              <a:t>Simpozion Jude</a:t>
            </a:r>
            <a:r>
              <a:rPr lang="ro-RO" b="1" dirty="0"/>
              <a:t>ț</a:t>
            </a:r>
            <a:r>
              <a:rPr lang="vi-VN" b="1" dirty="0" smtClean="0"/>
              <a:t>ean in cadrul proiectului ,, ,,EDUCAȚIE FĂRĂ ZIDURI!”„Activități de tip outdoor – posibilități și modalități de organizare”, EDIȚIA  a V</a:t>
            </a:r>
            <a:r>
              <a:rPr lang="ro-RO" b="1" dirty="0" smtClean="0"/>
              <a:t>I</a:t>
            </a:r>
            <a:r>
              <a:rPr lang="vi-VN" b="1" dirty="0" smtClean="0"/>
              <a:t>-a</a:t>
            </a:r>
            <a:endParaRPr lang="ro-RO" b="1" dirty="0" smtClean="0"/>
          </a:p>
          <a:p>
            <a:pPr marL="285750" indent="-285750">
              <a:buFontTx/>
              <a:buChar char="-"/>
            </a:pPr>
            <a:r>
              <a:rPr lang="vi-VN" b="1" dirty="0" smtClean="0"/>
              <a:t>Toate activitatiile sunt importante, ele vizeeaza:</a:t>
            </a:r>
          </a:p>
          <a:p>
            <a:r>
              <a:rPr lang="vi-VN" dirty="0" smtClean="0"/>
              <a:t>Adecvarea conținuturilor invățării și a activității de invățare la specificul copiilor ( vârstă , mediu familial, specificul comunității etc. )</a:t>
            </a:r>
          </a:p>
          <a:p>
            <a:r>
              <a:rPr lang="vi-VN" dirty="0" smtClean="0"/>
              <a:t>Echivalarea șanselor de acces la educație .</a:t>
            </a:r>
          </a:p>
          <a:p>
            <a:r>
              <a:rPr lang="vi-VN" dirty="0" smtClean="0"/>
              <a:t>Atractivitatea și accesibilitatea activităților prin predominant a jocului didactic.</a:t>
            </a:r>
          </a:p>
          <a:p>
            <a:r>
              <a:rPr lang="vi-VN" dirty="0" smtClean="0"/>
              <a:t>Valorificarea potențialului motivațional și intellectual al copiilor.</a:t>
            </a:r>
          </a:p>
          <a:p>
            <a:r>
              <a:rPr lang="vi-VN" dirty="0" smtClean="0"/>
              <a:t>Proiectul dorește să implementeaze învățarea la locul de muncă ca cea mai importantă dimensiune care însoțește viața profesională a fiecărui individ.</a:t>
            </a:r>
            <a:endParaRPr lang="ro-RO" dirty="0" smtClean="0"/>
          </a:p>
          <a:p>
            <a:pPr marL="285750" indent="-285750">
              <a:buFontTx/>
              <a:buChar char="-"/>
            </a:pPr>
            <a:r>
              <a:rPr lang="vi-VN" b="1" dirty="0" smtClean="0"/>
              <a:t>Număr participanți la proiect:</a:t>
            </a:r>
          </a:p>
          <a:p>
            <a:r>
              <a:rPr lang="vi-VN" dirty="0" smtClean="0"/>
              <a:t>Participare directă </a:t>
            </a:r>
            <a:r>
              <a:rPr lang="ro-RO" dirty="0" smtClean="0"/>
              <a:t>-</a:t>
            </a:r>
            <a:r>
              <a:rPr lang="vi-VN" dirty="0" smtClean="0"/>
              <a:t> preșcolari din unitatea aplicantă, preșcolari din unitățile din județ.</a:t>
            </a:r>
          </a:p>
          <a:p>
            <a:r>
              <a:rPr lang="vi-VN" dirty="0" smtClean="0"/>
              <a:t>Participare indirectă </a:t>
            </a:r>
            <a:r>
              <a:rPr lang="ro-RO" dirty="0" smtClean="0"/>
              <a:t>-</a:t>
            </a:r>
            <a:r>
              <a:rPr lang="vi-VN" dirty="0" smtClean="0"/>
              <a:t>preșcolari din unitateaă, preșcolari din unitățile din județ, țară, stăinatate.</a:t>
            </a:r>
          </a:p>
          <a:p>
            <a:r>
              <a:rPr lang="vi-VN" dirty="0" smtClean="0"/>
              <a:t>Participare online </a:t>
            </a:r>
            <a:r>
              <a:rPr lang="ro-RO" dirty="0" smtClean="0"/>
              <a:t>- </a:t>
            </a:r>
            <a:r>
              <a:rPr lang="vi-VN" dirty="0" smtClean="0"/>
              <a:t> preșcolari din unitatea aplicantă , preșcolari din unițile din județ, </a:t>
            </a:r>
            <a:r>
              <a:rPr lang="ro-RO" dirty="0" smtClean="0"/>
              <a:t>ț</a:t>
            </a:r>
            <a:r>
              <a:rPr lang="vi-VN" dirty="0" smtClean="0"/>
              <a:t>ar</a:t>
            </a:r>
            <a:r>
              <a:rPr lang="ro-RO" dirty="0" smtClean="0"/>
              <a:t>ă</a:t>
            </a:r>
            <a:r>
              <a:rPr lang="vi-VN" dirty="0" smtClean="0"/>
              <a:t>, stăinatate.</a:t>
            </a:r>
            <a:endParaRPr lang="ro-RO" dirty="0" smtClean="0"/>
          </a:p>
        </p:txBody>
      </p:sp>
    </p:spTree>
    <p:extLst>
      <p:ext uri="{BB962C8B-B14F-4D97-AF65-F5344CB8AC3E}">
        <p14:creationId xmlns:p14="http://schemas.microsoft.com/office/powerpoint/2010/main" val="122725905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76200"/>
            <a:ext cx="8763000" cy="6740307"/>
          </a:xfrm>
          <a:prstGeom prst="rect">
            <a:avLst/>
          </a:prstGeom>
        </p:spPr>
        <p:txBody>
          <a:bodyPr wrap="square">
            <a:spAutoFit/>
          </a:bodyPr>
          <a:lstStyle/>
          <a:p>
            <a:r>
              <a:rPr lang="vi-VN" b="1" dirty="0" smtClean="0"/>
              <a:t>Beneficiarii direcți: </a:t>
            </a:r>
            <a:r>
              <a:rPr lang="vi-VN" dirty="0" smtClean="0"/>
              <a:t>copiii ăi cadrele didactice din unitățile partenere și din grădinița aplicantă;</a:t>
            </a:r>
          </a:p>
          <a:p>
            <a:r>
              <a:rPr lang="vi-VN" b="1" dirty="0" smtClean="0"/>
              <a:t>Beneficiarii indirecți: </a:t>
            </a:r>
            <a:r>
              <a:rPr lang="vi-VN" dirty="0" smtClean="0"/>
              <a:t>părinții și comunitatea</a:t>
            </a:r>
          </a:p>
          <a:p>
            <a:endParaRPr lang="vi-VN" dirty="0" smtClean="0"/>
          </a:p>
          <a:p>
            <a:pPr marL="285750" indent="-285750">
              <a:buFontTx/>
              <a:buChar char="-"/>
            </a:pPr>
            <a:r>
              <a:rPr lang="en-US" dirty="0" smtClean="0"/>
              <a:t>Argument </a:t>
            </a:r>
            <a:endParaRPr lang="ro-RO" dirty="0" smtClean="0"/>
          </a:p>
          <a:p>
            <a:r>
              <a:rPr lang="ro-RO" dirty="0" smtClean="0"/>
              <a:t>     </a:t>
            </a:r>
            <a:r>
              <a:rPr lang="vi-VN" dirty="0" smtClean="0"/>
              <a:t>Vacanţa trebuie să reprezinte pentru copii un punct de referinţă, de amintiri plăcute şi diverse:,,când am fost eu la mare...”sau ,, la munte eu am văzut....”. Cu toate  aceastea, activităţile de vacanţă nu pot fi lăsate la voia întâmplării, ci trebuie proiectate şi organizate temeinic. </a:t>
            </a:r>
            <a:endParaRPr lang="ro-RO" dirty="0" smtClean="0"/>
          </a:p>
          <a:p>
            <a:r>
              <a:rPr lang="ro-RO" dirty="0" smtClean="0"/>
              <a:t>     </a:t>
            </a:r>
            <a:r>
              <a:rPr lang="vi-VN" dirty="0" smtClean="0"/>
              <a:t>Ţinând cont de faptul că vacanţa reprezintă o continuare firească a activităţilor desfăşurate în gradinita, petrecerea ei solicitând forme atrăgătoare inedite, păstrându-şi specificul de perioadă de destindere, refacere şi recreere, educatoarele de la G.P.P.,,Bobocei din Micro III”Buzau, a</a:t>
            </a:r>
            <a:r>
              <a:rPr lang="ro-RO" dirty="0" smtClean="0"/>
              <a:t>u</a:t>
            </a:r>
            <a:r>
              <a:rPr lang="vi-VN" dirty="0" smtClean="0"/>
              <a:t> decis să organiz</a:t>
            </a:r>
            <a:r>
              <a:rPr lang="ro-RO" dirty="0" smtClean="0"/>
              <a:t>eze acest </a:t>
            </a:r>
            <a:r>
              <a:rPr lang="vi-VN" dirty="0" smtClean="0"/>
              <a:t>Program de invatare prin joaca”- adresat prescolarilor,</a:t>
            </a:r>
            <a:r>
              <a:rPr lang="ro-RO" dirty="0" smtClean="0"/>
              <a:t> căt și </a:t>
            </a:r>
            <a:r>
              <a:rPr lang="vi-VN" dirty="0" smtClean="0"/>
              <a:t> cursuri de formare, adresate cadrelor didactice participante la proiect.,, Împreuna pentru un invățământ de calitate”</a:t>
            </a:r>
            <a:r>
              <a:rPr lang="ro-RO" dirty="0" smtClean="0"/>
              <a:t>, finalizând cu simpozionul ,,Educație fară ziduri”</a:t>
            </a:r>
            <a:endParaRPr lang="vi-VN" dirty="0" smtClean="0"/>
          </a:p>
          <a:p>
            <a:r>
              <a:rPr lang="vi-VN" dirty="0" smtClean="0"/>
              <a:t>   Formarea profesională continuă conduce la dobândirea unui ansamblu de competențe profesionale care permit persoanelor din grupul țintă să desfășoare activități specifice ocupației deținute, precum și la dezvoltarea cunoștințelor, deprinderilor și competențelor noi. Capitalul intelectual al oricărei unități de învățământ are o importantă componentă individuală- cunoștințele fiecărui angajat în parte, una socială- fluxurile de cunoștințe rezultate ca urmare a interacțiunilor în comunitățile de practică din interior și alta organizațională- o adevărată ,,bibliotecă,, de cunoștințe, expertiză, publicații personale, proceduri specifice etc. </a:t>
            </a:r>
            <a:endParaRPr lang="en-US" dirty="0"/>
          </a:p>
        </p:txBody>
      </p:sp>
    </p:spTree>
    <p:extLst>
      <p:ext uri="{BB962C8B-B14F-4D97-AF65-F5344CB8AC3E}">
        <p14:creationId xmlns:p14="http://schemas.microsoft.com/office/powerpoint/2010/main" val="31687391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304800"/>
            <a:ext cx="8610600" cy="5632311"/>
          </a:xfrm>
          <a:prstGeom prst="rect">
            <a:avLst/>
          </a:prstGeom>
        </p:spPr>
        <p:txBody>
          <a:bodyPr wrap="square">
            <a:spAutoFit/>
          </a:bodyPr>
          <a:lstStyle/>
          <a:p>
            <a:r>
              <a:rPr lang="vi-VN" b="1" dirty="0">
                <a:ea typeface="Calibri"/>
              </a:rPr>
              <a:t>Scopul proiectului;</a:t>
            </a:r>
          </a:p>
          <a:p>
            <a:r>
              <a:rPr lang="vi-VN" b="1" dirty="0">
                <a:ea typeface="Calibri"/>
              </a:rPr>
              <a:t>       </a:t>
            </a:r>
            <a:r>
              <a:rPr lang="vi-VN" dirty="0">
                <a:ea typeface="Calibri"/>
              </a:rPr>
              <a:t>Grădiniță ,,Bobocei din Micro III” Buzău un  puternic centru de modelare a caracterelor. </a:t>
            </a:r>
            <a:endParaRPr lang="ro-RO" dirty="0" smtClean="0">
              <a:ea typeface="Calibri"/>
            </a:endParaRPr>
          </a:p>
          <a:p>
            <a:r>
              <a:rPr lang="vi-VN" b="1" dirty="0">
                <a:ea typeface="Calibri"/>
              </a:rPr>
              <a:t>Obiectivele specifice ale proiectului;</a:t>
            </a:r>
          </a:p>
          <a:p>
            <a:r>
              <a:rPr lang="vi-VN" dirty="0" smtClean="0">
                <a:ea typeface="Calibri"/>
              </a:rPr>
              <a:t>•Stimularea </a:t>
            </a:r>
            <a:r>
              <a:rPr lang="vi-VN" dirty="0">
                <a:ea typeface="Calibri"/>
              </a:rPr>
              <a:t>interesului copiilor pentru gradinita/scoala;</a:t>
            </a:r>
          </a:p>
          <a:p>
            <a:r>
              <a:rPr lang="vi-VN" dirty="0" smtClean="0">
                <a:ea typeface="Calibri"/>
              </a:rPr>
              <a:t>•Cultivarea </a:t>
            </a:r>
            <a:r>
              <a:rPr lang="vi-VN" dirty="0">
                <a:ea typeface="Calibri"/>
              </a:rPr>
              <a:t>atitudinilor de cooperare, spirit de echipă, de competiţie, fair-play pe parcursul  desfăşurării tuturor activităţilor;</a:t>
            </a:r>
          </a:p>
          <a:p>
            <a:r>
              <a:rPr lang="vi-VN" dirty="0" smtClean="0">
                <a:ea typeface="Calibri"/>
              </a:rPr>
              <a:t>•Manifestarea </a:t>
            </a:r>
            <a:r>
              <a:rPr lang="vi-VN" dirty="0">
                <a:ea typeface="Calibri"/>
              </a:rPr>
              <a:t>aptitudinilor </a:t>
            </a:r>
            <a:r>
              <a:rPr lang="vi-VN" dirty="0" smtClean="0">
                <a:ea typeface="Calibri"/>
              </a:rPr>
              <a:t>personale;Respectarea </a:t>
            </a:r>
            <a:r>
              <a:rPr lang="vi-VN" dirty="0">
                <a:ea typeface="Calibri"/>
              </a:rPr>
              <a:t>normelor de comportare civilizată;</a:t>
            </a:r>
          </a:p>
          <a:p>
            <a:r>
              <a:rPr lang="vi-VN" dirty="0" smtClean="0">
                <a:ea typeface="Calibri"/>
              </a:rPr>
              <a:t>•Valorificarea </a:t>
            </a:r>
            <a:r>
              <a:rPr lang="vi-VN" dirty="0">
                <a:ea typeface="Calibri"/>
              </a:rPr>
              <a:t>potenţialului intelectual şi motivaţional al copiilor.</a:t>
            </a:r>
          </a:p>
          <a:p>
            <a:r>
              <a:rPr lang="vi-VN" dirty="0" smtClean="0">
                <a:ea typeface="Calibri"/>
              </a:rPr>
              <a:t>•</a:t>
            </a:r>
            <a:r>
              <a:rPr lang="ro-RO" dirty="0" smtClean="0">
                <a:ea typeface="Calibri"/>
              </a:rPr>
              <a:t>P</a:t>
            </a:r>
            <a:r>
              <a:rPr lang="vi-VN" dirty="0" smtClean="0">
                <a:ea typeface="Calibri"/>
              </a:rPr>
              <a:t>lanificarea </a:t>
            </a:r>
            <a:r>
              <a:rPr lang="vi-VN" dirty="0">
                <a:ea typeface="Calibri"/>
              </a:rPr>
              <a:t>şi implementarea unui curriculum adaptat şi adecvat cerinţelor programului, precum şi a unor practici de instruire bazate pe cunoaşterea individuală a copiilor şi pe cunoaşterea nevoilor şi valorilor comunităţilor din care provin aceștia;</a:t>
            </a:r>
          </a:p>
          <a:p>
            <a:r>
              <a:rPr lang="vi-VN" dirty="0" smtClean="0">
                <a:ea typeface="Calibri"/>
              </a:rPr>
              <a:t>•Adaptarea </a:t>
            </a:r>
            <a:r>
              <a:rPr lang="vi-VN" dirty="0">
                <a:ea typeface="Calibri"/>
              </a:rPr>
              <a:t>strategiilor didactice şi a mediului educațional pentru a răspunde nevoilor specifice ale tuturor copiilor;</a:t>
            </a:r>
          </a:p>
          <a:p>
            <a:r>
              <a:rPr lang="vi-VN" dirty="0" smtClean="0">
                <a:ea typeface="Calibri"/>
              </a:rPr>
              <a:t>•Menținerea </a:t>
            </a:r>
            <a:r>
              <a:rPr lang="vi-VN" dirty="0">
                <a:ea typeface="Calibri"/>
              </a:rPr>
              <a:t>unei comunicări eficiente cu părinţii, cu referire la curriculum şi la evoluţia copiilor;</a:t>
            </a:r>
          </a:p>
          <a:p>
            <a:r>
              <a:rPr lang="vi-VN" dirty="0" smtClean="0">
                <a:ea typeface="Calibri"/>
              </a:rPr>
              <a:t>•Aprofundarea </a:t>
            </a:r>
            <a:r>
              <a:rPr lang="vi-VN" dirty="0">
                <a:ea typeface="Calibri"/>
              </a:rPr>
              <a:t>legislației utilizate în domeniul de </a:t>
            </a:r>
            <a:r>
              <a:rPr lang="vi-VN" dirty="0" smtClean="0">
                <a:ea typeface="Calibri"/>
              </a:rPr>
              <a:t>activitate;Redactarea </a:t>
            </a:r>
            <a:r>
              <a:rPr lang="vi-VN" dirty="0">
                <a:ea typeface="Calibri"/>
              </a:rPr>
              <a:t>de materiale necesare activității desfășurate;</a:t>
            </a:r>
          </a:p>
          <a:p>
            <a:r>
              <a:rPr lang="vi-VN" dirty="0" smtClean="0">
                <a:ea typeface="Calibri"/>
              </a:rPr>
              <a:t>•Schimb </a:t>
            </a:r>
            <a:r>
              <a:rPr lang="vi-VN" dirty="0">
                <a:ea typeface="Calibri"/>
              </a:rPr>
              <a:t>de experiență.</a:t>
            </a:r>
          </a:p>
          <a:p>
            <a:endParaRPr lang="ro-RO" b="1" dirty="0" smtClean="0">
              <a:solidFill>
                <a:schemeClr val="bg1"/>
              </a:solidFill>
              <a:effectLst/>
              <a:latin typeface="Times New Roman"/>
              <a:ea typeface="Calibri"/>
            </a:endParaRPr>
          </a:p>
        </p:txBody>
      </p:sp>
    </p:spTree>
    <p:extLst>
      <p:ext uri="{BB962C8B-B14F-4D97-AF65-F5344CB8AC3E}">
        <p14:creationId xmlns:p14="http://schemas.microsoft.com/office/powerpoint/2010/main" val="32170791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 y="381000"/>
            <a:ext cx="9144000" cy="6463308"/>
          </a:xfrm>
          <a:prstGeom prst="rect">
            <a:avLst/>
          </a:prstGeom>
        </p:spPr>
        <p:txBody>
          <a:bodyPr wrap="square">
            <a:spAutoFit/>
          </a:bodyPr>
          <a:lstStyle/>
          <a:p>
            <a:pPr lvl="0"/>
            <a:r>
              <a:rPr lang="ro-RO" b="1" dirty="0">
                <a:solidFill>
                  <a:prstClr val="black"/>
                </a:solidFill>
                <a:latin typeface="Times New Roman"/>
                <a:ea typeface="Calibri"/>
              </a:rPr>
              <a:t>Parteneri implicați în proiect, descrierea parteneriatului </a:t>
            </a:r>
          </a:p>
          <a:p>
            <a:pPr marL="285750" lvl="0" indent="-285750">
              <a:buFontTx/>
              <a:buChar char="-"/>
            </a:pPr>
            <a:r>
              <a:rPr lang="ro-RO" dirty="0">
                <a:solidFill>
                  <a:prstClr val="white"/>
                </a:solidFill>
                <a:latin typeface="Times New Roman"/>
              </a:rPr>
              <a:t>Inspectoratul Școlar Județean - evaluarea proiectului, partener in formarea cadrelor didactice.</a:t>
            </a:r>
          </a:p>
          <a:p>
            <a:pPr marL="285750" lvl="0" indent="-285750">
              <a:buFontTx/>
              <a:buChar char="-"/>
            </a:pPr>
            <a:r>
              <a:rPr lang="vi-VN" dirty="0">
                <a:solidFill>
                  <a:prstClr val="white"/>
                </a:solidFill>
              </a:rPr>
              <a:t>S.C. MCA COMERCIAL SRLBuzău,incalitate de sponsor.</a:t>
            </a:r>
          </a:p>
          <a:p>
            <a:pPr marL="285750" lvl="0" indent="-285750">
              <a:buFontTx/>
              <a:buChar char="-"/>
            </a:pPr>
            <a:r>
              <a:rPr lang="vi-VN" dirty="0">
                <a:solidFill>
                  <a:prstClr val="white"/>
                </a:solidFill>
              </a:rPr>
              <a:t>PANI LUX SRL, Buzau in calitate de sponsor</a:t>
            </a:r>
            <a:r>
              <a:rPr lang="ro-RO" dirty="0">
                <a:solidFill>
                  <a:prstClr val="white"/>
                </a:solidFill>
              </a:rPr>
              <a:t>.</a:t>
            </a:r>
            <a:endParaRPr lang="vi-VN" dirty="0">
              <a:solidFill>
                <a:prstClr val="white"/>
              </a:solidFill>
            </a:endParaRPr>
          </a:p>
          <a:p>
            <a:pPr marL="285750" lvl="0" indent="-285750">
              <a:buFontTx/>
              <a:buChar char="-"/>
            </a:pPr>
            <a:r>
              <a:rPr lang="vi-VN" dirty="0">
                <a:solidFill>
                  <a:prstClr val="white"/>
                </a:solidFill>
              </a:rPr>
              <a:t>BRUTAREX </a:t>
            </a:r>
            <a:r>
              <a:rPr lang="it-IT" dirty="0">
                <a:solidFill>
                  <a:prstClr val="white"/>
                </a:solidFill>
              </a:rPr>
              <a:t>Buzau in calitate de sponsor</a:t>
            </a:r>
            <a:r>
              <a:rPr lang="ro-RO" dirty="0">
                <a:solidFill>
                  <a:prstClr val="white"/>
                </a:solidFill>
              </a:rPr>
              <a:t>.</a:t>
            </a:r>
            <a:endParaRPr lang="vi-VN" dirty="0">
              <a:solidFill>
                <a:prstClr val="white"/>
              </a:solidFill>
            </a:endParaRPr>
          </a:p>
          <a:p>
            <a:pPr marL="285750" lvl="0" indent="-285750">
              <a:buFontTx/>
              <a:buChar char="-"/>
            </a:pPr>
            <a:r>
              <a:rPr lang="vi-VN" dirty="0">
                <a:solidFill>
                  <a:prstClr val="white"/>
                </a:solidFill>
              </a:rPr>
              <a:t>S.C. COMERCIAL CERBU SRL, in calitate de sponsor. </a:t>
            </a:r>
          </a:p>
          <a:p>
            <a:pPr marL="285750" lvl="0" indent="-285750">
              <a:buFontTx/>
              <a:buChar char="-"/>
            </a:pPr>
            <a:r>
              <a:rPr lang="vi-VN" dirty="0">
                <a:solidFill>
                  <a:prstClr val="white"/>
                </a:solidFill>
              </a:rPr>
              <a:t>S.C. WMC GUARD SECURITY SRL, in calitate de sponsor.</a:t>
            </a:r>
          </a:p>
          <a:p>
            <a:pPr marL="285750" lvl="0" indent="-285750">
              <a:buFontTx/>
              <a:buChar char="-"/>
            </a:pPr>
            <a:r>
              <a:rPr lang="vi-VN" dirty="0">
                <a:solidFill>
                  <a:prstClr val="white"/>
                </a:solidFill>
              </a:rPr>
              <a:t>S.C. CONSORADI SRL ,in calitate de sponsor. </a:t>
            </a:r>
          </a:p>
          <a:p>
            <a:pPr marL="285750" lvl="0" indent="-285750">
              <a:buFontTx/>
              <a:buChar char="-"/>
            </a:pPr>
            <a:r>
              <a:rPr lang="vi-VN" dirty="0">
                <a:solidFill>
                  <a:prstClr val="white"/>
                </a:solidFill>
              </a:rPr>
              <a:t>S.C. IONUT GHINEA, PF, in calitate de sponsor </a:t>
            </a:r>
            <a:r>
              <a:rPr lang="ro-RO" dirty="0">
                <a:solidFill>
                  <a:prstClr val="white"/>
                </a:solidFill>
              </a:rPr>
              <a:t>.</a:t>
            </a:r>
            <a:endParaRPr lang="vi-VN" dirty="0">
              <a:solidFill>
                <a:prstClr val="white"/>
              </a:solidFill>
            </a:endParaRPr>
          </a:p>
          <a:p>
            <a:pPr marL="285750" lvl="0" indent="-285750">
              <a:buFontTx/>
              <a:buChar char="-"/>
            </a:pPr>
            <a:r>
              <a:rPr lang="vi-VN" dirty="0">
                <a:solidFill>
                  <a:prstClr val="white"/>
                </a:solidFill>
              </a:rPr>
              <a:t>COMITETUL DE PĂRINŢI AL UNITATII PRESCOLARE G.P.P.,,BOBOCEI DIN MICRO III”Buzau - implicarea în sprijinirea şi desfăşurarea acţiunilor programului.</a:t>
            </a:r>
            <a:endParaRPr lang="ro-RO" dirty="0">
              <a:solidFill>
                <a:prstClr val="white"/>
              </a:solidFill>
            </a:endParaRPr>
          </a:p>
          <a:p>
            <a:pPr lvl="0"/>
            <a:r>
              <a:rPr lang="ro-RO" b="1" dirty="0">
                <a:solidFill>
                  <a:prstClr val="black"/>
                </a:solidFill>
              </a:rPr>
              <a:t>Durata proiectului </a:t>
            </a:r>
            <a:r>
              <a:rPr lang="ro-RO" dirty="0">
                <a:solidFill>
                  <a:prstClr val="white"/>
                </a:solidFill>
              </a:rPr>
              <a:t>– perioada de permanență a unitaților preșcolare din județul Buzău</a:t>
            </a:r>
          </a:p>
          <a:p>
            <a:pPr lvl="0"/>
            <a:r>
              <a:rPr lang="ro-RO" dirty="0">
                <a:solidFill>
                  <a:prstClr val="black"/>
                </a:solidFill>
              </a:rPr>
              <a:t>Bugetul proiectului- </a:t>
            </a:r>
            <a:r>
              <a:rPr lang="ro-RO" dirty="0">
                <a:solidFill>
                  <a:prstClr val="white"/>
                </a:solidFill>
              </a:rPr>
              <a:t>3000ron. </a:t>
            </a:r>
            <a:endParaRPr lang="vi-VN" dirty="0">
              <a:solidFill>
                <a:prstClr val="white"/>
              </a:solidFill>
            </a:endParaRPr>
          </a:p>
          <a:p>
            <a:pPr lvl="0"/>
            <a:r>
              <a:rPr lang="vi-VN" dirty="0">
                <a:solidFill>
                  <a:schemeClr val="bg1"/>
                </a:solidFill>
              </a:rPr>
              <a:t>Descrierea grupului țintă căruia i se adresează proiectul;</a:t>
            </a:r>
          </a:p>
          <a:p>
            <a:pPr lvl="0"/>
            <a:r>
              <a:rPr lang="ro-RO" dirty="0">
                <a:solidFill>
                  <a:prstClr val="white"/>
                </a:solidFill>
              </a:rPr>
              <a:t>-</a:t>
            </a:r>
            <a:r>
              <a:rPr lang="vi-VN" dirty="0" smtClean="0">
                <a:solidFill>
                  <a:prstClr val="white"/>
                </a:solidFill>
              </a:rPr>
              <a:t>Copiii </a:t>
            </a:r>
            <a:r>
              <a:rPr lang="vi-VN" dirty="0">
                <a:solidFill>
                  <a:prstClr val="white"/>
                </a:solidFill>
              </a:rPr>
              <a:t>preşcolari care frecventează unitatea de învăţământ, prescolari care vin din gradinitele din judetul Buzau.</a:t>
            </a:r>
          </a:p>
          <a:p>
            <a:pPr lvl="0"/>
            <a:r>
              <a:rPr lang="ro-RO" dirty="0" smtClean="0">
                <a:solidFill>
                  <a:prstClr val="white"/>
                </a:solidFill>
              </a:rPr>
              <a:t>-</a:t>
            </a:r>
            <a:r>
              <a:rPr lang="vi-VN" dirty="0" smtClean="0">
                <a:solidFill>
                  <a:prstClr val="white"/>
                </a:solidFill>
              </a:rPr>
              <a:t>Cadre </a:t>
            </a:r>
            <a:r>
              <a:rPr lang="vi-VN" dirty="0">
                <a:solidFill>
                  <a:prstClr val="white"/>
                </a:solidFill>
              </a:rPr>
              <a:t>didactice  ce coordonează activităţile </a:t>
            </a:r>
            <a:r>
              <a:rPr lang="vi-VN" dirty="0" smtClean="0">
                <a:solidFill>
                  <a:prstClr val="white"/>
                </a:solidFill>
              </a:rPr>
              <a:t>.</a:t>
            </a:r>
            <a:endParaRPr lang="ro-RO" dirty="0" smtClean="0">
              <a:solidFill>
                <a:prstClr val="white"/>
              </a:solidFill>
            </a:endParaRPr>
          </a:p>
          <a:p>
            <a:pPr lvl="0"/>
            <a:r>
              <a:rPr lang="ro-RO" dirty="0">
                <a:solidFill>
                  <a:prstClr val="white"/>
                </a:solidFill>
              </a:rPr>
              <a:t>-</a:t>
            </a:r>
            <a:r>
              <a:rPr lang="vi-VN" dirty="0" smtClean="0">
                <a:solidFill>
                  <a:prstClr val="white"/>
                </a:solidFill>
              </a:rPr>
              <a:t>  </a:t>
            </a:r>
            <a:r>
              <a:rPr lang="vi-VN" dirty="0">
                <a:solidFill>
                  <a:prstClr val="white"/>
                </a:solidFill>
              </a:rPr>
              <a:t>Profesori Formatorii ce coordoneaza cursurile de formare a cadrelor didactice.</a:t>
            </a:r>
          </a:p>
          <a:p>
            <a:pPr lvl="0"/>
            <a:r>
              <a:rPr lang="ro-RO" dirty="0" smtClean="0">
                <a:solidFill>
                  <a:prstClr val="white"/>
                </a:solidFill>
              </a:rPr>
              <a:t>-</a:t>
            </a:r>
            <a:r>
              <a:rPr lang="vi-VN" dirty="0" smtClean="0">
                <a:solidFill>
                  <a:prstClr val="white"/>
                </a:solidFill>
              </a:rPr>
              <a:t> </a:t>
            </a:r>
            <a:r>
              <a:rPr lang="vi-VN" dirty="0">
                <a:solidFill>
                  <a:prstClr val="white"/>
                </a:solidFill>
              </a:rPr>
              <a:t>Părinţi care doresc să se implice activ sau care pot sprijini prin diverse forme derularea programului. Cei care pot şi doresc să facă echipă cu copilul lor, cu întreaga familie, cu alţi părinţi pentru ducerea la îndeplinire a obiectivelor programului.</a:t>
            </a:r>
          </a:p>
          <a:p>
            <a:pPr lvl="0"/>
            <a:r>
              <a:rPr lang="ro-RO" dirty="0" smtClean="0">
                <a:solidFill>
                  <a:prstClr val="white"/>
                </a:solidFill>
              </a:rPr>
              <a:t>-</a:t>
            </a:r>
            <a:r>
              <a:rPr lang="vi-VN" dirty="0" smtClean="0">
                <a:solidFill>
                  <a:prstClr val="white"/>
                </a:solidFill>
              </a:rPr>
              <a:t> </a:t>
            </a:r>
            <a:r>
              <a:rPr lang="vi-VN" dirty="0">
                <a:solidFill>
                  <a:prstClr val="white"/>
                </a:solidFill>
              </a:rPr>
              <a:t>Parteneri sprijina in materializarea activitatilor</a:t>
            </a:r>
            <a:r>
              <a:rPr lang="vi-VN" dirty="0" smtClean="0">
                <a:solidFill>
                  <a:prstClr val="white"/>
                </a:solidFill>
              </a:rPr>
              <a:t>,</a:t>
            </a:r>
            <a:r>
              <a:rPr lang="ro-RO" dirty="0" smtClean="0">
                <a:solidFill>
                  <a:prstClr val="white"/>
                </a:solidFill>
              </a:rPr>
              <a:t> </a:t>
            </a:r>
            <a:r>
              <a:rPr lang="vi-VN" dirty="0" smtClean="0">
                <a:solidFill>
                  <a:prstClr val="white"/>
                </a:solidFill>
              </a:rPr>
              <a:t>spre </a:t>
            </a:r>
            <a:r>
              <a:rPr lang="vi-VN" dirty="0">
                <a:solidFill>
                  <a:prstClr val="white"/>
                </a:solidFill>
              </a:rPr>
              <a:t>beneficiul copiilor.</a:t>
            </a:r>
          </a:p>
          <a:p>
            <a:pPr marL="285750" lvl="0" indent="-285750">
              <a:buFontTx/>
              <a:buChar char="-"/>
            </a:pPr>
            <a:endParaRPr lang="en-US" dirty="0">
              <a:solidFill>
                <a:prstClr val="white"/>
              </a:solidFill>
            </a:endParaRPr>
          </a:p>
        </p:txBody>
      </p:sp>
    </p:spTree>
    <p:extLst>
      <p:ext uri="{BB962C8B-B14F-4D97-AF65-F5344CB8AC3E}">
        <p14:creationId xmlns:p14="http://schemas.microsoft.com/office/powerpoint/2010/main" val="19890561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38400" y="381000"/>
            <a:ext cx="3448380" cy="388696"/>
          </a:xfrm>
          <a:prstGeom prst="rect">
            <a:avLst/>
          </a:prstGeom>
        </p:spPr>
        <p:txBody>
          <a:bodyPr wrap="none">
            <a:spAutoFit/>
          </a:bodyPr>
          <a:lstStyle/>
          <a:p>
            <a:pPr marL="38100" marR="0" algn="just">
              <a:lnSpc>
                <a:spcPct val="107000"/>
              </a:lnSpc>
              <a:spcBef>
                <a:spcPts val="0"/>
              </a:spcBef>
              <a:spcAft>
                <a:spcPts val="0"/>
              </a:spcAft>
            </a:pPr>
            <a:r>
              <a:rPr lang="ro-RO" dirty="0" smtClean="0">
                <a:effectLst/>
                <a:latin typeface="Times New Roman"/>
                <a:ea typeface="Calibri"/>
                <a:cs typeface="Times New Roman"/>
              </a:rPr>
              <a:t>EXEMPLE DE BUNE PRACTICI</a:t>
            </a:r>
            <a:endParaRPr lang="en-US" sz="1600" dirty="0">
              <a:effectLst/>
              <a:latin typeface="Calibri"/>
              <a:ea typeface="Calibri"/>
              <a:cs typeface="Times New Roman"/>
            </a:endParaRPr>
          </a:p>
        </p:txBody>
      </p:sp>
      <p:sp>
        <p:nvSpPr>
          <p:cNvPr id="3" name="Rectangle 2"/>
          <p:cNvSpPr/>
          <p:nvPr/>
        </p:nvSpPr>
        <p:spPr>
          <a:xfrm>
            <a:off x="304800" y="804071"/>
            <a:ext cx="8382000" cy="1244893"/>
          </a:xfrm>
          <a:prstGeom prst="rect">
            <a:avLst/>
          </a:prstGeom>
        </p:spPr>
        <p:txBody>
          <a:bodyPr wrap="square">
            <a:spAutoFit/>
          </a:bodyPr>
          <a:lstStyle/>
          <a:p>
            <a:pPr marL="38100" marR="0">
              <a:lnSpc>
                <a:spcPct val="107000"/>
              </a:lnSpc>
              <a:spcBef>
                <a:spcPts val="0"/>
              </a:spcBef>
              <a:spcAft>
                <a:spcPts val="0"/>
              </a:spcAft>
            </a:pPr>
            <a:r>
              <a:rPr lang="ro-RO" b="1" dirty="0" smtClean="0">
                <a:effectLst/>
                <a:latin typeface="Times New Roman"/>
                <a:ea typeface="Calibri"/>
                <a:cs typeface="Times New Roman"/>
              </a:rPr>
              <a:t>Program de invatare prin joaca - adresat prescolarilor.</a:t>
            </a:r>
            <a:endParaRPr lang="en-US" b="1" dirty="0" smtClean="0">
              <a:effectLst/>
              <a:latin typeface="Times New Roman"/>
              <a:ea typeface="Calibri"/>
              <a:cs typeface="Times New Roman"/>
            </a:endParaRPr>
          </a:p>
          <a:p>
            <a:pPr marL="38100" marR="0">
              <a:lnSpc>
                <a:spcPct val="107000"/>
              </a:lnSpc>
              <a:spcBef>
                <a:spcPts val="0"/>
              </a:spcBef>
              <a:spcAft>
                <a:spcPts val="0"/>
              </a:spcAft>
            </a:pPr>
            <a:r>
              <a:rPr lang="en-US" b="1" dirty="0" err="1" smtClean="0">
                <a:latin typeface="Times New Roman"/>
                <a:ea typeface="Calibri"/>
                <a:cs typeface="Times New Roman"/>
              </a:rPr>
              <a:t>Toate</a:t>
            </a:r>
            <a:r>
              <a:rPr lang="en-US" b="1" dirty="0" smtClean="0">
                <a:latin typeface="Times New Roman"/>
                <a:ea typeface="Calibri"/>
                <a:cs typeface="Times New Roman"/>
              </a:rPr>
              <a:t> </a:t>
            </a:r>
            <a:r>
              <a:rPr lang="en-US" b="1" dirty="0" err="1" smtClean="0">
                <a:latin typeface="Times New Roman"/>
                <a:ea typeface="Calibri"/>
                <a:cs typeface="Times New Roman"/>
              </a:rPr>
              <a:t>activit</a:t>
            </a:r>
            <a:r>
              <a:rPr lang="ro-RO" b="1" dirty="0" smtClean="0">
                <a:latin typeface="Times New Roman"/>
                <a:ea typeface="Calibri"/>
                <a:cs typeface="Times New Roman"/>
              </a:rPr>
              <a:t>ățile proiectului sunt postate pe pagina facebook a grădiniței</a:t>
            </a:r>
          </a:p>
          <a:p>
            <a:pPr marL="38100" marR="0">
              <a:lnSpc>
                <a:spcPct val="107000"/>
              </a:lnSpc>
              <a:spcBef>
                <a:spcPts val="0"/>
              </a:spcBef>
              <a:spcAft>
                <a:spcPts val="0"/>
              </a:spcAft>
            </a:pPr>
            <a:r>
              <a:rPr lang="ro-RO" b="1" dirty="0" smtClean="0">
                <a:effectLst/>
                <a:latin typeface="Times New Roman"/>
                <a:ea typeface="Calibri"/>
                <a:cs typeface="Times New Roman"/>
              </a:rPr>
              <a:t>,,CĂLĂTORIE IN JURUL LUMII</a:t>
            </a:r>
            <a:r>
              <a:rPr lang="en-US" b="1" dirty="0" smtClean="0">
                <a:effectLst/>
                <a:latin typeface="Times New Roman"/>
                <a:ea typeface="Calibri"/>
                <a:cs typeface="Times New Roman"/>
              </a:rPr>
              <a:t>”</a:t>
            </a:r>
            <a:r>
              <a:rPr lang="ro-RO" b="1" dirty="0" smtClean="0">
                <a:effectLst/>
                <a:latin typeface="Times New Roman"/>
                <a:ea typeface="Calibri"/>
                <a:cs typeface="Times New Roman"/>
              </a:rPr>
              <a:t>-2019</a:t>
            </a:r>
            <a:endParaRPr lang="en-US" b="1" dirty="0" smtClean="0">
              <a:effectLst/>
              <a:latin typeface="Times New Roman"/>
              <a:ea typeface="Calibri"/>
              <a:cs typeface="Times New Roman"/>
            </a:endParaRPr>
          </a:p>
          <a:p>
            <a:pPr marL="38100" marR="0">
              <a:lnSpc>
                <a:spcPct val="107000"/>
              </a:lnSpc>
              <a:spcBef>
                <a:spcPts val="0"/>
              </a:spcBef>
              <a:spcAft>
                <a:spcPts val="0"/>
              </a:spcAft>
            </a:pPr>
            <a:endParaRPr lang="en-US" sz="1600" dirty="0">
              <a:effectLst/>
              <a:latin typeface="Calibri"/>
              <a:ea typeface="Calibri"/>
              <a:cs typeface="Times New Roman"/>
            </a:endParaRPr>
          </a:p>
        </p:txBody>
      </p:sp>
      <p:pic>
        <p:nvPicPr>
          <p:cNvPr id="2050" name="Picture 2" descr="Nu este disponibilă nicio descriere pentru fotografi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76600" y="2038849"/>
            <a:ext cx="2980266" cy="16764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Users\user\OneDrive\Desktop\66463655_650673538767892_1833970775061692416_n.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62590" y="4335982"/>
            <a:ext cx="2209800" cy="18288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C:\Users\user\OneDrive\Desktop\65442958_644833212685258_5386210647874732032_n.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3400" y="2124386"/>
            <a:ext cx="2209800" cy="19812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C:\Users\user\OneDrive\Desktop\64876209_641844216317491_1687425919691522048_n.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04900" y="4343400"/>
            <a:ext cx="2667000" cy="1828800"/>
          </a:xfrm>
          <a:prstGeom prst="rect">
            <a:avLst/>
          </a:prstGeom>
          <a:noFill/>
          <a:extLst>
            <a:ext uri="{909E8E84-426E-40DD-AFC4-6F175D3DCCD1}">
              <a14:hiddenFill xmlns:a14="http://schemas.microsoft.com/office/drawing/2010/main">
                <a:solidFill>
                  <a:srgbClr val="FFFFFF"/>
                </a:solidFill>
              </a14:hiddenFill>
            </a:ext>
          </a:extLst>
        </p:spPr>
      </p:pic>
      <p:pic>
        <p:nvPicPr>
          <p:cNvPr id="2057" name="Picture 9"/>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705600" y="3352800"/>
            <a:ext cx="2133600" cy="15244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88915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user\OneDrive\Desktop\62655055_635276206974292_5815343237262475264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2624" y="152400"/>
            <a:ext cx="6096000" cy="19812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04800" y="2286000"/>
            <a:ext cx="3783087" cy="369332"/>
          </a:xfrm>
          <a:prstGeom prst="rect">
            <a:avLst/>
          </a:prstGeom>
        </p:spPr>
        <p:txBody>
          <a:bodyPr wrap="none">
            <a:spAutoFit/>
          </a:bodyPr>
          <a:lstStyle/>
          <a:p>
            <a:r>
              <a:rPr lang="en-US" b="1" dirty="0"/>
              <a:t>JURNAL DE CALATORIE-INDIA</a:t>
            </a:r>
            <a:endParaRPr lang="en-US" dirty="0"/>
          </a:p>
        </p:txBody>
      </p:sp>
      <p:pic>
        <p:nvPicPr>
          <p:cNvPr id="3076" name="Picture 4" descr="C:\Users\user\OneDrive\Desktop\65458505_644160992752480_1464730229011382272_n.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2733644"/>
            <a:ext cx="1734311" cy="975550"/>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39111" y="2765743"/>
            <a:ext cx="1905000" cy="911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9" name="Picture 7" descr="C:\Users\user\OneDrive\Desktop\65282299_644160676085845_8354518483794395136_n.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72000" y="2765743"/>
            <a:ext cx="1717322" cy="965994"/>
          </a:xfrm>
          <a:prstGeom prst="rect">
            <a:avLst/>
          </a:prstGeom>
          <a:noFill/>
          <a:extLst>
            <a:ext uri="{909E8E84-426E-40DD-AFC4-6F175D3DCCD1}">
              <a14:hiddenFill xmlns:a14="http://schemas.microsoft.com/office/drawing/2010/main">
                <a:solidFill>
                  <a:srgbClr val="FFFFFF"/>
                </a:solidFill>
              </a14:hiddenFill>
            </a:ext>
          </a:extLst>
        </p:spPr>
      </p:pic>
      <p:pic>
        <p:nvPicPr>
          <p:cNvPr id="3081" name="Picture 9" descr="C:\Users\user\OneDrive\Desktop\65558203_644162589418987_5371738381908705280_n.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705599" y="2629282"/>
            <a:ext cx="1066801" cy="108416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04681" y="3962400"/>
            <a:ext cx="3539430" cy="369332"/>
          </a:xfrm>
          <a:prstGeom prst="rect">
            <a:avLst/>
          </a:prstGeom>
        </p:spPr>
        <p:txBody>
          <a:bodyPr wrap="none">
            <a:spAutoFit/>
          </a:bodyPr>
          <a:lstStyle/>
          <a:p>
            <a:r>
              <a:rPr lang="en-US" b="1" dirty="0"/>
              <a:t>JURNAL DE CALATORIE-SUA</a:t>
            </a:r>
            <a:endParaRPr lang="en-US" dirty="0"/>
          </a:p>
        </p:txBody>
      </p:sp>
      <p:pic>
        <p:nvPicPr>
          <p:cNvPr id="3082" name="Picture 10"/>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3401" y="4331732"/>
            <a:ext cx="1640996" cy="1393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3" name="Picture 1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659400" y="4404459"/>
            <a:ext cx="2569421" cy="1247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4" name="Picture 12"/>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621528" y="4416651"/>
            <a:ext cx="2684272" cy="12355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754951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 y="228600"/>
            <a:ext cx="3755836" cy="369332"/>
          </a:xfrm>
          <a:prstGeom prst="rect">
            <a:avLst/>
          </a:prstGeom>
        </p:spPr>
        <p:txBody>
          <a:bodyPr wrap="none">
            <a:spAutoFit/>
          </a:bodyPr>
          <a:lstStyle/>
          <a:p>
            <a:r>
              <a:rPr lang="en-US" b="1" dirty="0"/>
              <a:t>JURNAL DE CALATORIE-EGIPT</a:t>
            </a:r>
            <a:endParaRPr lang="en-US" dirty="0"/>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 y="838200"/>
            <a:ext cx="18288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59024" y="762001"/>
            <a:ext cx="1447800" cy="144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48200" y="838200"/>
            <a:ext cx="2109788" cy="1371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86600" y="838200"/>
            <a:ext cx="13716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86512" y="2514600"/>
            <a:ext cx="4059060" cy="369332"/>
          </a:xfrm>
          <a:prstGeom prst="rect">
            <a:avLst/>
          </a:prstGeom>
        </p:spPr>
        <p:txBody>
          <a:bodyPr wrap="none">
            <a:spAutoFit/>
          </a:bodyPr>
          <a:lstStyle/>
          <a:p>
            <a:r>
              <a:rPr lang="en-US" dirty="0" smtClean="0"/>
              <a:t>JURNAL DE CALATORIE-BRAZILIA</a:t>
            </a:r>
            <a:endParaRPr lang="en-US" dirty="0"/>
          </a:p>
        </p:txBody>
      </p:sp>
      <p:pic>
        <p:nvPicPr>
          <p:cNvPr id="4102"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7304" y="3009518"/>
            <a:ext cx="2286000" cy="1285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3"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162800" y="2514600"/>
            <a:ext cx="1295400" cy="167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4" name="Picture 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564636" y="3009518"/>
            <a:ext cx="2607564"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312815" y="4495800"/>
            <a:ext cx="3747821" cy="369332"/>
          </a:xfrm>
          <a:prstGeom prst="rect">
            <a:avLst/>
          </a:prstGeom>
        </p:spPr>
        <p:txBody>
          <a:bodyPr wrap="none">
            <a:spAutoFit/>
          </a:bodyPr>
          <a:lstStyle/>
          <a:p>
            <a:r>
              <a:rPr lang="en-US" b="1" dirty="0"/>
              <a:t>JURNAL DE CALATORIE- LIBIA</a:t>
            </a:r>
            <a:endParaRPr lang="en-US" dirty="0"/>
          </a:p>
        </p:txBody>
      </p:sp>
      <p:pic>
        <p:nvPicPr>
          <p:cNvPr id="4105" name="Picture 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12815" y="4865132"/>
            <a:ext cx="1411224" cy="19243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6" name="Picture 1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90800" y="4876878"/>
            <a:ext cx="2440572" cy="18287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7" name="Picture 1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486400" y="4902830"/>
            <a:ext cx="2962656" cy="17265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011806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228600"/>
            <a:ext cx="3982822" cy="369332"/>
          </a:xfrm>
          <a:prstGeom prst="rect">
            <a:avLst/>
          </a:prstGeom>
        </p:spPr>
        <p:txBody>
          <a:bodyPr wrap="none">
            <a:spAutoFit/>
          </a:bodyPr>
          <a:lstStyle/>
          <a:p>
            <a:r>
              <a:rPr lang="en-US" dirty="0" smtClean="0"/>
              <a:t>JURNAL DE CALATORIE – SPANIA</a:t>
            </a:r>
            <a:endParaRPr lang="en-US" dirty="0"/>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685800"/>
            <a:ext cx="1981200" cy="1485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19400" y="685800"/>
            <a:ext cx="2083149" cy="1562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15000" y="666750"/>
            <a:ext cx="2133600" cy="1504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7200" y="2819400"/>
            <a:ext cx="2057400" cy="1543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422623" y="2255520"/>
            <a:ext cx="4031553" cy="369332"/>
          </a:xfrm>
          <a:prstGeom prst="rect">
            <a:avLst/>
          </a:prstGeom>
        </p:spPr>
        <p:txBody>
          <a:bodyPr wrap="none">
            <a:spAutoFit/>
          </a:bodyPr>
          <a:lstStyle/>
          <a:p>
            <a:r>
              <a:rPr lang="en-US" b="1" dirty="0"/>
              <a:t>JURNAL DE CALATORIE- TURCIA</a:t>
            </a:r>
            <a:endParaRPr lang="en-US" dirty="0"/>
          </a:p>
        </p:txBody>
      </p:sp>
      <p:pic>
        <p:nvPicPr>
          <p:cNvPr id="5126"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813304" y="2849880"/>
            <a:ext cx="1758696" cy="15125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7"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34000" y="2743200"/>
            <a:ext cx="1143000" cy="161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8" name="Picture 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790944" y="2514600"/>
            <a:ext cx="1485900"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422623" y="4512302"/>
            <a:ext cx="3917739" cy="369332"/>
          </a:xfrm>
          <a:prstGeom prst="rect">
            <a:avLst/>
          </a:prstGeom>
        </p:spPr>
        <p:txBody>
          <a:bodyPr wrap="none">
            <a:spAutoFit/>
          </a:bodyPr>
          <a:lstStyle/>
          <a:p>
            <a:r>
              <a:rPr lang="en-US" b="1" dirty="0"/>
              <a:t>JURNAL DE CALATORIE- CHINA</a:t>
            </a:r>
            <a:endParaRPr lang="en-US" dirty="0"/>
          </a:p>
        </p:txBody>
      </p:sp>
      <p:pic>
        <p:nvPicPr>
          <p:cNvPr id="5129" name="Picture 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36339" y="4894968"/>
            <a:ext cx="2311399" cy="17335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30" name="Picture 10"/>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048000" y="4990217"/>
            <a:ext cx="2184400" cy="163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31" name="Picture 1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638800" y="4721993"/>
            <a:ext cx="2514600" cy="1885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30849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304800"/>
            <a:ext cx="4572000" cy="936795"/>
          </a:xfrm>
          <a:prstGeom prst="rect">
            <a:avLst/>
          </a:prstGeom>
        </p:spPr>
        <p:txBody>
          <a:bodyPr>
            <a:spAutoFit/>
          </a:bodyPr>
          <a:lstStyle/>
          <a:p>
            <a:pPr marL="38100" lvl="0">
              <a:lnSpc>
                <a:spcPct val="107000"/>
              </a:lnSpc>
            </a:pPr>
            <a:r>
              <a:rPr lang="ro-RO" b="1" dirty="0" smtClean="0">
                <a:solidFill>
                  <a:prstClr val="white"/>
                </a:solidFill>
                <a:latin typeface="Times New Roman"/>
                <a:ea typeface="Calibri"/>
                <a:cs typeface="Times New Roman"/>
              </a:rPr>
              <a:t>,,</a:t>
            </a:r>
            <a:r>
              <a:rPr lang="en-US" b="1" dirty="0" smtClean="0">
                <a:solidFill>
                  <a:prstClr val="white"/>
                </a:solidFill>
                <a:latin typeface="Times New Roman"/>
                <a:ea typeface="Calibri"/>
                <a:cs typeface="Times New Roman"/>
              </a:rPr>
              <a:t>A FOST ODATA CA NICIODAT</a:t>
            </a:r>
            <a:r>
              <a:rPr lang="ro-RO" b="1" dirty="0" smtClean="0">
                <a:solidFill>
                  <a:prstClr val="white"/>
                </a:solidFill>
                <a:latin typeface="Times New Roman"/>
                <a:ea typeface="Calibri"/>
                <a:cs typeface="Times New Roman"/>
              </a:rPr>
              <a:t>Ă..........</a:t>
            </a:r>
            <a:r>
              <a:rPr lang="en-US" b="1" dirty="0" smtClean="0">
                <a:solidFill>
                  <a:prstClr val="white"/>
                </a:solidFill>
                <a:latin typeface="Times New Roman"/>
                <a:ea typeface="Calibri"/>
                <a:cs typeface="Times New Roman"/>
              </a:rPr>
              <a:t>”</a:t>
            </a:r>
            <a:endParaRPr lang="ro-RO" b="1" dirty="0" smtClean="0">
              <a:solidFill>
                <a:prstClr val="white"/>
              </a:solidFill>
              <a:latin typeface="Times New Roman"/>
              <a:ea typeface="Calibri"/>
              <a:cs typeface="Times New Roman"/>
            </a:endParaRPr>
          </a:p>
          <a:p>
            <a:pPr marL="38100" lvl="0">
              <a:lnSpc>
                <a:spcPct val="107000"/>
              </a:lnSpc>
            </a:pPr>
            <a:r>
              <a:rPr lang="ro-RO" b="1" dirty="0" smtClean="0">
                <a:solidFill>
                  <a:prstClr val="white"/>
                </a:solidFill>
                <a:latin typeface="Times New Roman"/>
                <a:ea typeface="Calibri"/>
                <a:cs typeface="Times New Roman"/>
              </a:rPr>
              <a:t>2022</a:t>
            </a:r>
            <a:endParaRPr lang="en-US" b="1" dirty="0">
              <a:solidFill>
                <a:prstClr val="white"/>
              </a:solidFill>
              <a:latin typeface="Times New Roman"/>
              <a:ea typeface="Calibri"/>
              <a:cs typeface="Times New Roman"/>
            </a:endParaRPr>
          </a:p>
          <a:p>
            <a:pPr marL="38100" lvl="0">
              <a:lnSpc>
                <a:spcPct val="107000"/>
              </a:lnSpc>
            </a:pPr>
            <a:endParaRPr lang="en-US" sz="1600" dirty="0">
              <a:solidFill>
                <a:prstClr val="white"/>
              </a:solidFill>
              <a:latin typeface="Calibri"/>
              <a:ea typeface="Calibri"/>
              <a:cs typeface="Times New Roman"/>
            </a:endParaRPr>
          </a:p>
        </p:txBody>
      </p:sp>
      <p:pic>
        <p:nvPicPr>
          <p:cNvPr id="819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4400" y="972476"/>
            <a:ext cx="4724400" cy="289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descr="E:\DATE PERSONALE 2024\GHID 2022 GRADINITA DE VARA\Presentation1.jpg (3)\p1g7fn3qch1pms1spjbb9r6q18e74-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33800" y="3868076"/>
            <a:ext cx="4724400" cy="25327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66622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E:\DATE PERSONALE 2024\GHID 2022 GRADINITA DE VARA\Presentation1.jpg (3)\p1g7fn3qch1pms1spjbb9r6q18e74-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0"/>
            <a:ext cx="4199467" cy="2362200"/>
          </a:xfrm>
          <a:prstGeom prst="rect">
            <a:avLst/>
          </a:prstGeom>
          <a:noFill/>
          <a:extLst>
            <a:ext uri="{909E8E84-426E-40DD-AFC4-6F175D3DCCD1}">
              <a14:hiddenFill xmlns:a14="http://schemas.microsoft.com/office/drawing/2010/main">
                <a:solidFill>
                  <a:srgbClr val="FFFFFF"/>
                </a:solidFill>
              </a14:hiddenFill>
            </a:ext>
          </a:extLst>
        </p:spPr>
      </p:pic>
      <p:pic>
        <p:nvPicPr>
          <p:cNvPr id="9219" name="Picture 3" descr="E:\DATE PERSONALE 2024\GHID 2022 GRADINITA DE VARA\Presentation1.jpg (3)\p1g7fn3qch1pms1spjbb9r6q18e74-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91000" y="2133600"/>
            <a:ext cx="4800600" cy="2514600"/>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E:\DATE PERSONALE 2024\GHID 2022 GRADINITA DE VARA\Presentation1.jpg (3)\p1g7fn3qch1pms1spjbb9r6q18e74-4.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3124200"/>
            <a:ext cx="4199466"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5216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9000" y="2740014"/>
            <a:ext cx="1739415" cy="1484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00800" y="4109212"/>
            <a:ext cx="1195809" cy="2463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1000" y="4343400"/>
            <a:ext cx="1447800"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0"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362200" y="4730750"/>
            <a:ext cx="2057400" cy="1543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1" name="Picture 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19600" y="3601338"/>
            <a:ext cx="1816100" cy="1362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228600" y="1143000"/>
            <a:ext cx="8915400" cy="2339102"/>
          </a:xfrm>
          <a:prstGeom prst="rect">
            <a:avLst/>
          </a:prstGeom>
        </p:spPr>
        <p:txBody>
          <a:bodyPr wrap="square">
            <a:spAutoFit/>
          </a:bodyPr>
          <a:lstStyle/>
          <a:p>
            <a:r>
              <a:rPr lang="en-US" dirty="0" smtClean="0"/>
              <a:t>,,</a:t>
            </a:r>
            <a:r>
              <a:rPr lang="en-US" sz="1600" dirty="0" smtClean="0"/>
              <a:t>ROLUL EDUCATORULUI SI IMPLICAREA ACESTUIA IN PROCESUL DE TERAPIE LOGOPEDICA" FORMATOR: </a:t>
            </a:r>
            <a:r>
              <a:rPr lang="en-US" sz="1600" dirty="0" err="1" smtClean="0"/>
              <a:t>Logoped</a:t>
            </a:r>
            <a:r>
              <a:rPr lang="en-US" sz="1600" dirty="0" smtClean="0"/>
              <a:t>, </a:t>
            </a:r>
            <a:r>
              <a:rPr lang="en-US" sz="1600" dirty="0" err="1" smtClean="0"/>
              <a:t>Baducu</a:t>
            </a:r>
            <a:r>
              <a:rPr lang="en-US" sz="1600" dirty="0" smtClean="0"/>
              <a:t> </a:t>
            </a:r>
            <a:r>
              <a:rPr lang="en-US" sz="1600" dirty="0" err="1" smtClean="0"/>
              <a:t>Teodora</a:t>
            </a:r>
            <a:r>
              <a:rPr lang="en-US" sz="1600" dirty="0" smtClean="0"/>
              <a:t> </a:t>
            </a:r>
            <a:endParaRPr lang="ro-RO" sz="1600" dirty="0" smtClean="0"/>
          </a:p>
          <a:p>
            <a:r>
              <a:rPr lang="vi-VN" sz="1600" dirty="0" smtClean="0"/>
              <a:t> ,,EDUCAȚIA REMEDIALĂ - O ȘANSĂ PENTRU COPII CU DIFICULTĂŢI DE ÎNVĂŢARE”</a:t>
            </a:r>
            <a:r>
              <a:rPr lang="ro-RO" sz="1600" dirty="0" smtClean="0"/>
              <a:t> FORMATOR prof.Daniela Palcau</a:t>
            </a:r>
            <a:endParaRPr lang="ro-RO" sz="1600" dirty="0"/>
          </a:p>
          <a:p>
            <a:r>
              <a:rPr lang="vi-VN" sz="1600" dirty="0" smtClean="0"/>
              <a:t>,,ȘCOALA PĂRINȚILOR ONLINE -rolul paărinților in activitățile remediale”</a:t>
            </a:r>
            <a:r>
              <a:rPr lang="ro-RO" sz="1600" dirty="0" smtClean="0"/>
              <a:t>FORMATOR prof. Ivan Cristina</a:t>
            </a:r>
          </a:p>
          <a:p>
            <a:r>
              <a:rPr lang="ro-RO" sz="1600" dirty="0" smtClean="0"/>
              <a:t>,,EDUCAȚIE PARENTALĂ</a:t>
            </a:r>
            <a:r>
              <a:rPr lang="en-US" sz="1600" dirty="0" smtClean="0"/>
              <a:t>” </a:t>
            </a:r>
            <a:r>
              <a:rPr lang="ro-RO" sz="1600" dirty="0" smtClean="0"/>
              <a:t>FORMATOR prof. Epuran Amalia</a:t>
            </a:r>
          </a:p>
          <a:p>
            <a:r>
              <a:rPr lang="ro-RO" sz="1600" dirty="0" smtClean="0"/>
              <a:t>,, Activitățile de Tip Outdoor</a:t>
            </a:r>
            <a:r>
              <a:rPr lang="en-US" sz="1600" dirty="0" smtClean="0"/>
              <a:t>” </a:t>
            </a:r>
            <a:r>
              <a:rPr lang="ro-RO" sz="1600" dirty="0" smtClean="0"/>
              <a:t>FORMATOR Prof.Bănică Cristina</a:t>
            </a:r>
          </a:p>
          <a:p>
            <a:endParaRPr lang="ro-RO" sz="1600" dirty="0"/>
          </a:p>
        </p:txBody>
      </p:sp>
      <p:sp>
        <p:nvSpPr>
          <p:cNvPr id="3" name="Rectangle 2"/>
          <p:cNvSpPr/>
          <p:nvPr/>
        </p:nvSpPr>
        <p:spPr>
          <a:xfrm>
            <a:off x="274320" y="228600"/>
            <a:ext cx="8564880" cy="646331"/>
          </a:xfrm>
          <a:prstGeom prst="rect">
            <a:avLst/>
          </a:prstGeom>
        </p:spPr>
        <p:txBody>
          <a:bodyPr wrap="square">
            <a:spAutoFit/>
          </a:bodyPr>
          <a:lstStyle/>
          <a:p>
            <a:r>
              <a:rPr lang="vi-VN" dirty="0" smtClean="0"/>
              <a:t>,, Împreuna pentru un invățământ de calitate”- cursuri de formare, adresate cadrelor didactice </a:t>
            </a:r>
            <a:endParaRPr lang="en-US" dirty="0"/>
          </a:p>
        </p:txBody>
      </p:sp>
    </p:spTree>
    <p:extLst>
      <p:ext uri="{BB962C8B-B14F-4D97-AF65-F5344CB8AC3E}">
        <p14:creationId xmlns:p14="http://schemas.microsoft.com/office/powerpoint/2010/main" val="94439316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228600"/>
            <a:ext cx="7620000" cy="646331"/>
          </a:xfrm>
          <a:prstGeom prst="rect">
            <a:avLst/>
          </a:prstGeom>
        </p:spPr>
        <p:txBody>
          <a:bodyPr wrap="square">
            <a:spAutoFit/>
          </a:bodyPr>
          <a:lstStyle/>
          <a:p>
            <a:pPr algn="ctr"/>
            <a:r>
              <a:rPr lang="vi-VN" dirty="0" smtClean="0"/>
              <a:t>Simpozion Județean  ,,EDUCAȚIE FĂRĂ ZIDURI!”- Activități de tip outdoor – posibilități și modalități de organizare</a:t>
            </a:r>
            <a:endParaRPr lang="en-US" dirty="0"/>
          </a:p>
        </p:txBody>
      </p:sp>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86400" y="3511453"/>
            <a:ext cx="1384300" cy="20889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2800" y="3585143"/>
            <a:ext cx="1436688" cy="1979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3"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2272" y="1143000"/>
            <a:ext cx="1366145" cy="1931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4"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16150" y="1143000"/>
            <a:ext cx="1289050" cy="1965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5" name="Picture 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53000" y="1124823"/>
            <a:ext cx="1295400" cy="19683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6" name="Picture 8"/>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472456" y="1119428"/>
            <a:ext cx="1299944" cy="19683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7" name="Picture 9"/>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796891" y="3534026"/>
            <a:ext cx="1384709" cy="20814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9" name="Picture 1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86277" y="3496370"/>
            <a:ext cx="1498133" cy="21191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80" name="Picture 12"/>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216150" y="3496369"/>
            <a:ext cx="1356422" cy="21191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266623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lemental">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Elemental</Template>
  <TotalTime>181</TotalTime>
  <Words>1082</Words>
  <Application>Microsoft Office PowerPoint</Application>
  <PresentationFormat>On-screen Show (4:3)</PresentationFormat>
  <Paragraphs>78</Paragraphs>
  <Slides>13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Calibri</vt:lpstr>
      <vt:lpstr>Palatino Linotype</vt:lpstr>
      <vt:lpstr>Times New Roman</vt:lpstr>
      <vt:lpstr>Wingdings</vt:lpstr>
      <vt:lpstr>Elemental</vt:lpstr>
      <vt:lpstr>Grădinița de vară în Orașelul Veseliei PROIECT JUDEȚEAN ORGANIZATOR G.P.P.,,BOBOCEI DIN MICRO III”BUZĂU COORDONATORI BĂNICĂ CRISTINA/ OANĂ GEORGETA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Grădinița de vară în Orașelul Veseliei</dc:title>
  <dc:creator>user</dc:creator>
  <cp:lastModifiedBy>SPIRIDUSII</cp:lastModifiedBy>
  <cp:revision>22</cp:revision>
  <dcterms:created xsi:type="dcterms:W3CDTF">2024-02-10T17:57:01Z</dcterms:created>
  <dcterms:modified xsi:type="dcterms:W3CDTF">2025-01-30T17:40:33Z</dcterms:modified>
</cp:coreProperties>
</file>