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1090" y="-7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2/9/2022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2/9/2022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2/9/2022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1"/>
            <a:ext cx="7772400" cy="2744162"/>
          </a:xfrm>
        </p:spPr>
        <p:txBody>
          <a:bodyPr>
            <a:normAutofit/>
          </a:bodyPr>
          <a:lstStyle/>
          <a:p>
            <a:r>
              <a:rPr lang="vi-VN"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STEM în educația timpurie</a:t>
            </a:r>
            <a:endParaRPr lang="vi-VN"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Subtitle 2"/>
          <p:cNvSpPr>
            <a:spLocks noGrp="1"/>
          </p:cNvSpPr>
          <p:nvPr>
            <p:ph type="subTitle" idx="1"/>
          </p:nvPr>
        </p:nvSpPr>
        <p:spPr/>
        <p:txBody>
          <a:bodyPr>
            <a:normAutofit/>
          </a:bodyPr>
          <a:lstStyle/>
          <a:p>
            <a:r>
              <a:rPr lang="ro-RO" sz="1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rPr>
              <a:t>Prof. Înv. PreȘc.  GabrielA Popa</a:t>
            </a:r>
          </a:p>
          <a:p>
            <a:r>
              <a:rPr lang="ro-RO" sz="1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rPr>
              <a:t>            Prof.Înv. PreȘc.  Emilia Moldoveanu</a:t>
            </a:r>
          </a:p>
          <a:p>
            <a:r>
              <a:rPr lang="ro-RO" sz="1400" b="1" cap="all" dirty="0" smtClean="0">
                <a:ln w="9000" cmpd="sng">
                  <a:solidFill>
                    <a:schemeClr val="accent4">
                      <a:shade val="50000"/>
                      <a:satMod val="120000"/>
                    </a:schemeClr>
                  </a:solidFill>
                  <a:prstDash val="solid"/>
                </a:ln>
                <a:effectLst>
                  <a:reflection blurRad="12700" stA="28000" endPos="45000" dist="1000" dir="5400000" sy="-100000" algn="bl" rotWithShape="0"/>
                </a:effectLst>
              </a:rPr>
              <a:t>             Prof.Înv. PreȘc.  Claudia Mihalceanu</a:t>
            </a:r>
            <a:endParaRPr lang="en-US" sz="1400" b="1" cap="all" dirty="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4" name="TextBox 3"/>
          <p:cNvSpPr txBox="1"/>
          <p:nvPr/>
        </p:nvSpPr>
        <p:spPr>
          <a:xfrm>
            <a:off x="6096000" y="3733800"/>
            <a:ext cx="184731" cy="369332"/>
          </a:xfrm>
          <a:prstGeom prst="rect">
            <a:avLst/>
          </a:prstGeom>
          <a:noFill/>
        </p:spPr>
        <p:txBody>
          <a:bodyPr wrap="none" rtlCol="0">
            <a:spAutoFit/>
          </a:bodyPr>
          <a:lstStyle/>
          <a:p>
            <a:endParaRPr lang="en-US" dirty="0"/>
          </a:p>
        </p:txBody>
      </p:sp>
      <p:pic>
        <p:nvPicPr>
          <p:cNvPr id="7" name="Picture 6" descr="C:\Users\Pisicutele\Desktop\poza 3.jpg"/>
          <p:cNvPicPr/>
          <p:nvPr/>
        </p:nvPicPr>
        <p:blipFill>
          <a:blip r:embed="rId2" cstate="print"/>
          <a:srcRect/>
          <a:stretch>
            <a:fillRect/>
          </a:stretch>
        </p:blipFill>
        <p:spPr bwMode="auto">
          <a:xfrm>
            <a:off x="2286000" y="533400"/>
            <a:ext cx="4724400" cy="2514599"/>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endParaRPr lang="ro-RO" sz="1400" dirty="0" smtClean="0">
              <a:latin typeface="+mj-lt"/>
            </a:endParaRPr>
          </a:p>
          <a:p>
            <a:r>
              <a:rPr lang="vi-VN" sz="1600" dirty="0" smtClean="0">
                <a:latin typeface="Times New Roman" pitchFamily="18" charset="0"/>
                <a:cs typeface="Times New Roman" pitchFamily="18" charset="0"/>
              </a:rPr>
              <a:t>STEM este acronimul pentru Science, Technology, Engineering, Math (Știință, Tehnologie, Inginerie și Matematică). Aceste activități STEM își propun să învețe copiii să facă o conexiune între ceea ce învață la materiile școlare și lumea înconjurătoare.</a:t>
            </a:r>
            <a:endParaRPr lang="ro-RO" sz="1600" dirty="0" smtClean="0">
              <a:latin typeface="Times New Roman" pitchFamily="18" charset="0"/>
              <a:cs typeface="Times New Roman" pitchFamily="18" charset="0"/>
            </a:endParaRPr>
          </a:p>
          <a:p>
            <a:pPr fontAlgn="base"/>
            <a:r>
              <a:rPr lang="vi-VN" sz="1600" dirty="0" smtClean="0">
                <a:latin typeface="Times New Roman" pitchFamily="18" charset="0"/>
                <a:cs typeface="Times New Roman" pitchFamily="18" charset="0"/>
              </a:rPr>
              <a:t>În locul educației clasice, în care fiecare disciplină este studiată separat, o activitate STEM presupune o abordare concomitentă și aplicată a acestor 4 discipline.</a:t>
            </a:r>
          </a:p>
          <a:p>
            <a:pPr fontAlgn="base"/>
            <a:r>
              <a:rPr lang="vi-VN" sz="1600" dirty="0" smtClean="0">
                <a:latin typeface="Times New Roman" pitchFamily="18" charset="0"/>
                <a:cs typeface="Times New Roman" pitchFamily="18" charset="0"/>
              </a:rPr>
              <a:t>Activitățile STEM se aseamănă cu experimentele științifice, însă aici nu este inclusă doar știința, ci și alte elemente din jurul copilului, stârnind astfel curiozitate și interes în a explora lumea înconjurătoare. </a:t>
            </a:r>
          </a:p>
          <a:p>
            <a:pPr>
              <a:buNone/>
            </a:pPr>
            <a:endParaRPr lang="en-US" sz="1600" dirty="0">
              <a:latin typeface="+mj-lt"/>
            </a:endParaRPr>
          </a:p>
        </p:txBody>
      </p:sp>
      <p:sp>
        <p:nvSpPr>
          <p:cNvPr id="2" name="Title 1"/>
          <p:cNvSpPr>
            <a:spLocks noGrp="1"/>
          </p:cNvSpPr>
          <p:nvPr>
            <p:ph type="title"/>
          </p:nvPr>
        </p:nvSpPr>
        <p:spPr/>
        <p:txBody>
          <a:bodyPr/>
          <a:lstStyle/>
          <a:p>
            <a:r>
              <a:rPr lang="ro-RO" dirty="0" smtClean="0"/>
              <a:t>STEM</a:t>
            </a:r>
            <a:endParaRPr lang="en-US" dirty="0"/>
          </a:p>
        </p:txBody>
      </p:sp>
      <p:pic>
        <p:nvPicPr>
          <p:cNvPr id="4" name="Picture 3" descr="C:\Users\Pisicutele\Desktop\poza 4.jpg"/>
          <p:cNvPicPr/>
          <p:nvPr/>
        </p:nvPicPr>
        <p:blipFill>
          <a:blip r:embed="rId2" cstate="print"/>
          <a:srcRect/>
          <a:stretch>
            <a:fillRect/>
          </a:stretch>
        </p:blipFill>
        <p:spPr bwMode="auto">
          <a:xfrm>
            <a:off x="5257800" y="4191000"/>
            <a:ext cx="2971800" cy="22098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fontAlgn="base"/>
            <a:r>
              <a:rPr lang="vi-VN" sz="1600" dirty="0" smtClean="0">
                <a:latin typeface="Times New Roman" pitchFamily="18" charset="0"/>
                <a:cs typeface="Times New Roman" pitchFamily="18" charset="0"/>
              </a:rPr>
              <a:t>Proiectele STEM îi ajută pe copii să ducă rezolvările matematice și cele științifice dincolo de teorie și să le folosească pentru a rezolva situații din viața cotidiană.</a:t>
            </a:r>
          </a:p>
          <a:p>
            <a:pPr fontAlgn="base"/>
            <a:r>
              <a:rPr lang="vi-VN" sz="1600" dirty="0" smtClean="0">
                <a:latin typeface="Times New Roman" pitchFamily="18" charset="0"/>
                <a:cs typeface="Times New Roman" pitchFamily="18" charset="0"/>
              </a:rPr>
              <a:t>Mai mult, aceste activități contribuie atât la dezvoltarea gândirii critice, a celei logice, cât și la dezvoltarea gândirii creative, oferindu-le libertatea de a vedea răspunsul la întrebarea: </a:t>
            </a:r>
            <a:r>
              <a:rPr lang="vi-VN" sz="1600" i="1" dirty="0" smtClean="0">
                <a:latin typeface="Times New Roman" pitchFamily="18" charset="0"/>
                <a:cs typeface="Times New Roman" pitchFamily="18" charset="0"/>
              </a:rPr>
              <a:t>Ce se întâmplă</a:t>
            </a:r>
            <a:r>
              <a:rPr lang="ro-RO" sz="1600" i="1" dirty="0" smtClean="0">
                <a:latin typeface="Times New Roman" pitchFamily="18" charset="0"/>
                <a:cs typeface="Times New Roman" pitchFamily="18" charset="0"/>
              </a:rPr>
              <a:t> </a:t>
            </a:r>
            <a:r>
              <a:rPr lang="vi-VN" sz="1600" i="1" dirty="0" smtClean="0">
                <a:latin typeface="Times New Roman" pitchFamily="18" charset="0"/>
                <a:cs typeface="Times New Roman" pitchFamily="18" charset="0"/>
              </a:rPr>
              <a:t>dacă fac asta?</a:t>
            </a:r>
            <a:endParaRPr lang="vi-VN" sz="1600" dirty="0" smtClean="0">
              <a:latin typeface="Times New Roman" pitchFamily="18" charset="0"/>
              <a:cs typeface="Times New Roman" pitchFamily="18" charset="0"/>
            </a:endParaRPr>
          </a:p>
          <a:p>
            <a:pPr fontAlgn="base"/>
            <a:r>
              <a:rPr lang="vi-VN" sz="1600" dirty="0" smtClean="0">
                <a:latin typeface="Times New Roman" pitchFamily="18" charset="0"/>
                <a:cs typeface="Times New Roman" pitchFamily="18" charset="0"/>
              </a:rPr>
              <a:t>Îi ajută să gândească </a:t>
            </a:r>
            <a:r>
              <a:rPr lang="vi-VN" sz="1600" i="1" dirty="0" smtClean="0">
                <a:latin typeface="Times New Roman" pitchFamily="18" charset="0"/>
                <a:cs typeface="Times New Roman" pitchFamily="18" charset="0"/>
              </a:rPr>
              <a:t>outside the box, </a:t>
            </a:r>
            <a:r>
              <a:rPr lang="vi-VN" sz="1600" dirty="0" smtClean="0">
                <a:latin typeface="Times New Roman" pitchFamily="18" charset="0"/>
                <a:cs typeface="Times New Roman" pitchFamily="18" charset="0"/>
              </a:rPr>
              <a:t>într-o lume în care sistemul de educație a înăbușit creativitatea și imaginația.</a:t>
            </a:r>
          </a:p>
          <a:p>
            <a:pPr fontAlgn="base"/>
            <a:r>
              <a:rPr lang="vi-VN" sz="1600" dirty="0" smtClean="0">
                <a:latin typeface="Times New Roman" pitchFamily="18" charset="0"/>
                <a:cs typeface="Times New Roman" pitchFamily="18" charset="0"/>
              </a:rPr>
              <a:t>Le oferă oportunitatea de a vedea când greșesc și de a găsi o soluție.</a:t>
            </a:r>
          </a:p>
          <a:p>
            <a:pPr fontAlgn="base"/>
            <a:r>
              <a:rPr lang="vi-VN" sz="1600" dirty="0" smtClean="0">
                <a:latin typeface="Times New Roman" pitchFamily="18" charset="0"/>
                <a:cs typeface="Times New Roman" pitchFamily="18" charset="0"/>
              </a:rPr>
              <a:t>Educația STEM ajută copilul să transforme ascultarea pasivă în învățare activă. </a:t>
            </a:r>
            <a:endParaRPr lang="ro-RO" sz="1600" dirty="0" smtClean="0">
              <a:latin typeface="Times New Roman" pitchFamily="18" charset="0"/>
              <a:cs typeface="Times New Roman" pitchFamily="18" charset="0"/>
            </a:endParaRPr>
          </a:p>
          <a:p>
            <a:pPr fontAlgn="base"/>
            <a:r>
              <a:rPr lang="vi-VN" sz="1600" dirty="0" smtClean="0">
                <a:latin typeface="Times New Roman" pitchFamily="18" charset="0"/>
                <a:cs typeface="Times New Roman" pitchFamily="18" charset="0"/>
              </a:rPr>
              <a:t>Stârnește curiozitatea copilului, făcând procesul de învățare să fie amuzant, iar informațiile nu vor fi memorate astfel mai mult timp.</a:t>
            </a:r>
          </a:p>
          <a:p>
            <a:pPr fontAlgn="base"/>
            <a:r>
              <a:rPr lang="vi-VN" sz="1600" dirty="0" smtClean="0">
                <a:latin typeface="Times New Roman" pitchFamily="18" charset="0"/>
                <a:cs typeface="Times New Roman" pitchFamily="18" charset="0"/>
              </a:rPr>
              <a:t>Aceste abilități îl vor ajuta pe cel mic să se dezvolte ca persoană, fiind extrem de utile atât pentru o cultură generală bună, cât și pentru a descoperi ce îl pasionează și ce carieră ar putea să urmeze. </a:t>
            </a:r>
          </a:p>
          <a:p>
            <a:pPr fontAlgn="base"/>
            <a:endParaRPr lang="vi-VN" sz="16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p:txBody>
          <a:bodyPr>
            <a:normAutofit/>
          </a:bodyPr>
          <a:lstStyle/>
          <a:p>
            <a:pPr fontAlgn="base"/>
            <a:r>
              <a:rPr lang="vi-VN" sz="3200" b="1" dirty="0" smtClean="0"/>
              <a:t>Ce abilități dezvoltă educația STEM?</a:t>
            </a:r>
            <a:endParaRPr lang="vi-VN" sz="32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fontAlgn="base"/>
            <a:r>
              <a:rPr lang="vi-VN" sz="1900" dirty="0" smtClean="0">
                <a:latin typeface="Times New Roman" pitchFamily="18" charset="0"/>
                <a:cs typeface="Times New Roman" pitchFamily="18" charset="0"/>
              </a:rPr>
              <a:t>Proiectele STEM pot fi începute chiar de la vârsta de doi ani, atunci când creierul copilului este absorbant ca un burete. În primii 5 ani toate informațiile sunt asimilate într-un ritm alert, cu ușurință, acest lucru pierzându-se odată cu înaintarea în vârstă.</a:t>
            </a:r>
          </a:p>
          <a:p>
            <a:pPr fontAlgn="base"/>
            <a:r>
              <a:rPr lang="vi-VN" sz="1900" dirty="0" smtClean="0">
                <a:latin typeface="Times New Roman" pitchFamily="18" charset="0"/>
                <a:cs typeface="Times New Roman" pitchFamily="18" charset="0"/>
              </a:rPr>
              <a:t>Expunerea copiilor la experimente încă de când sunt mici formează noi legături neuronale în creierul lor, astfel încât ei vor găsi soluții mai bune și vor avea o atitudine mai deschisă către experiențele de acest fel.</a:t>
            </a:r>
          </a:p>
          <a:p>
            <a:r>
              <a:rPr lang="vi-VN" sz="1900" dirty="0" smtClean="0">
                <a:latin typeface="Times New Roman" pitchFamily="18" charset="0"/>
                <a:cs typeface="Times New Roman" pitchFamily="18" charset="0"/>
              </a:rPr>
              <a:t>Învățarea are loc într-un mod diferit la copii, înainte de a îi „modifica” noi cu învățarea tradițională. Noi ar trebui să îi încurajăm să gândească, să creeze, să își imagineze, să aibă propriile experiențe și propriile concluzii. Exact asta face educația STEM. Copiii învață cel mai eficient fără hârtie și creion. Prin știință și prin creativitate, copiii își pot exprima ideile și sentimentele. Dar, așa cum spune Norman Podhoretz, învățarea reprezintă o împletire miraculoasă a energiei pure pe care o au copiii cu opusul acesteia - disciplina care îi definește pe adulți. </a:t>
            </a:r>
          </a:p>
          <a:p>
            <a:r>
              <a:rPr lang="vi-VN" sz="1900" dirty="0" smtClean="0">
                <a:latin typeface="Times New Roman" pitchFamily="18" charset="0"/>
                <a:cs typeface="Times New Roman" pitchFamily="18" charset="0"/>
              </a:rPr>
              <a:t>Copiii văd lucrurile cu claritate pentru că nu și-au dezvoltat toate acele filtre care pe noi, adulții, ne împiedică să vedem lucrurile pe care nu ne așteptam să le vedem, spune Pamela Mundy. În societatea grăbită în care trăim, îi zorim pe copii și nu le dăm ocazia să termine activitățile în care sunt adânciți. Copiii sunt deja niște exploratori extraordinari. Au capacitatea uimitoare de a absorbi totul din jur și sunt conștienți și armonizați cu instinctele și cu simțurile lor.</a:t>
            </a:r>
          </a:p>
          <a:p>
            <a:r>
              <a:rPr lang="vi-VN" sz="1900" dirty="0" smtClean="0">
                <a:latin typeface="Times New Roman" pitchFamily="18" charset="0"/>
                <a:cs typeface="Times New Roman" pitchFamily="18" charset="0"/>
              </a:rPr>
              <a:t>Cei mici văd lumea cu ochii plini de fascinație. Pentru ei, totul e simplu. Ar trebui să ne inspirăm din înțelepciunea cu care sunt înzestrați și să urmăm cei cinci pași către fericire așa cum i-a propus un copil de cinci ani: joacă-te, mănâncă înghețată, fă-ți prieteni, iubește tot ce te-nconjoară, ia-ți un câine.</a:t>
            </a:r>
          </a:p>
          <a:p>
            <a:pPr fontAlgn="base"/>
            <a:endParaRPr lang="ro-RO" sz="1700" dirty="0" smtClean="0"/>
          </a:p>
          <a:p>
            <a:pPr fontAlgn="base"/>
            <a:endParaRPr lang="vi-VN" sz="1600" dirty="0" smtClean="0"/>
          </a:p>
          <a:p>
            <a:endParaRPr lang="en-US" dirty="0"/>
          </a:p>
        </p:txBody>
      </p:sp>
      <p:sp>
        <p:nvSpPr>
          <p:cNvPr id="2" name="Title 1"/>
          <p:cNvSpPr>
            <a:spLocks noGrp="1"/>
          </p:cNvSpPr>
          <p:nvPr>
            <p:ph type="title"/>
          </p:nvPr>
        </p:nvSpPr>
        <p:spPr/>
        <p:txBody>
          <a:bodyPr>
            <a:normAutofit fontScale="90000"/>
          </a:bodyPr>
          <a:lstStyle/>
          <a:p>
            <a:r>
              <a:rPr lang="vi-VN" sz="2400" b="1" dirty="0" smtClean="0"/>
              <a:t>Când să introduci activitățile STEM în viața copilului tău?</a:t>
            </a:r>
            <a:br>
              <a:rPr lang="vi-VN" sz="2400" b="1" dirty="0" smtClean="0"/>
            </a:b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fontAlgn="base"/>
            <a:r>
              <a:rPr lang="ro-RO" sz="1600" dirty="0" smtClean="0">
                <a:latin typeface="Times New Roman" pitchFamily="18" charset="0"/>
                <a:cs typeface="Times New Roman" pitchFamily="18" charset="0"/>
              </a:rPr>
              <a:t>Educatoarele </a:t>
            </a:r>
            <a:r>
              <a:rPr lang="vi-VN" sz="1600" dirty="0" smtClean="0">
                <a:latin typeface="Times New Roman" pitchFamily="18" charset="0"/>
                <a:cs typeface="Times New Roman" pitchFamily="18" charset="0"/>
              </a:rPr>
              <a:t>joacă un rol important în acest scenariu, întrucât totul pornește de la a fi deschis către aceste activități, de a fi suficient de curios să le încerci, iar apoi să transferi această curiozitate copilului.</a:t>
            </a:r>
          </a:p>
          <a:p>
            <a:pPr fontAlgn="base"/>
            <a:r>
              <a:rPr lang="vi-VN" sz="1600" dirty="0" smtClean="0">
                <a:latin typeface="Times New Roman" pitchFamily="18" charset="0"/>
                <a:cs typeface="Times New Roman" pitchFamily="18" charset="0"/>
              </a:rPr>
              <a:t>Mai mult, sursele de inspirație sunt extrem de generoase, astfel încât timpul pentru research nu ar trebui să fie îndelungat. Iar materialele necesare sunt, cel puțin la nivelul de bază al acestor experimente, nelipsite din orice casă.</a:t>
            </a:r>
          </a:p>
          <a:p>
            <a:pPr fontAlgn="base"/>
            <a:r>
              <a:rPr lang="vi-VN" sz="1600" dirty="0" smtClean="0">
                <a:latin typeface="Times New Roman" pitchFamily="18" charset="0"/>
                <a:cs typeface="Times New Roman" pitchFamily="18" charset="0"/>
              </a:rPr>
              <a:t>Baterii, magneți sau paie. Cartoane, motorașe de la mașinuțele cu telecomandă sau bicarbonat</a:t>
            </a:r>
            <a:r>
              <a:rPr lang="ro-RO" sz="1600" dirty="0" smtClean="0">
                <a:latin typeface="Times New Roman" pitchFamily="18" charset="0"/>
                <a:cs typeface="Times New Roman" pitchFamily="18" charset="0"/>
              </a:rPr>
              <a:t> sau in cazul de fata, pe intreg parcursul zile,  cateva boabe de strugure pentru a experimenta. </a:t>
            </a:r>
            <a:r>
              <a:rPr lang="vi-VN" sz="1600" dirty="0" smtClean="0">
                <a:latin typeface="Times New Roman" pitchFamily="18" charset="0"/>
                <a:cs typeface="Times New Roman" pitchFamily="18" charset="0"/>
              </a:rPr>
              <a:t> </a:t>
            </a:r>
          </a:p>
          <a:p>
            <a:pPr>
              <a:buNone/>
            </a:pPr>
            <a:endParaRPr lang="en-US" sz="1600" dirty="0"/>
          </a:p>
        </p:txBody>
      </p:sp>
      <p:sp>
        <p:nvSpPr>
          <p:cNvPr id="2" name="Title 1"/>
          <p:cNvSpPr>
            <a:spLocks noGrp="1"/>
          </p:cNvSpPr>
          <p:nvPr>
            <p:ph type="title"/>
          </p:nvPr>
        </p:nvSpPr>
        <p:spPr/>
        <p:txBody>
          <a:bodyPr>
            <a:normAutofit/>
          </a:bodyPr>
          <a:lstStyle/>
          <a:p>
            <a:r>
              <a:rPr lang="vi-VN" sz="2200" b="1" dirty="0" smtClean="0"/>
              <a:t>Cum poți să aplici învățarea STEM </a:t>
            </a:r>
            <a:r>
              <a:rPr lang="ro-RO" sz="2200" b="1" dirty="0" smtClean="0"/>
              <a:t>la grupa</a:t>
            </a:r>
            <a:r>
              <a:rPr lang="vi-VN" sz="2200" b="1" dirty="0" smtClean="0"/>
              <a:t>?</a:t>
            </a:r>
            <a:r>
              <a:rPr lang="vi-VN" b="1" dirty="0" smtClean="0"/>
              <a:t/>
            </a:r>
            <a:br>
              <a:rPr lang="vi-VN" b="1" dirty="0" smtClean="0"/>
            </a:br>
            <a:endParaRPr lang="en-US" dirty="0"/>
          </a:p>
        </p:txBody>
      </p:sp>
      <p:pic>
        <p:nvPicPr>
          <p:cNvPr id="4" name="Picture 3" descr="C:\Users\Pisicutele\Desktop\poza 5.jpg"/>
          <p:cNvPicPr/>
          <p:nvPr/>
        </p:nvPicPr>
        <p:blipFill>
          <a:blip r:embed="rId2" cstate="print"/>
          <a:srcRect/>
          <a:stretch>
            <a:fillRect/>
          </a:stretch>
        </p:blipFill>
        <p:spPr bwMode="auto">
          <a:xfrm>
            <a:off x="6553200" y="3886200"/>
            <a:ext cx="1981200" cy="24384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ro-RO" sz="1400" b="1" dirty="0" smtClean="0"/>
              <a:t>Parcursul activitatilor unei zile marcand  inițalele STEM.</a:t>
            </a:r>
          </a:p>
          <a:p>
            <a:r>
              <a:rPr lang="ro-RO" sz="2000" b="1" dirty="0" smtClean="0">
                <a:solidFill>
                  <a:schemeClr val="accent2"/>
                </a:solidFill>
              </a:rPr>
              <a:t>S</a:t>
            </a:r>
            <a:r>
              <a:rPr lang="ro-RO" sz="1400" dirty="0" smtClean="0"/>
              <a:t>  ( Știința)</a:t>
            </a:r>
          </a:p>
          <a:p>
            <a:pPr>
              <a:buNone/>
            </a:pPr>
            <a:r>
              <a:rPr lang="ro-RO" sz="1400" dirty="0" smtClean="0"/>
              <a:t>                   - observarea strugurelui  ”Strugurele – must se face”</a:t>
            </a:r>
          </a:p>
          <a:p>
            <a:pPr>
              <a:buNone/>
            </a:pPr>
            <a:endParaRPr lang="ro-RO" sz="1400" dirty="0" smtClean="0"/>
          </a:p>
          <a:p>
            <a:pPr>
              <a:buNone/>
            </a:pPr>
            <a:r>
              <a:rPr lang="ro-RO" sz="1800" dirty="0" smtClean="0"/>
              <a:t>   </a:t>
            </a:r>
            <a:r>
              <a:rPr lang="ro-RO" sz="1800" b="1" dirty="0" smtClean="0">
                <a:solidFill>
                  <a:schemeClr val="accent2"/>
                </a:solidFill>
              </a:rPr>
              <a:t>T</a:t>
            </a:r>
            <a:r>
              <a:rPr lang="ro-RO" sz="1800" b="1" dirty="0" smtClean="0"/>
              <a:t>  </a:t>
            </a:r>
            <a:r>
              <a:rPr lang="ro-RO" sz="1400" dirty="0" smtClean="0"/>
              <a:t>( tehnologie)</a:t>
            </a:r>
          </a:p>
          <a:p>
            <a:pPr>
              <a:buNone/>
            </a:pPr>
            <a:r>
              <a:rPr lang="ro-RO" sz="1400" dirty="0" smtClean="0"/>
              <a:t>                     -  folosirea  materialului individual :  LUPA</a:t>
            </a:r>
          </a:p>
          <a:p>
            <a:pPr>
              <a:buNone/>
            </a:pPr>
            <a:endParaRPr lang="ro-RO" sz="1400" dirty="0" smtClean="0"/>
          </a:p>
          <a:p>
            <a:pPr>
              <a:buNone/>
            </a:pPr>
            <a:r>
              <a:rPr lang="ro-RO" sz="2000" dirty="0" smtClean="0"/>
              <a:t>  </a:t>
            </a:r>
            <a:r>
              <a:rPr lang="ro-RO" sz="2000" dirty="0" smtClean="0">
                <a:solidFill>
                  <a:schemeClr val="accent2"/>
                </a:solidFill>
              </a:rPr>
              <a:t> </a:t>
            </a:r>
            <a:r>
              <a:rPr lang="ro-RO" sz="2000" b="1" dirty="0" smtClean="0">
                <a:solidFill>
                  <a:schemeClr val="accent2"/>
                </a:solidFill>
              </a:rPr>
              <a:t>E  </a:t>
            </a:r>
            <a:r>
              <a:rPr lang="ro-RO" sz="1400" dirty="0" smtClean="0"/>
              <a:t>( inginerie) </a:t>
            </a:r>
          </a:p>
          <a:p>
            <a:pPr>
              <a:buNone/>
            </a:pPr>
            <a:r>
              <a:rPr lang="ro-RO" sz="1400" dirty="0" smtClean="0"/>
              <a:t>                       -  folosirea obiectelor din mediul adultului  în activitatea ”Lada pentru struguri”  -  scândură, cuie,  ciocan.  </a:t>
            </a:r>
          </a:p>
          <a:p>
            <a:pPr>
              <a:buNone/>
            </a:pPr>
            <a:r>
              <a:rPr lang="ro-RO" sz="1400" dirty="0" smtClean="0"/>
              <a:t>                      Activitate gospodărească : prelucrarea strugurelui  ”Strugurele – must se face” </a:t>
            </a:r>
          </a:p>
          <a:p>
            <a:pPr>
              <a:buNone/>
            </a:pPr>
            <a:endParaRPr lang="ro-RO" sz="1400" dirty="0" smtClean="0"/>
          </a:p>
          <a:p>
            <a:pPr>
              <a:buNone/>
            </a:pPr>
            <a:r>
              <a:rPr lang="ro-RO" sz="1400" dirty="0" smtClean="0"/>
              <a:t>     </a:t>
            </a:r>
            <a:r>
              <a:rPr lang="ro-RO" sz="2000" b="1" dirty="0" smtClean="0">
                <a:solidFill>
                  <a:schemeClr val="accent2"/>
                </a:solidFill>
              </a:rPr>
              <a:t>M</a:t>
            </a:r>
            <a:r>
              <a:rPr lang="ro-RO" sz="1400" b="1" dirty="0" smtClean="0"/>
              <a:t>  </a:t>
            </a:r>
            <a:r>
              <a:rPr lang="ro-RO" sz="1400" dirty="0" smtClean="0"/>
              <a:t>( matematica)</a:t>
            </a:r>
          </a:p>
          <a:p>
            <a:pPr>
              <a:buNone/>
            </a:pPr>
            <a:r>
              <a:rPr lang="ro-RO" sz="1400" dirty="0" smtClean="0"/>
              <a:t>                       -  elemente de matematică,  poziții  spațiale ,  grupare după criteriul  culoare. </a:t>
            </a:r>
            <a:endParaRPr lang="en-US" sz="1400" dirty="0"/>
          </a:p>
        </p:txBody>
      </p:sp>
      <p:sp>
        <p:nvSpPr>
          <p:cNvPr id="2" name="Title 1"/>
          <p:cNvSpPr>
            <a:spLocks noGrp="1"/>
          </p:cNvSpPr>
          <p:nvPr>
            <p:ph type="title"/>
          </p:nvPr>
        </p:nvSpPr>
        <p:spPr/>
        <p:txBody>
          <a:bodyPr/>
          <a:lstStyle/>
          <a:p>
            <a:r>
              <a:rPr lang="ro-RO" dirty="0" smtClean="0"/>
              <a:t>STEM</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016691"/>
          </a:xfrm>
        </p:spPr>
        <p:txBody>
          <a:bodyPr>
            <a:normAutofit/>
          </a:bodyPr>
          <a:lstStyle/>
          <a:p>
            <a:pPr fontAlgn="base">
              <a:buNone/>
            </a:pPr>
            <a:r>
              <a:rPr lang="ro-RO" sz="1500" dirty="0" smtClean="0"/>
              <a:t>     </a:t>
            </a:r>
          </a:p>
          <a:p>
            <a:pPr fontAlgn="base">
              <a:buNone/>
            </a:pPr>
            <a:endParaRPr lang="ro-RO" sz="1500" dirty="0" smtClean="0"/>
          </a:p>
          <a:p>
            <a:pPr fontAlgn="base">
              <a:buNone/>
            </a:pPr>
            <a:endParaRPr lang="ro-RO" sz="1500" dirty="0" smtClean="0"/>
          </a:p>
          <a:p>
            <a:pPr fontAlgn="base">
              <a:buNone/>
            </a:pPr>
            <a:r>
              <a:rPr lang="ro-RO" sz="1600" dirty="0" smtClean="0">
                <a:latin typeface="Times New Roman" pitchFamily="18" charset="0"/>
                <a:cs typeface="Times New Roman" pitchFamily="18" charset="0"/>
              </a:rPr>
              <a:t>          Uneori sunt jocuri simple, alteori experimente interesante sau…doar un vulcan cu bicarbonat de sodiu.</a:t>
            </a:r>
          </a:p>
          <a:p>
            <a:pPr fontAlgn="base">
              <a:buNone/>
            </a:pPr>
            <a:r>
              <a:rPr lang="ro-RO" sz="1600" dirty="0" smtClean="0">
                <a:latin typeface="Times New Roman" pitchFamily="18" charset="0"/>
                <a:cs typeface="Times New Roman" pitchFamily="18" charset="0"/>
              </a:rPr>
              <a:t>               Dar niciun cuvânt nu poate descrie încântarea cu care ei descoperă, cu care reacționează la activitățile la care îi expunem. Sunt uimiți, curioși, vor să afle mai multe sau să repete jocul. Pe noi asta ne  motivează să cautam  idei, să pregătim  materialele necesare și sa experimentam alături de ei.</a:t>
            </a:r>
            <a:endParaRPr lang="en-US" sz="1600" dirty="0" smtClean="0">
              <a:latin typeface="Times New Roman" pitchFamily="18" charset="0"/>
              <a:cs typeface="Times New Roman" pitchFamily="18" charset="0"/>
            </a:endParaRPr>
          </a:p>
          <a:p>
            <a:pPr>
              <a:buNone/>
            </a:pPr>
            <a:r>
              <a:rPr lang="en-US" dirty="0" smtClean="0"/>
              <a:t> </a:t>
            </a:r>
            <a:endParaRPr lang="en-US" dirty="0"/>
          </a:p>
        </p:txBody>
      </p:sp>
      <p:sp>
        <p:nvSpPr>
          <p:cNvPr id="2" name="Title 1"/>
          <p:cNvSpPr>
            <a:spLocks noGrp="1"/>
          </p:cNvSpPr>
          <p:nvPr>
            <p:ph type="title"/>
          </p:nvPr>
        </p:nvSpPr>
        <p:spPr/>
        <p:txBody>
          <a:bodyPr/>
          <a:lstStyle/>
          <a:p>
            <a:endParaRPr lang="en-US" dirty="0"/>
          </a:p>
        </p:txBody>
      </p:sp>
      <p:pic>
        <p:nvPicPr>
          <p:cNvPr id="4" name="Picture 3" descr="C:\Users\Pisicutele\Desktop\poza 2.jpg"/>
          <p:cNvPicPr/>
          <p:nvPr/>
        </p:nvPicPr>
        <p:blipFill>
          <a:blip r:embed="rId2" cstate="print"/>
          <a:srcRect/>
          <a:stretch>
            <a:fillRect/>
          </a:stretch>
        </p:blipFill>
        <p:spPr bwMode="auto">
          <a:xfrm>
            <a:off x="4419600" y="3657600"/>
            <a:ext cx="3810000" cy="2667000"/>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1606</TotalTime>
  <Words>640</Words>
  <Application>Microsoft Office PowerPoint</Application>
  <PresentationFormat>On-screen Show (4:3)</PresentationFormat>
  <Paragraphs>48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Concourse</vt:lpstr>
      <vt:lpstr>STEM în educația timpurie</vt:lpstr>
      <vt:lpstr>STEM</vt:lpstr>
      <vt:lpstr>Ce abilități dezvoltă educația STEM?</vt:lpstr>
      <vt:lpstr>Când să introduci activitățile STEM în viața copilului tău? </vt:lpstr>
      <vt:lpstr>Cum poți să aplici învățarea STEM la grupa? </vt:lpstr>
      <vt:lpstr>STEM</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Pisicutele</dc:creator>
  <cp:lastModifiedBy>Mirela</cp:lastModifiedBy>
  <cp:revision>25</cp:revision>
  <dcterms:created xsi:type="dcterms:W3CDTF">2006-08-16T00:00:00Z</dcterms:created>
  <dcterms:modified xsi:type="dcterms:W3CDTF">2022-02-09T12:16:18Z</dcterms:modified>
</cp:coreProperties>
</file>