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74" r:id="rId11"/>
    <p:sldId id="265" r:id="rId12"/>
    <p:sldId id="266" r:id="rId13"/>
    <p:sldId id="267" r:id="rId14"/>
    <p:sldId id="275" r:id="rId15"/>
    <p:sldId id="268" r:id="rId16"/>
    <p:sldId id="269" r:id="rId17"/>
    <p:sldId id="270" r:id="rId18"/>
    <p:sldId id="271" r:id="rId19"/>
    <p:sldId id="272" r:id="rId20"/>
    <p:sldId id="273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8" r:id="rId30"/>
    <p:sldId id="289" r:id="rId31"/>
    <p:sldId id="284" r:id="rId32"/>
    <p:sldId id="285" r:id="rId33"/>
    <p:sldId id="286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www.youtube.com/watch?v=4zVLcvVXVn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0.jpeg"/><Relationship Id="rId7" Type="http://schemas.openxmlformats.org/officeDocument/2006/relationships/image" Target="../media/image19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11" Type="http://schemas.openxmlformats.org/officeDocument/2006/relationships/image" Target="../media/image23.jpeg"/><Relationship Id="rId5" Type="http://schemas.openxmlformats.org/officeDocument/2006/relationships/image" Target="../media/image11.jpeg"/><Relationship Id="rId10" Type="http://schemas.openxmlformats.org/officeDocument/2006/relationships/image" Target="../media/image22.jpeg"/><Relationship Id="rId4" Type="http://schemas.openxmlformats.org/officeDocument/2006/relationships/image" Target="../media/image9.jpeg"/><Relationship Id="rId9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hyperlink" Target="https://www.youtube.com/watch?v=5EG9tPsIP9A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33400"/>
            <a:ext cx="7772400" cy="1470025"/>
          </a:xfrm>
        </p:spPr>
        <p:txBody>
          <a:bodyPr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n-US" b="1" dirty="0" err="1" smtClean="0">
                <a:ln/>
                <a:solidFill>
                  <a:schemeClr val="accent3"/>
                </a:solidFill>
              </a:rPr>
              <a:t>Programa</a:t>
            </a:r>
            <a:r>
              <a:rPr lang="en-US" b="1" dirty="0" smtClean="0">
                <a:ln/>
                <a:solidFill>
                  <a:schemeClr val="accent3"/>
                </a:solidFill>
              </a:rPr>
              <a:t> </a:t>
            </a:r>
            <a:r>
              <a:rPr lang="en-US" b="1" dirty="0" err="1" smtClean="0">
                <a:ln/>
                <a:solidFill>
                  <a:schemeClr val="accent3"/>
                </a:solidFill>
              </a:rPr>
              <a:t>activitate</a:t>
            </a:r>
            <a:r>
              <a:rPr lang="en-US" b="1" dirty="0" smtClean="0">
                <a:ln/>
                <a:solidFill>
                  <a:schemeClr val="accent3"/>
                </a:solidFill>
              </a:rPr>
              <a:t> </a:t>
            </a:r>
            <a:r>
              <a:rPr lang="en-US" b="1" dirty="0" err="1" smtClean="0">
                <a:ln/>
                <a:solidFill>
                  <a:schemeClr val="accent3"/>
                </a:solidFill>
              </a:rPr>
              <a:t>optionala</a:t>
            </a:r>
            <a:endParaRPr lang="en-US" b="1" dirty="0">
              <a:ln/>
              <a:solidFill>
                <a:schemeClr val="accent3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191000"/>
            <a:ext cx="6400800" cy="1752600"/>
          </a:xfrm>
        </p:spPr>
        <p:txBody>
          <a:bodyPr/>
          <a:lstStyle/>
          <a:p>
            <a:r>
              <a:rPr lang="en-US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CODUL BUNELOR MANIERE…</a:t>
            </a:r>
          </a:p>
          <a:p>
            <a:r>
              <a:rPr lang="en-US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PENTRU CEI </a:t>
            </a:r>
            <a:r>
              <a:rPr lang="en-US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MICI</a:t>
            </a:r>
          </a:p>
          <a:p>
            <a:r>
              <a:rPr lang="en-US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Educatoare:Tutunea</a:t>
            </a:r>
            <a:r>
              <a:rPr lang="en-US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en-US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Madalina</a:t>
            </a:r>
            <a:endParaRPr lang="en-US" b="1" dirty="0" smtClean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  <a:p>
            <a:endParaRPr lang="en-US" dirty="0"/>
          </a:p>
        </p:txBody>
      </p:sp>
      <p:pic>
        <p:nvPicPr>
          <p:cNvPr id="1026" name="Picture 2" descr="C:\Users\Razvan\AppData\Local\Microsoft\Windows\INetCache\IE\2OE3FUC2\teamwork-kid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2800" y="1981200"/>
            <a:ext cx="2133600" cy="1981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n-US" sz="2400" b="1" dirty="0" smtClean="0">
                <a:ln/>
                <a:solidFill>
                  <a:schemeClr val="accent3">
                    <a:lumMod val="50000"/>
                  </a:schemeClr>
                </a:solidFill>
              </a:rPr>
              <a:t>    DENUMIREA   OPTIONALULUI: </a:t>
            </a:r>
            <a:br>
              <a:rPr lang="en-US" sz="2400" b="1" dirty="0" smtClean="0">
                <a:ln/>
                <a:solidFill>
                  <a:schemeClr val="accent3">
                    <a:lumMod val="50000"/>
                  </a:schemeClr>
                </a:solidFill>
              </a:rPr>
            </a:br>
            <a:r>
              <a:rPr lang="en-US" sz="2400" dirty="0" smtClean="0">
                <a:ln/>
                <a:solidFill>
                  <a:schemeClr val="accent3">
                    <a:lumMod val="50000"/>
                  </a:schemeClr>
                </a:solidFill>
              </a:rPr>
              <a:t>CODUL BUNELOR MANIERE…PENTRU CEI MICI</a:t>
            </a:r>
            <a:endParaRPr lang="en-US" sz="2400" b="1" dirty="0">
              <a:ln/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514600"/>
            <a:ext cx="8229600" cy="3611563"/>
          </a:xfrm>
        </p:spPr>
        <p:txBody>
          <a:bodyPr>
            <a:normAutofit/>
          </a:bodyPr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TIPUL OPTIONALULUI: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OPTIONAL CU TEME INTEGRATE LA NIVELUL MAI MULTOR DOMENII EXPERIENTIALE (OM SI SOCIETATE , LIMBA SI COMUNICARE, ESTETIC SI CREATIV,DOMENIUL PSIHO-MOTRIC)</a:t>
            </a: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GRUPA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: MARE</a:t>
            </a: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DURATA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: UN AN SCOLAR</a:t>
            </a: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NUMAR DE ACTIVITATI PE SAPTAMANA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: 1 ACT./ SAPT.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n-US" b="1" dirty="0" smtClean="0">
                <a:ln/>
                <a:solidFill>
                  <a:schemeClr val="accent3"/>
                </a:solidFill>
              </a:rPr>
              <a:t>ARGUMENT</a:t>
            </a:r>
            <a:endParaRPr lang="en-US" b="1" dirty="0">
              <a:ln/>
              <a:solidFill>
                <a:schemeClr val="accent3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>
            <a:normAutofit/>
          </a:bodyPr>
          <a:lstStyle/>
          <a:p>
            <a:pPr algn="just"/>
            <a:r>
              <a:rPr lang="en-US" sz="1800" dirty="0" err="1" smtClean="0"/>
              <a:t>Insusirea</a:t>
            </a:r>
            <a:r>
              <a:rPr lang="en-US" sz="1800" dirty="0" smtClean="0"/>
              <a:t> </a:t>
            </a:r>
            <a:r>
              <a:rPr lang="en-US" sz="1800" dirty="0" err="1" smtClean="0"/>
              <a:t>bunelor</a:t>
            </a:r>
            <a:r>
              <a:rPr lang="en-US" sz="1800" dirty="0" smtClean="0"/>
              <a:t> </a:t>
            </a:r>
            <a:r>
              <a:rPr lang="en-US" sz="1800" dirty="0" err="1" smtClean="0"/>
              <a:t>maniere</a:t>
            </a:r>
            <a:r>
              <a:rPr lang="en-US" sz="1800" dirty="0" smtClean="0"/>
              <a:t> se </a:t>
            </a:r>
            <a:r>
              <a:rPr lang="en-US" sz="1800" dirty="0" err="1" smtClean="0"/>
              <a:t>refera</a:t>
            </a:r>
            <a:r>
              <a:rPr lang="en-US" sz="1800" dirty="0" smtClean="0"/>
              <a:t> la </a:t>
            </a:r>
            <a:r>
              <a:rPr lang="en-US" sz="1800" dirty="0" err="1" smtClean="0"/>
              <a:t>invatarea</a:t>
            </a:r>
            <a:r>
              <a:rPr lang="en-US" sz="1800" dirty="0" smtClean="0"/>
              <a:t> </a:t>
            </a:r>
            <a:r>
              <a:rPr lang="en-US" sz="1800" dirty="0" err="1" smtClean="0"/>
              <a:t>regulilor</a:t>
            </a:r>
            <a:r>
              <a:rPr lang="en-US" sz="1800" dirty="0" smtClean="0"/>
              <a:t> </a:t>
            </a:r>
            <a:r>
              <a:rPr lang="en-US" sz="1800" dirty="0" err="1" smtClean="0"/>
              <a:t>privitoare</a:t>
            </a:r>
            <a:r>
              <a:rPr lang="en-US" sz="1800" dirty="0" smtClean="0"/>
              <a:t> la </a:t>
            </a:r>
            <a:r>
              <a:rPr lang="en-US" sz="1800" dirty="0" err="1" smtClean="0"/>
              <a:t>buna</a:t>
            </a:r>
            <a:r>
              <a:rPr lang="en-US" sz="1800" dirty="0" smtClean="0"/>
              <a:t> </a:t>
            </a:r>
            <a:r>
              <a:rPr lang="en-US" sz="1800" dirty="0" err="1" smtClean="0"/>
              <a:t>purtare</a:t>
            </a:r>
            <a:endParaRPr lang="en-US" sz="1800" dirty="0" smtClean="0"/>
          </a:p>
          <a:p>
            <a:pPr algn="just"/>
            <a:r>
              <a:rPr lang="en-US" sz="1800" dirty="0" smtClean="0"/>
              <a:t>in </a:t>
            </a:r>
            <a:r>
              <a:rPr lang="en-US" sz="1800" dirty="0" err="1" smtClean="0"/>
              <a:t>familie</a:t>
            </a:r>
            <a:r>
              <a:rPr lang="en-US" sz="1800" dirty="0" smtClean="0"/>
              <a:t> , in </a:t>
            </a:r>
            <a:r>
              <a:rPr lang="en-US" sz="1800" dirty="0" err="1" smtClean="0"/>
              <a:t>gradinita</a:t>
            </a:r>
            <a:r>
              <a:rPr lang="en-US" sz="1800" dirty="0" smtClean="0"/>
              <a:t> </a:t>
            </a:r>
            <a:r>
              <a:rPr lang="en-US" sz="1800" dirty="0" err="1" smtClean="0"/>
              <a:t>si</a:t>
            </a:r>
            <a:r>
              <a:rPr lang="en-US" sz="1800" dirty="0" smtClean="0"/>
              <a:t> in </a:t>
            </a:r>
            <a:r>
              <a:rPr lang="en-US" sz="1800" dirty="0" err="1" smtClean="0"/>
              <a:t>societate</a:t>
            </a:r>
            <a:r>
              <a:rPr lang="en-US" sz="1800" dirty="0" smtClean="0"/>
              <a:t>: </a:t>
            </a:r>
            <a:r>
              <a:rPr lang="en-US" sz="1800" dirty="0" err="1" smtClean="0"/>
              <a:t>politetea</a:t>
            </a:r>
            <a:r>
              <a:rPr lang="en-US" sz="1800" dirty="0" smtClean="0"/>
              <a:t>, </a:t>
            </a:r>
            <a:r>
              <a:rPr lang="en-US" sz="1800" dirty="0" err="1" smtClean="0"/>
              <a:t>amabilitatea</a:t>
            </a:r>
            <a:r>
              <a:rPr lang="en-US" sz="1800" dirty="0" smtClean="0"/>
              <a:t>, </a:t>
            </a:r>
            <a:r>
              <a:rPr lang="en-US" sz="1800" dirty="0" err="1" smtClean="0"/>
              <a:t>respectul</a:t>
            </a:r>
            <a:r>
              <a:rPr lang="en-US" sz="1800" dirty="0" smtClean="0"/>
              <a:t>, </a:t>
            </a:r>
            <a:r>
              <a:rPr lang="en-US" sz="1800" dirty="0" err="1" smtClean="0"/>
              <a:t>buna-cuviinta</a:t>
            </a:r>
            <a:r>
              <a:rPr lang="en-US" sz="1800" dirty="0" smtClean="0"/>
              <a:t>.</a:t>
            </a:r>
          </a:p>
          <a:p>
            <a:pPr algn="just"/>
            <a:endParaRPr lang="en-US" sz="1800" dirty="0" smtClean="0"/>
          </a:p>
          <a:p>
            <a:pPr algn="just"/>
            <a:r>
              <a:rPr lang="en-US" sz="1800" dirty="0" err="1" smtClean="0"/>
              <a:t>Exista</a:t>
            </a:r>
            <a:r>
              <a:rPr lang="en-US" sz="1800" dirty="0" smtClean="0"/>
              <a:t> </a:t>
            </a:r>
            <a:r>
              <a:rPr lang="en-US" sz="1800" dirty="0" err="1" smtClean="0"/>
              <a:t>reguli</a:t>
            </a:r>
            <a:r>
              <a:rPr lang="en-US" sz="1800" dirty="0" smtClean="0"/>
              <a:t> </a:t>
            </a:r>
            <a:r>
              <a:rPr lang="en-US" sz="1800" dirty="0" err="1" smtClean="0"/>
              <a:t>pe</a:t>
            </a:r>
            <a:r>
              <a:rPr lang="en-US" sz="1800" dirty="0" smtClean="0"/>
              <a:t> care </a:t>
            </a:r>
            <a:r>
              <a:rPr lang="en-US" sz="1800" dirty="0" err="1" smtClean="0"/>
              <a:t>oricare</a:t>
            </a:r>
            <a:r>
              <a:rPr lang="en-US" sz="1800" dirty="0" smtClean="0"/>
              <a:t> </a:t>
            </a:r>
            <a:r>
              <a:rPr lang="en-US" sz="1800" dirty="0" err="1" smtClean="0"/>
              <a:t>dintre</a:t>
            </a:r>
            <a:r>
              <a:rPr lang="en-US" sz="1800" dirty="0" smtClean="0"/>
              <a:t> </a:t>
            </a:r>
            <a:r>
              <a:rPr lang="en-US" sz="1800" dirty="0" err="1" smtClean="0"/>
              <a:t>noi</a:t>
            </a:r>
            <a:r>
              <a:rPr lang="en-US" sz="1800" dirty="0" smtClean="0"/>
              <a:t> </a:t>
            </a:r>
            <a:r>
              <a:rPr lang="en-US" sz="1800" dirty="0" err="1" smtClean="0"/>
              <a:t>trebuie</a:t>
            </a:r>
            <a:r>
              <a:rPr lang="en-US" sz="1800" dirty="0" smtClean="0"/>
              <a:t> </a:t>
            </a:r>
            <a:r>
              <a:rPr lang="en-US" sz="1800" dirty="0" err="1" smtClean="0"/>
              <a:t>sa</a:t>
            </a:r>
            <a:r>
              <a:rPr lang="en-US" sz="1800" dirty="0" smtClean="0"/>
              <a:t> le </a:t>
            </a:r>
            <a:r>
              <a:rPr lang="en-US" sz="1800" dirty="0" err="1" smtClean="0"/>
              <a:t>invete</a:t>
            </a:r>
            <a:r>
              <a:rPr lang="en-US" sz="1800" dirty="0" smtClean="0"/>
              <a:t> </a:t>
            </a:r>
            <a:r>
              <a:rPr lang="en-US" sz="1800" dirty="0" err="1" smtClean="0"/>
              <a:t>si</a:t>
            </a:r>
            <a:r>
              <a:rPr lang="en-US" sz="1800" dirty="0" smtClean="0"/>
              <a:t> </a:t>
            </a:r>
            <a:r>
              <a:rPr lang="en-US" sz="1800" dirty="0" err="1" smtClean="0"/>
              <a:t>sa</a:t>
            </a:r>
            <a:r>
              <a:rPr lang="en-US" sz="1800" dirty="0" smtClean="0"/>
              <a:t> le </a:t>
            </a:r>
            <a:r>
              <a:rPr lang="en-US" sz="1800" dirty="0" err="1" smtClean="0"/>
              <a:t>respecte.Copiii</a:t>
            </a:r>
            <a:r>
              <a:rPr lang="en-US" sz="1800" dirty="0" smtClean="0"/>
              <a:t>, de </a:t>
            </a:r>
            <a:r>
              <a:rPr lang="en-US" sz="1800" dirty="0" err="1" smtClean="0"/>
              <a:t>mici</a:t>
            </a:r>
            <a:r>
              <a:rPr lang="en-US" sz="1800" dirty="0" smtClean="0"/>
              <a:t>, </a:t>
            </a:r>
            <a:r>
              <a:rPr lang="en-US" sz="1800" dirty="0" err="1" smtClean="0"/>
              <a:t>terbuie</a:t>
            </a:r>
            <a:r>
              <a:rPr lang="en-US" sz="1800" dirty="0" smtClean="0"/>
              <a:t> </a:t>
            </a:r>
            <a:r>
              <a:rPr lang="en-US" sz="1800" dirty="0" err="1" smtClean="0"/>
              <a:t>sa</a:t>
            </a:r>
            <a:r>
              <a:rPr lang="en-US" sz="1800" dirty="0" smtClean="0"/>
              <a:t> </a:t>
            </a:r>
            <a:r>
              <a:rPr lang="en-US" sz="1800" dirty="0" err="1" smtClean="0"/>
              <a:t>stie</a:t>
            </a:r>
            <a:r>
              <a:rPr lang="en-US" sz="1800" dirty="0" smtClean="0"/>
              <a:t> </a:t>
            </a:r>
            <a:r>
              <a:rPr lang="en-US" sz="1800" dirty="0" err="1" smtClean="0"/>
              <a:t>sa</a:t>
            </a:r>
            <a:r>
              <a:rPr lang="en-US" sz="1800" dirty="0" smtClean="0"/>
              <a:t> se </a:t>
            </a:r>
            <a:r>
              <a:rPr lang="en-US" sz="1800" dirty="0" err="1" smtClean="0"/>
              <a:t>comporte</a:t>
            </a:r>
            <a:r>
              <a:rPr lang="en-US" sz="1800" dirty="0" smtClean="0"/>
              <a:t> </a:t>
            </a:r>
            <a:r>
              <a:rPr lang="en-US" sz="1800" dirty="0" err="1" smtClean="0"/>
              <a:t>civilizat</a:t>
            </a:r>
            <a:r>
              <a:rPr lang="en-US" sz="1800" dirty="0" smtClean="0"/>
              <a:t>, </a:t>
            </a:r>
            <a:r>
              <a:rPr lang="en-US" sz="1800" dirty="0" err="1" smtClean="0"/>
              <a:t>altfel</a:t>
            </a:r>
            <a:r>
              <a:rPr lang="en-US" sz="1800" dirty="0" smtClean="0"/>
              <a:t> </a:t>
            </a:r>
            <a:r>
              <a:rPr lang="en-US" sz="1800" dirty="0" err="1" smtClean="0"/>
              <a:t>vor</a:t>
            </a:r>
            <a:r>
              <a:rPr lang="en-US" sz="1800" dirty="0" smtClean="0"/>
              <a:t> </a:t>
            </a:r>
            <a:r>
              <a:rPr lang="en-US" sz="1800" dirty="0" err="1" smtClean="0"/>
              <a:t>fi</a:t>
            </a:r>
            <a:r>
              <a:rPr lang="en-US" sz="1800" dirty="0" smtClean="0"/>
              <a:t> </a:t>
            </a:r>
            <a:r>
              <a:rPr lang="en-US" sz="1800" dirty="0" err="1" smtClean="0"/>
              <a:t>respinsi</a:t>
            </a:r>
            <a:r>
              <a:rPr lang="en-US" sz="1800" dirty="0" smtClean="0"/>
              <a:t> </a:t>
            </a:r>
            <a:r>
              <a:rPr lang="en-US" sz="1800" dirty="0" err="1" smtClean="0"/>
              <a:t>si</a:t>
            </a:r>
            <a:r>
              <a:rPr lang="en-US" sz="1800" dirty="0" smtClean="0"/>
              <a:t> </a:t>
            </a:r>
            <a:r>
              <a:rPr lang="en-US" sz="1800" dirty="0" err="1" smtClean="0"/>
              <a:t>es</a:t>
            </a:r>
            <a:r>
              <a:rPr lang="en-US" sz="1800" dirty="0" smtClean="0"/>
              <a:t> </a:t>
            </a:r>
            <a:r>
              <a:rPr lang="en-US" sz="1800" dirty="0" err="1" smtClean="0"/>
              <a:t>vor</a:t>
            </a:r>
            <a:r>
              <a:rPr lang="en-US" sz="1800" dirty="0" smtClean="0"/>
              <a:t> </a:t>
            </a:r>
            <a:r>
              <a:rPr lang="en-US" sz="1800" dirty="0" err="1" smtClean="0"/>
              <a:t>afla</a:t>
            </a:r>
            <a:r>
              <a:rPr lang="en-US" sz="1800" dirty="0" smtClean="0"/>
              <a:t> permanent in conflict.</a:t>
            </a:r>
          </a:p>
          <a:p>
            <a:pPr algn="just"/>
            <a:r>
              <a:rPr lang="en-US" sz="1800" dirty="0" err="1" smtClean="0"/>
              <a:t>Cei</a:t>
            </a:r>
            <a:r>
              <a:rPr lang="en-US" sz="1800" dirty="0" smtClean="0"/>
              <a:t> </a:t>
            </a:r>
            <a:r>
              <a:rPr lang="en-US" sz="1800" dirty="0" err="1" smtClean="0"/>
              <a:t>manierati</a:t>
            </a:r>
            <a:r>
              <a:rPr lang="en-US" sz="1800" dirty="0" smtClean="0"/>
              <a:t> </a:t>
            </a:r>
            <a:r>
              <a:rPr lang="en-US" sz="1800" dirty="0" err="1" smtClean="0"/>
              <a:t>sunt</a:t>
            </a:r>
            <a:r>
              <a:rPr lang="en-US" sz="1800" dirty="0" smtClean="0"/>
              <a:t> </a:t>
            </a:r>
            <a:r>
              <a:rPr lang="en-US" sz="1800" dirty="0" err="1" smtClean="0"/>
              <a:t>mandri</a:t>
            </a:r>
            <a:r>
              <a:rPr lang="en-US" sz="1800" dirty="0" smtClean="0"/>
              <a:t> </a:t>
            </a:r>
            <a:r>
              <a:rPr lang="en-US" sz="1800" dirty="0" err="1" smtClean="0"/>
              <a:t>sa</a:t>
            </a:r>
            <a:r>
              <a:rPr lang="en-US" sz="1800" dirty="0" smtClean="0"/>
              <a:t> </a:t>
            </a:r>
            <a:r>
              <a:rPr lang="en-US" sz="1800" dirty="0" err="1" smtClean="0"/>
              <a:t>constate</a:t>
            </a:r>
            <a:r>
              <a:rPr lang="en-US" sz="1800" dirty="0" smtClean="0"/>
              <a:t> ca </a:t>
            </a:r>
            <a:r>
              <a:rPr lang="en-US" sz="1800" dirty="0" err="1" smtClean="0"/>
              <a:t>aceasta</a:t>
            </a:r>
            <a:r>
              <a:rPr lang="en-US" sz="1800" dirty="0" smtClean="0"/>
              <a:t> </a:t>
            </a:r>
            <a:r>
              <a:rPr lang="en-US" sz="1800" dirty="0" err="1" smtClean="0"/>
              <a:t>purtare</a:t>
            </a:r>
            <a:r>
              <a:rPr lang="en-US" sz="1800" dirty="0" smtClean="0"/>
              <a:t> </a:t>
            </a:r>
            <a:r>
              <a:rPr lang="en-US" sz="1800" dirty="0" err="1" smtClean="0"/>
              <a:t>aduce</a:t>
            </a:r>
            <a:r>
              <a:rPr lang="en-US" sz="1800" dirty="0" smtClean="0"/>
              <a:t> </a:t>
            </a:r>
            <a:r>
              <a:rPr lang="en-US" sz="1800" dirty="0" err="1" smtClean="0"/>
              <a:t>bucurii</a:t>
            </a:r>
            <a:r>
              <a:rPr lang="en-US" sz="1800" dirty="0" smtClean="0"/>
              <a:t>, </a:t>
            </a:r>
            <a:r>
              <a:rPr lang="en-US" sz="1800" dirty="0" err="1" smtClean="0"/>
              <a:t>dragostea</a:t>
            </a:r>
            <a:r>
              <a:rPr lang="en-US" sz="1800" dirty="0" smtClean="0"/>
              <a:t> </a:t>
            </a:r>
            <a:r>
              <a:rPr lang="en-US" sz="1800" dirty="0" err="1" smtClean="0"/>
              <a:t>si</a:t>
            </a:r>
            <a:r>
              <a:rPr lang="en-US" sz="1800" dirty="0" smtClean="0"/>
              <a:t> </a:t>
            </a:r>
            <a:r>
              <a:rPr lang="en-US" sz="1800" dirty="0" err="1" smtClean="0"/>
              <a:t>aprecierea</a:t>
            </a:r>
            <a:r>
              <a:rPr lang="en-US" sz="1800" dirty="0" smtClean="0"/>
              <a:t> </a:t>
            </a:r>
            <a:r>
              <a:rPr lang="en-US" sz="1800" dirty="0" err="1" smtClean="0"/>
              <a:t>semenilor</a:t>
            </a:r>
            <a:r>
              <a:rPr lang="en-US" sz="1800" dirty="0" smtClean="0"/>
              <a:t> </a:t>
            </a:r>
            <a:r>
              <a:rPr lang="en-US" sz="1800" dirty="0" err="1" smtClean="0"/>
              <a:t>lor</a:t>
            </a:r>
            <a:r>
              <a:rPr lang="en-US" sz="1800" dirty="0" smtClean="0"/>
              <a:t>, </a:t>
            </a:r>
            <a:r>
              <a:rPr lang="en-US" sz="1800" dirty="0" err="1" smtClean="0"/>
              <a:t>succesul</a:t>
            </a:r>
            <a:r>
              <a:rPr lang="en-US" sz="1800" dirty="0" smtClean="0"/>
              <a:t>.</a:t>
            </a:r>
          </a:p>
          <a:p>
            <a:pPr algn="just"/>
            <a:endParaRPr lang="en-US" sz="1800" dirty="0" smtClean="0"/>
          </a:p>
          <a:p>
            <a:pPr algn="just"/>
            <a:r>
              <a:rPr lang="en-US" sz="1800" dirty="0" err="1" smtClean="0"/>
              <a:t>Acest</a:t>
            </a:r>
            <a:r>
              <a:rPr lang="en-US" sz="1800" dirty="0" smtClean="0"/>
              <a:t> optional </a:t>
            </a:r>
            <a:r>
              <a:rPr lang="en-US" sz="1800" dirty="0" err="1" smtClean="0"/>
              <a:t>poate</a:t>
            </a:r>
            <a:r>
              <a:rPr lang="en-US" sz="1800" dirty="0" smtClean="0"/>
              <a:t> </a:t>
            </a:r>
            <a:r>
              <a:rPr lang="en-US" sz="1800" dirty="0" err="1" smtClean="0"/>
              <a:t>fi</a:t>
            </a:r>
            <a:r>
              <a:rPr lang="en-US" sz="1800" dirty="0" smtClean="0"/>
              <a:t> de </a:t>
            </a:r>
            <a:r>
              <a:rPr lang="en-US" sz="1800" dirty="0" err="1" smtClean="0"/>
              <a:t>interes</a:t>
            </a:r>
            <a:r>
              <a:rPr lang="en-US" sz="1800" dirty="0" smtClean="0"/>
              <a:t> </a:t>
            </a:r>
            <a:r>
              <a:rPr lang="en-US" sz="1800" dirty="0" err="1" smtClean="0"/>
              <a:t>si</a:t>
            </a:r>
            <a:r>
              <a:rPr lang="en-US" sz="1800" dirty="0" smtClean="0"/>
              <a:t> </a:t>
            </a:r>
            <a:r>
              <a:rPr lang="en-US" sz="1800" dirty="0" err="1" smtClean="0"/>
              <a:t>pentru</a:t>
            </a:r>
            <a:r>
              <a:rPr lang="en-US" sz="1800" dirty="0" smtClean="0"/>
              <a:t> </a:t>
            </a:r>
            <a:r>
              <a:rPr lang="en-US" sz="1800" dirty="0" err="1" smtClean="0"/>
              <a:t>parinti</a:t>
            </a:r>
            <a:r>
              <a:rPr lang="en-US" sz="1800" dirty="0" smtClean="0"/>
              <a:t>, </a:t>
            </a:r>
            <a:r>
              <a:rPr lang="en-US" sz="1800" dirty="0" err="1" smtClean="0"/>
              <a:t>oferindu</a:t>
            </a:r>
            <a:r>
              <a:rPr lang="en-US" sz="1800" dirty="0" smtClean="0"/>
              <a:t>-le o </a:t>
            </a:r>
            <a:r>
              <a:rPr lang="en-US" sz="1800" dirty="0" err="1" smtClean="0"/>
              <a:t>directie</a:t>
            </a:r>
            <a:r>
              <a:rPr lang="en-US" sz="1800" dirty="0" smtClean="0"/>
              <a:t> de </a:t>
            </a:r>
            <a:r>
              <a:rPr lang="en-US" sz="1800" dirty="0" err="1" smtClean="0"/>
              <a:t>actiune</a:t>
            </a:r>
            <a:r>
              <a:rPr lang="en-US" sz="1800" dirty="0" smtClean="0"/>
              <a:t> in </a:t>
            </a:r>
            <a:r>
              <a:rPr lang="en-US" sz="1800" dirty="0" err="1" smtClean="0"/>
              <a:t>sensul</a:t>
            </a:r>
            <a:r>
              <a:rPr lang="en-US" sz="1800" dirty="0" smtClean="0"/>
              <a:t> </a:t>
            </a:r>
            <a:r>
              <a:rPr lang="en-US" sz="1800" dirty="0" err="1" smtClean="0"/>
              <a:t>rezolvarii</a:t>
            </a:r>
            <a:r>
              <a:rPr lang="en-US" sz="1800" dirty="0" smtClean="0"/>
              <a:t> </a:t>
            </a:r>
            <a:r>
              <a:rPr lang="en-US" sz="1800" dirty="0" err="1" smtClean="0"/>
              <a:t>eventualelor</a:t>
            </a:r>
            <a:r>
              <a:rPr lang="en-US" sz="1800" dirty="0" smtClean="0"/>
              <a:t> </a:t>
            </a:r>
            <a:r>
              <a:rPr lang="en-US" sz="1800" dirty="0" err="1" smtClean="0"/>
              <a:t>probleme</a:t>
            </a:r>
            <a:r>
              <a:rPr lang="en-US" sz="1800" dirty="0" smtClean="0"/>
              <a:t> </a:t>
            </a:r>
            <a:r>
              <a:rPr lang="en-US" sz="1800" dirty="0" err="1" smtClean="0"/>
              <a:t>ridicate</a:t>
            </a:r>
            <a:r>
              <a:rPr lang="en-US" sz="1800" dirty="0" smtClean="0"/>
              <a:t> de </a:t>
            </a:r>
            <a:r>
              <a:rPr lang="en-US" sz="1800" dirty="0" err="1" smtClean="0"/>
              <a:t>proprii</a:t>
            </a:r>
            <a:r>
              <a:rPr lang="en-US" sz="1800" dirty="0" smtClean="0"/>
              <a:t> </a:t>
            </a:r>
            <a:r>
              <a:rPr lang="en-US" sz="1800" dirty="0" err="1" smtClean="0"/>
              <a:t>copii</a:t>
            </a:r>
            <a:r>
              <a:rPr lang="en-US" sz="1800" dirty="0" smtClean="0"/>
              <a:t>. </a:t>
            </a:r>
            <a:r>
              <a:rPr lang="en-US" sz="1800" dirty="0" err="1" smtClean="0"/>
              <a:t>Atat</a:t>
            </a:r>
            <a:r>
              <a:rPr lang="en-US" sz="1800" dirty="0" smtClean="0"/>
              <a:t> </a:t>
            </a:r>
            <a:r>
              <a:rPr lang="en-US" sz="1800" dirty="0" err="1" smtClean="0"/>
              <a:t>pentru</a:t>
            </a:r>
            <a:r>
              <a:rPr lang="en-US" sz="1800" dirty="0" smtClean="0"/>
              <a:t> </a:t>
            </a:r>
            <a:r>
              <a:rPr lang="en-US" sz="1800" dirty="0" err="1" smtClean="0"/>
              <a:t>copii</a:t>
            </a:r>
            <a:r>
              <a:rPr lang="en-US" sz="1800" dirty="0" smtClean="0"/>
              <a:t>, cat </a:t>
            </a:r>
            <a:r>
              <a:rPr lang="en-US" sz="1800" dirty="0" err="1" smtClean="0"/>
              <a:t>si</a:t>
            </a:r>
            <a:r>
              <a:rPr lang="en-US" sz="1800" dirty="0" smtClean="0"/>
              <a:t> </a:t>
            </a:r>
            <a:r>
              <a:rPr lang="en-US" sz="1800" dirty="0" err="1" smtClean="0"/>
              <a:t>pentru</a:t>
            </a:r>
            <a:r>
              <a:rPr lang="en-US" sz="1800" dirty="0" smtClean="0"/>
              <a:t> </a:t>
            </a:r>
            <a:r>
              <a:rPr lang="en-US" sz="1800" dirty="0" err="1" smtClean="0"/>
              <a:t>parinti</a:t>
            </a:r>
            <a:r>
              <a:rPr lang="en-US" sz="1800" dirty="0" smtClean="0"/>
              <a:t>, “</a:t>
            </a:r>
            <a:r>
              <a:rPr lang="en-US" sz="1800" dirty="0" err="1" smtClean="0"/>
              <a:t>Codul</a:t>
            </a:r>
            <a:r>
              <a:rPr lang="en-US" sz="1800" dirty="0" smtClean="0"/>
              <a:t> </a:t>
            </a:r>
            <a:r>
              <a:rPr lang="en-US" sz="1800" dirty="0" err="1" smtClean="0"/>
              <a:t>bunelor</a:t>
            </a:r>
            <a:r>
              <a:rPr lang="en-US" sz="1800" dirty="0" smtClean="0"/>
              <a:t> </a:t>
            </a:r>
            <a:r>
              <a:rPr lang="en-US" sz="1800" dirty="0" err="1" smtClean="0"/>
              <a:t>maniere</a:t>
            </a:r>
            <a:r>
              <a:rPr lang="en-US" sz="1800" dirty="0" smtClean="0"/>
              <a:t>…</a:t>
            </a:r>
            <a:r>
              <a:rPr lang="en-US" sz="1800" dirty="0" err="1" smtClean="0"/>
              <a:t>pentru</a:t>
            </a:r>
            <a:r>
              <a:rPr lang="en-US" sz="1800" dirty="0" smtClean="0"/>
              <a:t> </a:t>
            </a:r>
            <a:r>
              <a:rPr lang="en-US" sz="1800" dirty="0" err="1" smtClean="0"/>
              <a:t>cei</a:t>
            </a:r>
            <a:r>
              <a:rPr lang="en-US" sz="1800" dirty="0" smtClean="0"/>
              <a:t> </a:t>
            </a:r>
            <a:r>
              <a:rPr lang="en-US" sz="1800" dirty="0" err="1" smtClean="0"/>
              <a:t>mici</a:t>
            </a:r>
            <a:r>
              <a:rPr lang="en-US" sz="1800" dirty="0" smtClean="0"/>
              <a:t>” </a:t>
            </a:r>
            <a:r>
              <a:rPr lang="en-US" sz="1800" dirty="0" err="1" smtClean="0"/>
              <a:t>va</a:t>
            </a:r>
            <a:r>
              <a:rPr lang="en-US" sz="1800" dirty="0" smtClean="0"/>
              <a:t> </a:t>
            </a:r>
            <a:r>
              <a:rPr lang="en-US" sz="1800" dirty="0" err="1" smtClean="0"/>
              <a:t>fi</a:t>
            </a:r>
            <a:r>
              <a:rPr lang="en-US" sz="1800" dirty="0" smtClean="0"/>
              <a:t> un </a:t>
            </a:r>
            <a:r>
              <a:rPr lang="en-US" sz="1800" dirty="0" err="1" smtClean="0"/>
              <a:t>ghid</a:t>
            </a:r>
            <a:r>
              <a:rPr lang="en-US" sz="1800" dirty="0" smtClean="0"/>
              <a:t> </a:t>
            </a:r>
            <a:r>
              <a:rPr lang="en-US" sz="1800" dirty="0" err="1" smtClean="0"/>
              <a:t>si</a:t>
            </a:r>
            <a:r>
              <a:rPr lang="en-US" sz="1800" dirty="0" smtClean="0"/>
              <a:t> </a:t>
            </a:r>
            <a:r>
              <a:rPr lang="en-US" sz="1800" dirty="0" err="1" smtClean="0"/>
              <a:t>va</a:t>
            </a:r>
            <a:r>
              <a:rPr lang="en-US" sz="1800" dirty="0" smtClean="0"/>
              <a:t> </a:t>
            </a:r>
            <a:r>
              <a:rPr lang="en-US" sz="1800" dirty="0" err="1" smtClean="0"/>
              <a:t>actiona</a:t>
            </a:r>
            <a:r>
              <a:rPr lang="en-US" sz="1800" dirty="0" smtClean="0"/>
              <a:t> ca o “</a:t>
            </a:r>
            <a:r>
              <a:rPr lang="en-US" sz="1800" dirty="0" err="1" smtClean="0"/>
              <a:t>cheie</a:t>
            </a:r>
            <a:r>
              <a:rPr lang="en-US" sz="1800" dirty="0" smtClean="0"/>
              <a:t>” cu care </a:t>
            </a:r>
            <a:r>
              <a:rPr lang="en-US" sz="1800" dirty="0" err="1" smtClean="0"/>
              <a:t>vor</a:t>
            </a:r>
            <a:r>
              <a:rPr lang="en-US" sz="1800" dirty="0" smtClean="0"/>
              <a:t> </a:t>
            </a:r>
            <a:r>
              <a:rPr lang="en-US" sz="1800" dirty="0" err="1" smtClean="0"/>
              <a:t>deschide</a:t>
            </a:r>
            <a:r>
              <a:rPr lang="en-US" sz="1800" dirty="0" smtClean="0"/>
              <a:t> </a:t>
            </a:r>
            <a:r>
              <a:rPr lang="en-US" sz="1800" dirty="0" err="1" smtClean="0"/>
              <a:t>mai</a:t>
            </a:r>
            <a:r>
              <a:rPr lang="en-US" sz="1800" dirty="0" smtClean="0"/>
              <a:t> </a:t>
            </a:r>
            <a:r>
              <a:rPr lang="en-US" sz="1800" dirty="0" err="1" smtClean="0"/>
              <a:t>usor</a:t>
            </a:r>
            <a:r>
              <a:rPr lang="en-US" sz="1800" dirty="0" smtClean="0"/>
              <a:t> </a:t>
            </a:r>
            <a:r>
              <a:rPr lang="en-US" sz="1800" dirty="0" err="1" smtClean="0"/>
              <a:t>portile</a:t>
            </a:r>
            <a:r>
              <a:rPr lang="en-US" sz="1800" dirty="0" smtClean="0"/>
              <a:t> </a:t>
            </a:r>
            <a:r>
              <a:rPr lang="en-US" sz="1800" dirty="0" err="1" smtClean="0"/>
              <a:t>buna-vointei</a:t>
            </a:r>
            <a:r>
              <a:rPr lang="en-US" sz="1800" dirty="0" smtClean="0"/>
              <a:t> </a:t>
            </a:r>
            <a:r>
              <a:rPr lang="en-US" sz="1800" dirty="0" err="1" smtClean="0"/>
              <a:t>celor</a:t>
            </a:r>
            <a:r>
              <a:rPr lang="en-US" sz="1800" dirty="0" smtClean="0"/>
              <a:t> </a:t>
            </a:r>
            <a:r>
              <a:rPr lang="en-US" sz="1800" dirty="0" err="1" smtClean="0"/>
              <a:t>ce</a:t>
            </a:r>
            <a:r>
              <a:rPr lang="en-US" sz="1800" dirty="0" smtClean="0"/>
              <a:t>-I </a:t>
            </a:r>
            <a:r>
              <a:rPr lang="en-US" sz="1800" dirty="0" err="1" smtClean="0"/>
              <a:t>inconjoara</a:t>
            </a:r>
            <a:r>
              <a:rPr lang="en-US" sz="1800" dirty="0" smtClean="0"/>
              <a:t>.</a:t>
            </a:r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n-US" sz="2400" b="1" dirty="0" smtClean="0">
                <a:ln/>
                <a:solidFill>
                  <a:schemeClr val="accent3"/>
                </a:solidFill>
              </a:rPr>
              <a:t>OBIECTIVE CADRU</a:t>
            </a:r>
            <a:endParaRPr lang="en-US" sz="2400" b="1" dirty="0">
              <a:ln/>
              <a:solidFill>
                <a:schemeClr val="accent3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Cunoasterea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respectarea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normelor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comportare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societate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educarea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abilitatii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de a intra in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relatie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cu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ceilalti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Educarea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trasaturilor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pozitive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vointa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caracter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formarea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unei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atitudini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pozitive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fata de sine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fata de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ceilalti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o-RO" sz="2000" dirty="0" smtClean="0">
                <a:latin typeface="Times New Roman" pitchFamily="18" charset="0"/>
                <a:cs typeface="Times New Roman" pitchFamily="18" charset="0"/>
              </a:rPr>
              <a:t>Dezvoltarea exprimării orale, înţelegerea şi utilizarea corectă a semnificaţiilor structurilor verbale orale;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Dezvoltarea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comportamentelor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cooperare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prosociale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, proactive(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initiativa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Dezvoltarea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abilitatii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recunoastere,acceptare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respect al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diversitatii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862123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endParaRPr lang="en-US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n-US" b="1" dirty="0" smtClean="0">
                <a:ln/>
                <a:solidFill>
                  <a:schemeClr val="accent3"/>
                </a:solidFill>
              </a:rPr>
              <a:t>OBIECTIVE DE REFERINTA</a:t>
            </a:r>
            <a:endParaRPr lang="en-US" b="1" dirty="0">
              <a:ln/>
              <a:solidFill>
                <a:schemeClr val="accent3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2400" b="1" dirty="0" smtClean="0"/>
              <a:t>DOMENIUL OM SI SOCIETATE</a:t>
            </a:r>
            <a:endParaRPr lang="en-US" sz="1800" dirty="0" smtClean="0"/>
          </a:p>
          <a:p>
            <a:endParaRPr lang="en-US" sz="1800" dirty="0" smtClean="0"/>
          </a:p>
          <a:p>
            <a:r>
              <a:rPr lang="vi-VN" sz="2000" dirty="0" smtClean="0">
                <a:latin typeface="+mj-lt"/>
              </a:rPr>
              <a:t>Să-şi adapteze comportamentul propriu la cerinţele grupului în care trăieşte (familie, grădiniţă, grupul de joacă).</a:t>
            </a:r>
          </a:p>
          <a:p>
            <a:r>
              <a:rPr lang="vi-VN" sz="2000" dirty="0" smtClean="0">
                <a:latin typeface="+mj-lt"/>
              </a:rPr>
              <a:t>Să negocieze şi să participe la decizii comune.</a:t>
            </a:r>
          </a:p>
          <a:p>
            <a:r>
              <a:rPr lang="vi-VN" sz="2000" dirty="0" smtClean="0">
                <a:latin typeface="+mj-lt"/>
              </a:rPr>
              <a:t>Să aprecieze în situaţii concrete unele comportamente şi atitudini în raport cu norme prestabilite şi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cunoscute</a:t>
            </a:r>
            <a:endParaRPr lang="en-US" sz="2000" dirty="0" smtClean="0">
              <a:latin typeface="+mj-lt"/>
            </a:endParaRPr>
          </a:p>
          <a:p>
            <a:r>
              <a:rPr lang="vi-VN" sz="2000" dirty="0" smtClean="0">
                <a:latin typeface="+mj-lt"/>
              </a:rPr>
              <a:t>Să se comporte adecvat în diferite contexte sociale</a:t>
            </a:r>
            <a:endParaRPr lang="en-US" sz="2000" dirty="0" smtClean="0">
              <a:latin typeface="+mj-lt"/>
            </a:endParaRPr>
          </a:p>
          <a:p>
            <a:r>
              <a:rPr lang="vi-VN" sz="2000" dirty="0" smtClean="0">
                <a:latin typeface="+mj-lt"/>
              </a:rPr>
              <a:t>Să trăiască în relaţiile cu cei din jur stări afective pozitive, să manifeste prietenie, toleranţă,armonie, concomitent cu învăţarea autocontrolului</a:t>
            </a:r>
            <a:endParaRPr lang="en-US" sz="2000" dirty="0" smtClean="0">
              <a:latin typeface="+mj-lt"/>
            </a:endParaRPr>
          </a:p>
          <a:p>
            <a:r>
              <a:rPr lang="vi-VN" sz="2000" dirty="0" smtClean="0">
                <a:latin typeface="+mj-lt"/>
              </a:rPr>
              <a:t>Să capete abilitatea de a intra în relaţie cu cei din jur, respectând norme de comportament corect</a:t>
            </a:r>
            <a:r>
              <a:rPr lang="en-US" sz="2000" dirty="0" err="1" smtClean="0">
                <a:latin typeface="+mj-lt"/>
              </a:rPr>
              <a:t>şi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util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celorlalţi</a:t>
            </a:r>
            <a:endParaRPr lang="en-US" sz="2000" dirty="0" smtClean="0">
              <a:latin typeface="+mj-lt"/>
            </a:endParaRPr>
          </a:p>
          <a:p>
            <a:pPr lvl="0"/>
            <a:r>
              <a:rPr lang="ro-RO" sz="2000" dirty="0" smtClean="0">
                <a:latin typeface="+mj-lt"/>
              </a:rPr>
              <a:t>Să aplice norme de comportare specifice asigurării sănătăţii şi protecţiei omului;</a:t>
            </a:r>
            <a:endParaRPr lang="en-US" sz="2000" dirty="0" smtClean="0">
              <a:latin typeface="+mj-lt"/>
            </a:endParaRPr>
          </a:p>
          <a:p>
            <a:endParaRPr lang="en-US" sz="2000" dirty="0" smtClean="0">
              <a:latin typeface="+mj-lt"/>
            </a:endParaRPr>
          </a:p>
          <a:p>
            <a:endParaRPr lang="vi-VN" sz="1800" dirty="0" smtClean="0"/>
          </a:p>
          <a:p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 smtClean="0"/>
              <a:t>DOMENIUL  ESTETIC  SI  CREATIV</a:t>
            </a:r>
            <a:endParaRPr lang="en-US" sz="2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059363"/>
          </a:xfrm>
        </p:spPr>
        <p:txBody>
          <a:bodyPr>
            <a:normAutofit/>
          </a:bodyPr>
          <a:lstStyle/>
          <a:p>
            <a:pPr algn="just"/>
            <a:r>
              <a:rPr lang="vi-VN" sz="2000" dirty="0" smtClean="0">
                <a:latin typeface="+mj-lt"/>
              </a:rPr>
              <a:t>Să cunoască şi să diferenţieze materiale şi instrumente de lucru, să cunoască şi să aplice reguli de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utilizare</a:t>
            </a:r>
            <a:r>
              <a:rPr lang="en-US" sz="2000" dirty="0" smtClean="0">
                <a:latin typeface="+mj-lt"/>
              </a:rPr>
              <a:t> a </a:t>
            </a:r>
            <a:r>
              <a:rPr lang="en-US" sz="2000" dirty="0" err="1" smtClean="0">
                <a:latin typeface="+mj-lt"/>
              </a:rPr>
              <a:t>acestora</a:t>
            </a:r>
            <a:endParaRPr lang="vi-VN" sz="2000" dirty="0" smtClean="0">
              <a:latin typeface="+mj-lt"/>
            </a:endParaRPr>
          </a:p>
          <a:p>
            <a:pPr algn="just"/>
            <a:r>
              <a:rPr lang="pt-BR" sz="2000" dirty="0" smtClean="0">
                <a:latin typeface="+mj-lt"/>
              </a:rPr>
              <a:t>Să cânte cu dezinvoltura cantece pentru copii;</a:t>
            </a:r>
          </a:p>
          <a:p>
            <a:pPr algn="just"/>
            <a:r>
              <a:rPr lang="vi-VN" sz="2000" dirty="0" smtClean="0">
                <a:latin typeface="+mj-lt"/>
              </a:rPr>
              <a:t>Să asocieze mişcările sugerate de textul cântecului cu ritmul acestuia</a:t>
            </a:r>
            <a:endParaRPr lang="en-US" sz="2000" dirty="0" smtClean="0">
              <a:latin typeface="+mj-lt"/>
            </a:endParaRPr>
          </a:p>
          <a:p>
            <a:pPr algn="just"/>
            <a:r>
              <a:rPr lang="en-US" sz="2400" b="1" dirty="0" smtClean="0"/>
              <a:t>                              DOMENIUL PSIHO – MOTRIC</a:t>
            </a:r>
          </a:p>
          <a:p>
            <a:pPr algn="just"/>
            <a:r>
              <a:rPr lang="fr-FR" sz="2000" dirty="0" err="1" smtClean="0">
                <a:latin typeface="Times New Roman" pitchFamily="18" charset="0"/>
                <a:cs typeface="Times New Roman" pitchFamily="18" charset="0"/>
              </a:rPr>
              <a:t>Să</a:t>
            </a:r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 manifeste </a:t>
            </a:r>
            <a:r>
              <a:rPr lang="fr-FR" sz="2000" dirty="0" err="1" smtClean="0">
                <a:latin typeface="Times New Roman" pitchFamily="18" charset="0"/>
                <a:cs typeface="Times New Roman" pitchFamily="18" charset="0"/>
              </a:rPr>
              <a:t>în</a:t>
            </a:r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dirty="0" err="1" smtClean="0">
                <a:latin typeface="Times New Roman" pitchFamily="18" charset="0"/>
                <a:cs typeface="Times New Roman" pitchFamily="18" charset="0"/>
              </a:rPr>
              <a:t>timpul</a:t>
            </a:r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dirty="0" err="1" smtClean="0">
                <a:latin typeface="Times New Roman" pitchFamily="18" charset="0"/>
                <a:cs typeface="Times New Roman" pitchFamily="18" charset="0"/>
              </a:rPr>
              <a:t>activităţii</a:t>
            </a:r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dirty="0" err="1" smtClean="0">
                <a:latin typeface="Times New Roman" pitchFamily="18" charset="0"/>
                <a:cs typeface="Times New Roman" pitchFamily="18" charset="0"/>
              </a:rPr>
              <a:t>atitudini</a:t>
            </a:r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fr-FR" sz="2000" dirty="0" err="1" smtClean="0">
                <a:latin typeface="Times New Roman" pitchFamily="18" charset="0"/>
                <a:cs typeface="Times New Roman" pitchFamily="18" charset="0"/>
              </a:rPr>
              <a:t>cooperare</a:t>
            </a:r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, spirit de </a:t>
            </a:r>
            <a:r>
              <a:rPr lang="fr-FR" sz="2000" dirty="0" err="1" smtClean="0">
                <a:latin typeface="Times New Roman" pitchFamily="18" charset="0"/>
                <a:cs typeface="Times New Roman" pitchFamily="18" charset="0"/>
              </a:rPr>
              <a:t>echipă</a:t>
            </a:r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000" dirty="0" err="1" smtClean="0">
                <a:latin typeface="Times New Roman" pitchFamily="18" charset="0"/>
                <a:cs typeface="Times New Roman" pitchFamily="18" charset="0"/>
              </a:rPr>
              <a:t>competiţie</a:t>
            </a:r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, fair-play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fr-FR" sz="2400" b="1" dirty="0" smtClean="0"/>
          </a:p>
          <a:p>
            <a:r>
              <a:rPr lang="vi-VN" sz="2000" dirty="0" smtClean="0">
                <a:latin typeface="+mj-lt"/>
              </a:rPr>
              <a:t>Să se folosească de acţiunile motrice învăţate pentru a exprima sentimente şi/sau comportamente,</a:t>
            </a:r>
            <a:r>
              <a:rPr lang="it-IT" sz="2000" dirty="0" smtClean="0">
                <a:latin typeface="+mj-lt"/>
              </a:rPr>
              <a:t>pentru a răspunde la diferiţi stimuli (situaţii), la diferite ritmuri</a:t>
            </a:r>
            <a:r>
              <a:rPr lang="it-IT" sz="2400" dirty="0" smtClean="0">
                <a:latin typeface="+mj-lt"/>
              </a:rPr>
              <a:t>.</a:t>
            </a:r>
            <a:endParaRPr lang="en-US" sz="2400" b="1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DOMENIUL LIMBA SI COMUNICARE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000" dirty="0" smtClean="0">
                <a:latin typeface="Times New Roman" pitchFamily="18" charset="0"/>
                <a:cs typeface="Times New Roman" pitchFamily="18" charset="0"/>
              </a:rPr>
              <a:t>Să participe la activităţile de grup, inclusiv la activităţile de joc, atât în calitate de vorbitor, cât şi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în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calitate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de auditor  </a:t>
            </a: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vi-VN" sz="2000" dirty="0" smtClean="0">
                <a:latin typeface="Times New Roman" pitchFamily="18" charset="0"/>
                <a:cs typeface="Times New Roman" pitchFamily="18" charset="0"/>
              </a:rPr>
              <a:t>Să-şi îmbogăţească vocabularul activ şi pasiv pe baza experienţei, activităţii personale şi/sau arelaţiilor cu ceilalţi şi simultan să utilizeze un limbaj oral corect din punct de vedere gramatical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2000" dirty="0" smtClean="0">
                <a:latin typeface="Times New Roman" pitchFamily="18" charset="0"/>
                <a:cs typeface="Times New Roman" pitchFamily="18" charset="0"/>
              </a:rPr>
              <a:t>Să recepteze un text care i se citeşte ori i se povesteşte, înţelegând în mod intuitiv caracteristicile</a:t>
            </a:r>
            <a:r>
              <a:rPr lang="pt-BR" sz="2000" dirty="0" smtClean="0">
                <a:latin typeface="Times New Roman" pitchFamily="18" charset="0"/>
                <a:cs typeface="Times New Roman" pitchFamily="18" charset="0"/>
              </a:rPr>
              <a:t>expresive şi estetice ale acestuia.</a:t>
            </a:r>
          </a:p>
          <a:p>
            <a:pPr lvl="0"/>
            <a:r>
              <a:rPr lang="ro-RO" sz="2000" dirty="0" smtClean="0">
                <a:latin typeface="Times New Roman" pitchFamily="18" charset="0"/>
                <a:cs typeface="Times New Roman" pitchFamily="18" charset="0"/>
              </a:rPr>
              <a:t>Să înţeleagă şi să transmită mesaje simple; să reacţioneze la acestea;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o-RO" sz="2000" dirty="0" smtClean="0">
                <a:latin typeface="Times New Roman" pitchFamily="18" charset="0"/>
                <a:cs typeface="Times New Roman" pitchFamily="18" charset="0"/>
              </a:rPr>
              <a:t>Să audieze cu atenţie un text, să reţină ideile acestuia şi să demonstreze că l-a înţeles;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2057400"/>
          </a:xfrm>
        </p:spPr>
        <p:txBody>
          <a:bodyPr>
            <a:normAutofit fontScale="90000"/>
          </a:bodyPr>
          <a:lstStyle/>
          <a:p>
            <a:r>
              <a:rPr lang="en-US" sz="2800" b="1" dirty="0" smtClean="0">
                <a:solidFill>
                  <a:schemeClr val="accent3">
                    <a:lumMod val="75000"/>
                  </a:schemeClr>
                </a:solidFill>
              </a:rPr>
              <a:t>PLANIFICAREA ACTIVITATILOR</a:t>
            </a:r>
            <a:br>
              <a:rPr lang="en-US" sz="2800" b="1" dirty="0" smtClean="0">
                <a:solidFill>
                  <a:schemeClr val="accent3">
                    <a:lumMod val="75000"/>
                  </a:schemeClr>
                </a:solidFill>
              </a:rPr>
            </a:br>
            <a:r>
              <a:rPr lang="en-US" sz="2800" b="1" dirty="0" smtClean="0">
                <a:solidFill>
                  <a:schemeClr val="accent3">
                    <a:lumMod val="75000"/>
                  </a:schemeClr>
                </a:solidFill>
              </a:rPr>
              <a:t>SEMESTRUL  </a:t>
            </a:r>
            <a:r>
              <a:rPr lang="en-US" sz="2800" dirty="0" smtClean="0">
                <a:solidFill>
                  <a:schemeClr val="accent3">
                    <a:lumMod val="75000"/>
                  </a:schemeClr>
                </a:solidFill>
              </a:rPr>
              <a:t>I</a:t>
            </a:r>
            <a:br>
              <a:rPr lang="en-US" sz="2800" dirty="0" smtClean="0">
                <a:solidFill>
                  <a:schemeClr val="accent3">
                    <a:lumMod val="75000"/>
                  </a:schemeClr>
                </a:solidFill>
              </a:rPr>
            </a:br>
            <a:r>
              <a:rPr lang="en-US" sz="2800" dirty="0" smtClean="0">
                <a:solidFill>
                  <a:schemeClr val="accent3">
                    <a:lumMod val="75000"/>
                  </a:schemeClr>
                </a:solidFill>
              </a:rPr>
              <a:t/>
            </a:r>
            <a:br>
              <a:rPr lang="en-US" sz="2800" dirty="0" smtClean="0">
                <a:solidFill>
                  <a:schemeClr val="accent3">
                    <a:lumMod val="75000"/>
                  </a:schemeClr>
                </a:solidFill>
              </a:rPr>
            </a:br>
            <a:r>
              <a:rPr lang="en-US" sz="2800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Tema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activitatii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Bunele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maniere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”</a:t>
            </a:r>
            <a:r>
              <a:rPr lang="en-US" sz="22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2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2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Mijloc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realizare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citire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imagini</a:t>
            </a:r>
            <a:r>
              <a:rPr lang="en-US" dirty="0" smtClean="0">
                <a:solidFill>
                  <a:schemeClr val="accent3">
                    <a:lumMod val="75000"/>
                  </a:schemeClr>
                </a:solidFill>
              </a:rPr>
              <a:t/>
            </a:r>
            <a:br>
              <a:rPr lang="en-US" dirty="0" smtClean="0">
                <a:solidFill>
                  <a:schemeClr val="accent3">
                    <a:lumMod val="75000"/>
                  </a:schemeClr>
                </a:solidFill>
              </a:rPr>
            </a:br>
            <a:endParaRPr lang="en-US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1027" name="Picture 3" descr="C:\Users\Razvan\Desktop\images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086600" y="2971800"/>
            <a:ext cx="1838325" cy="2495550"/>
          </a:xfrm>
          <a:prstGeom prst="rect">
            <a:avLst/>
          </a:prstGeom>
          <a:noFill/>
        </p:spPr>
      </p:pic>
      <p:pic>
        <p:nvPicPr>
          <p:cNvPr id="1028" name="Picture 4" descr="C:\Users\Razvan\Desktop\cartea-bunele-maniere-pentru-copii-1227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200" y="3124200"/>
            <a:ext cx="6096000" cy="32269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Tema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activitatii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“Cine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sunt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eu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?”</a:t>
            </a:r>
            <a:br>
              <a:rPr lang="en-US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Mijloc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realizare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joc-exercitiu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Scopul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jocului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: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formarea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dezvoltarea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capacitatii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autocunoastere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Descrierea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jocului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: “Cine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sunt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eu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?”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este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atat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un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joc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metacognitiv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cat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un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joc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al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imaginatiei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care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poate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fi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folosit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catre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cadrele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didactice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ca un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exercitiu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cunoastere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copilului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de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educare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emotionala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Prescolarii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asezati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semicerc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se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prezinta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folosind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doar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cuvinte-insusiri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(adjective)</a:t>
            </a: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urma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raspunsurilor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date se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remarca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faptul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ca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trasaturile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pozitive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au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frecventa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mai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mare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decat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cele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negative: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ascultator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ascultatoare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bun/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buna,frumos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frumoasa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fricos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fricoasa,ordonat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ordonata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sufletist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sufletista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etc.</a:t>
            </a: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Li se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poate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cere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copiilor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isi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caracterizeze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unul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dintre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colegi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printr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-o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trasatura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dominanta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se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identifice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cu un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personaj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din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povestile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cunoscute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800" dirty="0" smtClean="0"/>
              <a:t>FISA DE LUCRU   “ CINE SUNT EU?”</a:t>
            </a:r>
            <a:endParaRPr lang="en-US" sz="1800" dirty="0"/>
          </a:p>
        </p:txBody>
      </p:sp>
      <p:pic>
        <p:nvPicPr>
          <p:cNvPr id="8194" name="Picture 2" descr="C:\Users\Razvan\Desktop\Cine-sunt-eu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514600" y="1295400"/>
            <a:ext cx="3953256" cy="5029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 smtClean="0"/>
              <a:t>TEMA ACTIVITATII: </a:t>
            </a:r>
            <a:r>
              <a:rPr lang="en-US" sz="2400" dirty="0" smtClean="0"/>
              <a:t>“UN COPIL POLITICOS”</a:t>
            </a:r>
            <a:br>
              <a:rPr lang="en-US" sz="2400" dirty="0" smtClean="0"/>
            </a:br>
            <a:r>
              <a:rPr lang="en-US" sz="2400" dirty="0" smtClean="0"/>
              <a:t>(</a:t>
            </a:r>
            <a:r>
              <a:rPr lang="en-US" sz="2400" dirty="0" err="1" smtClean="0"/>
              <a:t>invatare</a:t>
            </a:r>
            <a:r>
              <a:rPr lang="en-US" sz="2400" dirty="0" smtClean="0"/>
              <a:t> </a:t>
            </a:r>
            <a:r>
              <a:rPr lang="en-US" sz="2400" dirty="0" err="1" smtClean="0"/>
              <a:t>cantec</a:t>
            </a:r>
            <a:r>
              <a:rPr lang="en-US" sz="2400" dirty="0" smtClean="0"/>
              <a:t>)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382000" cy="5250644"/>
          </a:xfrm>
        </p:spPr>
        <p:txBody>
          <a:bodyPr numCol="2">
            <a:normAutofit/>
          </a:bodyPr>
          <a:lstStyle/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1. Un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copil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politicos </a:t>
            </a:r>
            <a:br>
              <a:rPr lang="en-US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 cu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lumea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cuviincios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en-US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El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saluta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oricine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bis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) </a:t>
            </a:r>
            <a:br>
              <a:rPr lang="en-US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C-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asa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frumos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bine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 </a:t>
            </a:r>
            <a:br>
              <a:rPr lang="en-US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Dupa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m-am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desteptat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en-US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Si am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coborat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din pat, </a:t>
            </a:r>
            <a:br>
              <a:rPr lang="en-US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Merg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la mama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la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tata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bis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) </a:t>
            </a:r>
            <a:br>
              <a:rPr lang="en-US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Si spun "Buna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dimineata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!" </a:t>
            </a:r>
            <a:br>
              <a:rPr lang="en-US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Cand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ma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duc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eu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la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plimbare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en-US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Si-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ntalnesc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un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om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cale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en-US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Ma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gandesc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-am de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facut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: (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bis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) </a:t>
            </a:r>
            <a:br>
              <a:rPr lang="en-US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"Buna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ziua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"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il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salut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 </a:t>
            </a:r>
            <a:br>
              <a:rPr lang="en-US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4. Cu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copiii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cand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vorbesc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en-US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Si de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ei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ma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despartesc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en-US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Le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dau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mana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cu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placere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bis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) </a:t>
            </a:r>
            <a:br>
              <a:rPr lang="en-US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Si le spun "La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revedere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!" </a:t>
            </a:r>
            <a:br>
              <a:rPr lang="en-US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Cand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patul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asezat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en-US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Si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sunt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gata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culcat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en-US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Spun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atunci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parintilor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bis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) </a:t>
            </a:r>
            <a:br>
              <a:rPr lang="en-US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"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Noapte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buna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somn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usor</a:t>
            </a:r>
            <a:r>
              <a:rPr lang="en-US" sz="2000" dirty="0" smtClean="0"/>
              <a:t>!" </a:t>
            </a:r>
            <a:endParaRPr lang="en-US" sz="2000" dirty="0"/>
          </a:p>
        </p:txBody>
      </p:sp>
      <p:pic>
        <p:nvPicPr>
          <p:cNvPr id="2050" name="Picture 2" descr="C:\Users\Razvan\AppData\Local\Microsoft\Windows\INetCache\IE\T97DGMD3\cartoon_kids_by_hamabear-d6ew3nt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10200" y="4191000"/>
            <a:ext cx="2557718" cy="2133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TEMA ACTIVITATII: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“ CUVANTUL FERMECAT”</a:t>
            </a:r>
            <a:br>
              <a:rPr lang="en-US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MIJLOC DE REALIZARE: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CONVORBIRE CE URMARESTE INSUSIREA REGULILOR/ FORMULELOR DE POLITETE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Razvan\Desktop\copii-obraznici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 rot="20593210">
            <a:off x="551946" y="2195850"/>
            <a:ext cx="2857500" cy="2133600"/>
          </a:xfrm>
          <a:prstGeom prst="rect">
            <a:avLst/>
          </a:prstGeom>
          <a:noFill/>
        </p:spPr>
      </p:pic>
      <p:pic>
        <p:nvPicPr>
          <p:cNvPr id="3075" name="Picture 3" descr="C:\Users\Razvan\Desktop\256907.prost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45816">
            <a:off x="6015084" y="1848816"/>
            <a:ext cx="2698770" cy="2362200"/>
          </a:xfrm>
          <a:prstGeom prst="rect">
            <a:avLst/>
          </a:prstGeom>
          <a:noFill/>
        </p:spPr>
      </p:pic>
      <p:pic>
        <p:nvPicPr>
          <p:cNvPr id="3076" name="Picture 4" descr="C:\Users\Razvan\Desktop\hstickmankidsclassmates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28800" y="4648200"/>
            <a:ext cx="5486400" cy="1600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/>
          </a:bodyPr>
          <a:lstStyle/>
          <a:p>
            <a:r>
              <a:rPr lang="en-US" sz="2400" dirty="0" smtClean="0"/>
              <a:t>REGULI DE POLITETE PENTRU COPIII NOSTRI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059363"/>
          </a:xfrm>
        </p:spPr>
        <p:txBody>
          <a:bodyPr>
            <a:normAutofit/>
          </a:bodyPr>
          <a:lstStyle/>
          <a:p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1. Nu lua lucrurile altora, fara sa ceri voie persoanei careia ii apartin!</a:t>
            </a:r>
          </a:p>
          <a:p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2. Atunci cand ceri ceva, spune “te rog”!</a:t>
            </a:r>
          </a:p>
          <a:p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3. Spui “multumesc” atunci cand primesti ,ti se ofera  un obiect sau ti se face un serviciu!</a:t>
            </a:r>
          </a:p>
          <a:p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4. Nu intoarce spatele cuiva in timp ce iti vorbeste!</a:t>
            </a:r>
          </a:p>
          <a:p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5. Raspunde celorlalti atunci cand esti intrebat!</a:t>
            </a: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6. Nu ii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intrerupe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ceilalti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7.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Vorbeste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frumos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cu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ceilalti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Foloseste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un ton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adecvat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cuvinte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frumoase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8. Daca o usa e inchisa, bate la usa inainte sa intri!</a:t>
            </a:r>
          </a:p>
          <a:p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9. Daca te ciocnesti sau lovesti pe cineva cere-ti scuze!</a:t>
            </a:r>
          </a:p>
          <a:p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10. Pune mana la gura cand casti, tusesti sau stranuti! 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TEMA ACTIVITATII: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“ BUNA ZIUA,MULTUMESC, TE ROG!”</a:t>
            </a:r>
            <a:br>
              <a:rPr lang="en-US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MIJLOC DE REALIZARE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: INVATARE CANTEC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000" dirty="0" err="1" smtClean="0">
                <a:hlinkClick r:id="rId2"/>
              </a:rPr>
              <a:t>Cantec</a:t>
            </a:r>
            <a:endParaRPr lang="en-US" sz="2000" dirty="0"/>
          </a:p>
        </p:txBody>
      </p:sp>
      <p:pic>
        <p:nvPicPr>
          <p:cNvPr id="4" name="Picture 4" descr="C:\Users\Razvan\Desktop\TE-ROG-211x3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0" y="4876800"/>
            <a:ext cx="1295400" cy="1295400"/>
          </a:xfrm>
          <a:prstGeom prst="rect">
            <a:avLst/>
          </a:prstGeom>
          <a:noFill/>
        </p:spPr>
      </p:pic>
      <p:pic>
        <p:nvPicPr>
          <p:cNvPr id="5" name="Picture 3" descr="C:\Users\Razvan\Desktop\BUNA-ZIUA-211x30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66800" y="2286000"/>
            <a:ext cx="1143000" cy="1371600"/>
          </a:xfrm>
          <a:prstGeom prst="rect">
            <a:avLst/>
          </a:prstGeom>
          <a:noFill/>
        </p:spPr>
      </p:pic>
      <p:pic>
        <p:nvPicPr>
          <p:cNvPr id="6" name="Picture 5" descr="C:\Users\Razvan\Desktop\MULTUMESC-211x30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81400" y="3733800"/>
            <a:ext cx="1143000" cy="1524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 smtClean="0"/>
              <a:t>TEMA ACTIVITATII: </a:t>
            </a:r>
            <a:r>
              <a:rPr lang="en-US" sz="2400" dirty="0" smtClean="0"/>
              <a:t>“POLITETE”</a:t>
            </a:r>
            <a:br>
              <a:rPr lang="en-US" sz="2400" dirty="0" smtClean="0"/>
            </a:br>
            <a:r>
              <a:rPr lang="en-US" sz="2400" b="1" dirty="0" smtClean="0"/>
              <a:t>MIJLOC DE REALIZARE: </a:t>
            </a:r>
            <a:r>
              <a:rPr lang="en-US" sz="2400" dirty="0" smtClean="0"/>
              <a:t>MEMORIZARE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2">
            <a:normAutofit/>
          </a:bodyPr>
          <a:lstStyle/>
          <a:p>
            <a:r>
              <a:rPr lang="vi-VN" sz="2000" dirty="0" smtClean="0">
                <a:latin typeface="+mj-lt"/>
              </a:rPr>
              <a:t>Cer un lucru de la tine</a:t>
            </a:r>
            <a:br>
              <a:rPr lang="vi-VN" sz="2000" dirty="0" smtClean="0">
                <a:latin typeface="+mj-lt"/>
              </a:rPr>
            </a:br>
            <a:r>
              <a:rPr lang="vi-VN" sz="2000" dirty="0" smtClean="0">
                <a:latin typeface="+mj-lt"/>
              </a:rPr>
              <a:t>Şi te rog cum se cuvine,</a:t>
            </a:r>
            <a:br>
              <a:rPr lang="vi-VN" sz="2000" dirty="0" smtClean="0">
                <a:latin typeface="+mj-lt"/>
              </a:rPr>
            </a:br>
            <a:r>
              <a:rPr lang="vi-VN" sz="2000" dirty="0" smtClean="0">
                <a:latin typeface="+mj-lt"/>
              </a:rPr>
              <a:t>Dacă lucrul îl primesc,</a:t>
            </a:r>
            <a:br>
              <a:rPr lang="vi-VN" sz="2000" dirty="0" smtClean="0">
                <a:latin typeface="+mj-lt"/>
              </a:rPr>
            </a:br>
            <a:r>
              <a:rPr lang="vi-VN" sz="2000" dirty="0" smtClean="0">
                <a:latin typeface="+mj-lt"/>
              </a:rPr>
              <a:t>De îndată-ţi mulţumesc.</a:t>
            </a:r>
            <a:br>
              <a:rPr lang="vi-VN" sz="2000" dirty="0" smtClean="0">
                <a:latin typeface="+mj-lt"/>
              </a:rPr>
            </a:br>
            <a:r>
              <a:rPr lang="vi-VN" sz="2000" dirty="0" smtClean="0">
                <a:latin typeface="+mj-lt"/>
              </a:rPr>
              <a:t/>
            </a:r>
            <a:br>
              <a:rPr lang="vi-VN" sz="2000" dirty="0" smtClean="0">
                <a:latin typeface="+mj-lt"/>
              </a:rPr>
            </a:br>
            <a:r>
              <a:rPr lang="vi-VN" sz="2000" dirty="0" smtClean="0">
                <a:latin typeface="+mj-lt"/>
              </a:rPr>
              <a:t>Am plecat la grădiniţă</a:t>
            </a:r>
            <a:br>
              <a:rPr lang="vi-VN" sz="2000" dirty="0" smtClean="0">
                <a:latin typeface="+mj-lt"/>
              </a:rPr>
            </a:br>
            <a:r>
              <a:rPr lang="vi-VN" sz="2000" dirty="0" smtClean="0">
                <a:latin typeface="+mj-lt"/>
              </a:rPr>
              <a:t>Împreună c-o fetiţă,</a:t>
            </a:r>
            <a:br>
              <a:rPr lang="vi-VN" sz="2000" dirty="0" smtClean="0">
                <a:latin typeface="+mj-lt"/>
              </a:rPr>
            </a:br>
            <a:r>
              <a:rPr lang="vi-VN" sz="2000" dirty="0" smtClean="0">
                <a:latin typeface="+mj-lt"/>
              </a:rPr>
              <a:t>Când pe uşă am intrat</a:t>
            </a:r>
            <a:br>
              <a:rPr lang="vi-VN" sz="2000" dirty="0" smtClean="0">
                <a:latin typeface="+mj-lt"/>
              </a:rPr>
            </a:br>
            <a:r>
              <a:rPr lang="vi-VN" sz="2000" dirty="0" smtClean="0">
                <a:latin typeface="+mj-lt"/>
              </a:rPr>
              <a:t>Bună dimineaţa am dat.</a:t>
            </a:r>
            <a:br>
              <a:rPr lang="vi-VN" sz="2000" dirty="0" smtClean="0">
                <a:latin typeface="+mj-lt"/>
              </a:rPr>
            </a:br>
            <a:r>
              <a:rPr lang="vi-VN" sz="2000" dirty="0" smtClean="0">
                <a:latin typeface="+mj-lt"/>
              </a:rPr>
              <a:t/>
            </a:r>
            <a:br>
              <a:rPr lang="vi-VN" sz="2000" dirty="0" smtClean="0">
                <a:latin typeface="+mj-lt"/>
              </a:rPr>
            </a:br>
            <a:r>
              <a:rPr lang="vi-VN" sz="2000" dirty="0" smtClean="0">
                <a:latin typeface="+mj-lt"/>
              </a:rPr>
              <a:t>Când spre casă am pornit</a:t>
            </a:r>
            <a:br>
              <a:rPr lang="vi-VN" sz="2000" dirty="0" smtClean="0">
                <a:latin typeface="+mj-lt"/>
              </a:rPr>
            </a:br>
            <a:r>
              <a:rPr lang="vi-VN" sz="2000" dirty="0" smtClean="0">
                <a:latin typeface="+mj-lt"/>
              </a:rPr>
              <a:t>C-un vecin m-am întâlnit</a:t>
            </a:r>
            <a:br>
              <a:rPr lang="vi-VN" sz="2000" dirty="0" smtClean="0">
                <a:latin typeface="+mj-lt"/>
              </a:rPr>
            </a:br>
            <a:r>
              <a:rPr lang="vi-VN" sz="2000" dirty="0" smtClean="0">
                <a:latin typeface="+mj-lt"/>
              </a:rPr>
              <a:t>Şi pe loc l-am salutat</a:t>
            </a:r>
            <a:br>
              <a:rPr lang="vi-VN" sz="2000" dirty="0" smtClean="0">
                <a:latin typeface="+mj-lt"/>
              </a:rPr>
            </a:br>
            <a:r>
              <a:rPr lang="vi-VN" sz="2000" dirty="0" smtClean="0">
                <a:latin typeface="+mj-lt"/>
              </a:rPr>
              <a:t>I-am zâmbit şi am plecat.</a:t>
            </a:r>
            <a:br>
              <a:rPr lang="vi-VN" sz="2000" dirty="0" smtClean="0">
                <a:latin typeface="+mj-lt"/>
              </a:rPr>
            </a:br>
            <a:r>
              <a:rPr lang="vi-VN" sz="2000" dirty="0" smtClean="0">
                <a:latin typeface="+mj-lt"/>
              </a:rPr>
              <a:t/>
            </a:r>
            <a:br>
              <a:rPr lang="vi-VN" sz="2000" dirty="0" smtClean="0">
                <a:latin typeface="+mj-lt"/>
              </a:rPr>
            </a:br>
            <a:r>
              <a:rPr lang="vi-VN" sz="2000" dirty="0" smtClean="0">
                <a:latin typeface="+mj-lt"/>
              </a:rPr>
              <a:t>Mai târziu, pe înserat</a:t>
            </a:r>
            <a:br>
              <a:rPr lang="vi-VN" sz="2000" dirty="0" smtClean="0">
                <a:latin typeface="+mj-lt"/>
              </a:rPr>
            </a:br>
            <a:r>
              <a:rPr lang="vi-VN" sz="2000" dirty="0" smtClean="0">
                <a:latin typeface="+mj-lt"/>
              </a:rPr>
              <a:t>Pe bunici i-am aşteptat,</a:t>
            </a:r>
            <a:br>
              <a:rPr lang="vi-VN" sz="2000" dirty="0" smtClean="0">
                <a:latin typeface="+mj-lt"/>
              </a:rPr>
            </a:br>
            <a:r>
              <a:rPr lang="vi-VN" sz="2000" dirty="0" smtClean="0">
                <a:latin typeface="+mj-lt"/>
              </a:rPr>
              <a:t>Iar când ne-am reântâlnit</a:t>
            </a:r>
            <a:br>
              <a:rPr lang="vi-VN" sz="2000" dirty="0" smtClean="0">
                <a:latin typeface="+mj-lt"/>
              </a:rPr>
            </a:br>
            <a:r>
              <a:rPr lang="vi-VN" sz="2000" dirty="0" smtClean="0">
                <a:latin typeface="+mj-lt"/>
              </a:rPr>
              <a:t>Bună seara le-am şoptit.</a:t>
            </a:r>
            <a:br>
              <a:rPr lang="vi-VN" sz="2000" dirty="0" smtClean="0">
                <a:latin typeface="+mj-lt"/>
              </a:rPr>
            </a:br>
            <a:r>
              <a:rPr lang="vi-VN" sz="2000" dirty="0" smtClean="0">
                <a:latin typeface="+mj-lt"/>
              </a:rPr>
              <a:t/>
            </a:r>
            <a:br>
              <a:rPr lang="vi-VN" sz="2000" dirty="0" smtClean="0">
                <a:latin typeface="+mj-lt"/>
              </a:rPr>
            </a:br>
            <a:r>
              <a:rPr lang="vi-VN" sz="2000" dirty="0" smtClean="0">
                <a:latin typeface="+mj-lt"/>
              </a:rPr>
              <a:t>La revedere, mi-am luat</a:t>
            </a:r>
            <a:br>
              <a:rPr lang="vi-VN" sz="2000" dirty="0" smtClean="0">
                <a:latin typeface="+mj-lt"/>
              </a:rPr>
            </a:br>
            <a:r>
              <a:rPr lang="vi-VN" sz="2000" dirty="0" smtClean="0">
                <a:latin typeface="+mj-lt"/>
              </a:rPr>
              <a:t>A doua zi când au plecat,</a:t>
            </a:r>
            <a:br>
              <a:rPr lang="vi-VN" sz="2000" dirty="0" smtClean="0">
                <a:latin typeface="+mj-lt"/>
              </a:rPr>
            </a:br>
            <a:r>
              <a:rPr lang="vi-VN" sz="2000" dirty="0" smtClean="0">
                <a:latin typeface="+mj-lt"/>
              </a:rPr>
              <a:t>Mi-au strâns mâna bucuroşi</a:t>
            </a:r>
            <a:br>
              <a:rPr lang="vi-VN" sz="2000" dirty="0" smtClean="0">
                <a:latin typeface="+mj-lt"/>
              </a:rPr>
            </a:br>
            <a:r>
              <a:rPr lang="vi-VN" sz="2000" dirty="0" smtClean="0">
                <a:latin typeface="+mj-lt"/>
              </a:rPr>
              <a:t>Că suntem politicoşi.</a:t>
            </a:r>
            <a:br>
              <a:rPr lang="vi-VN" sz="2000" dirty="0" smtClean="0">
                <a:latin typeface="+mj-lt"/>
              </a:rPr>
            </a:br>
            <a:endParaRPr lang="en-US" sz="20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TEMA ACTIVITATII: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” IN FAMILIE”</a:t>
            </a:r>
            <a:br>
              <a:rPr lang="en-US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MIJLOC DE REALIZARE: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JOC DE ROL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Razvan\Desktop\bunele_maniere_in_societate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71800" y="1447800"/>
            <a:ext cx="3250755" cy="4615234"/>
          </a:xfrm>
          <a:prstGeom prst="rect">
            <a:avLst/>
          </a:prstGeom>
          <a:noFill/>
        </p:spPr>
      </p:pic>
      <p:pic>
        <p:nvPicPr>
          <p:cNvPr id="5123" name="Picture 3" descr="C:\Users\Razvan\Desktop\images (2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77000" y="1492322"/>
            <a:ext cx="2286000" cy="1618180"/>
          </a:xfrm>
          <a:prstGeom prst="rect">
            <a:avLst/>
          </a:prstGeom>
          <a:noFill/>
        </p:spPr>
      </p:pic>
      <p:pic>
        <p:nvPicPr>
          <p:cNvPr id="5124" name="Picture 4" descr="C:\Users\Razvan\Desktop\images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3401" y="1524000"/>
            <a:ext cx="2133599" cy="1447800"/>
          </a:xfrm>
          <a:prstGeom prst="rect">
            <a:avLst/>
          </a:prstGeom>
          <a:noFill/>
        </p:spPr>
      </p:pic>
      <p:pic>
        <p:nvPicPr>
          <p:cNvPr id="5125" name="Picture 5" descr="C:\Users\Razvan\Desktop\images (1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00800" y="4267200"/>
            <a:ext cx="2543175" cy="1800225"/>
          </a:xfrm>
          <a:prstGeom prst="rect">
            <a:avLst/>
          </a:prstGeom>
          <a:noFill/>
        </p:spPr>
      </p:pic>
      <p:pic>
        <p:nvPicPr>
          <p:cNvPr id="5126" name="Picture 6" descr="C:\Users\Razvan\Desktop\IUBIRE-300x21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" y="4114800"/>
            <a:ext cx="2286000" cy="1676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TEMA ACTIVITATII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: “BUNELE MANIERE LA GRADINITA”</a:t>
            </a:r>
            <a:br>
              <a:rPr lang="en-US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MIJLOC DE REALIZARE: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CONVORBIRE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Razvan\Desktop\stropitoare-300x212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 rot="18072620">
            <a:off x="4414302" y="1398475"/>
            <a:ext cx="1600200" cy="1780032"/>
          </a:xfrm>
          <a:prstGeom prst="rect">
            <a:avLst/>
          </a:prstGeom>
          <a:noFill/>
        </p:spPr>
      </p:pic>
      <p:pic>
        <p:nvPicPr>
          <p:cNvPr id="6147" name="Picture 3" descr="C:\Users\Razvan\Desktop\BUNA-ZIUA-211x3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00200" y="4800600"/>
            <a:ext cx="1143000" cy="1371600"/>
          </a:xfrm>
          <a:prstGeom prst="rect">
            <a:avLst/>
          </a:prstGeom>
          <a:noFill/>
        </p:spPr>
      </p:pic>
      <p:pic>
        <p:nvPicPr>
          <p:cNvPr id="6148" name="Picture 4" descr="C:\Users\Razvan\Desktop\TE-ROG-211x30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95400" y="2971800"/>
            <a:ext cx="1295400" cy="1295400"/>
          </a:xfrm>
          <a:prstGeom prst="rect">
            <a:avLst/>
          </a:prstGeom>
          <a:noFill/>
        </p:spPr>
      </p:pic>
      <p:pic>
        <p:nvPicPr>
          <p:cNvPr id="6149" name="Picture 5" descr="C:\Users\Razvan\Desktop\MULTUMESC-211x30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29000" y="2895600"/>
            <a:ext cx="1143000" cy="1524000"/>
          </a:xfrm>
          <a:prstGeom prst="rect">
            <a:avLst/>
          </a:prstGeom>
          <a:noFill/>
        </p:spPr>
      </p:pic>
      <p:pic>
        <p:nvPicPr>
          <p:cNvPr id="6150" name="Picture 6" descr="C:\Users\Razvan\Desktop\LA-REVEDERE-211x300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629400" y="2514600"/>
            <a:ext cx="1176337" cy="1219200"/>
          </a:xfrm>
          <a:prstGeom prst="rect">
            <a:avLst/>
          </a:prstGeom>
          <a:noFill/>
        </p:spPr>
      </p:pic>
      <p:pic>
        <p:nvPicPr>
          <p:cNvPr id="6151" name="Picture 7" descr="C:\Users\Razvan\Desktop\CU-PLACERE-211x300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162800" y="4191000"/>
            <a:ext cx="1176337" cy="914400"/>
          </a:xfrm>
          <a:prstGeom prst="rect">
            <a:avLst/>
          </a:prstGeom>
          <a:noFill/>
        </p:spPr>
      </p:pic>
      <p:pic>
        <p:nvPicPr>
          <p:cNvPr id="6152" name="Picture 8" descr="C:\Users\Razvan\Desktop\IARTA-MA-211x300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096000" y="5181600"/>
            <a:ext cx="1219200" cy="1295400"/>
          </a:xfrm>
          <a:prstGeom prst="rect">
            <a:avLst/>
          </a:prstGeom>
          <a:noFill/>
        </p:spPr>
      </p:pic>
      <p:pic>
        <p:nvPicPr>
          <p:cNvPr id="6153" name="Picture 9" descr="C:\Users\Razvan\Desktop\IMI-PARE-RAU-211x300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648200" y="5029200"/>
            <a:ext cx="1143000" cy="1371600"/>
          </a:xfrm>
          <a:prstGeom prst="rect">
            <a:avLst/>
          </a:prstGeom>
          <a:noFill/>
        </p:spPr>
      </p:pic>
      <p:pic>
        <p:nvPicPr>
          <p:cNvPr id="6154" name="Picture 10" descr="C:\Users\Razvan\Desktop\IMI-PERMITI-211x300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200400" y="4648200"/>
            <a:ext cx="1066800" cy="1676400"/>
          </a:xfrm>
          <a:prstGeom prst="rect">
            <a:avLst/>
          </a:prstGeom>
          <a:noFill/>
        </p:spPr>
      </p:pic>
      <p:pic>
        <p:nvPicPr>
          <p:cNvPr id="6155" name="Picture 11" descr="C:\Users\Razvan\Desktop\SCUZA-MA-211x300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181600" y="3505200"/>
            <a:ext cx="1219200" cy="1143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49362"/>
          </a:xfrm>
        </p:spPr>
        <p:txBody>
          <a:bodyPr>
            <a:noAutofit/>
          </a:bodyPr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TEMA ACTIVITATII: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“ASA DA, ASA NU!”</a:t>
            </a:r>
            <a:br>
              <a:rPr lang="en-US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MIJLOC DE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REALIZARE: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fise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lucru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x-none" sz="2000" smtClean="0">
                <a:latin typeface="Times New Roman" pitchFamily="18" charset="0"/>
                <a:cs typeface="Times New Roman" pitchFamily="18" charset="0"/>
              </a:rPr>
              <a:t> conştientizarea consecinţelor pozitive şi negative ale actelor sale asupra  celorlaţi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Razvan\Desktop\csm_situatii3_6bb200e13a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81000" y="1676400"/>
            <a:ext cx="3124200" cy="3962400"/>
          </a:xfrm>
          <a:prstGeom prst="rect">
            <a:avLst/>
          </a:prstGeom>
          <a:noFill/>
        </p:spPr>
      </p:pic>
      <p:pic>
        <p:nvPicPr>
          <p:cNvPr id="7171" name="Picture 3" descr="C:\Users\Razvan\Desktop\csm_situatii_89cbc17765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86400" y="2819400"/>
            <a:ext cx="2895600" cy="3733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14400"/>
          </a:xfrm>
        </p:spPr>
        <p:txBody>
          <a:bodyPr>
            <a:normAutofit/>
          </a:bodyPr>
          <a:lstStyle/>
          <a:p>
            <a:r>
              <a:rPr lang="en-US" sz="1800" b="1" dirty="0" smtClean="0"/>
              <a:t>TEMA ACTIVITATII: </a:t>
            </a:r>
            <a:r>
              <a:rPr lang="en-US" sz="1800" dirty="0" smtClean="0"/>
              <a:t>“PATANIA LUI MOFTURILA”</a:t>
            </a:r>
            <a:br>
              <a:rPr lang="en-US" sz="1800" dirty="0" smtClean="0"/>
            </a:br>
            <a:r>
              <a:rPr lang="en-US" sz="1800" b="1" dirty="0" smtClean="0"/>
              <a:t>MIJLOC DE REALIZARE: </a:t>
            </a:r>
            <a:r>
              <a:rPr lang="en-US" sz="1800" dirty="0" smtClean="0"/>
              <a:t>LECTURA EDUCATOAREI</a:t>
            </a:r>
            <a:endParaRPr lang="en-US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562600"/>
          </a:xfrm>
        </p:spPr>
        <p:txBody>
          <a:bodyPr>
            <a:normAutofit fontScale="77500" lnSpcReduction="20000"/>
          </a:bodyPr>
          <a:lstStyle/>
          <a:p>
            <a:r>
              <a:rPr lang="it-IT" sz="1400" b="1" i="1" dirty="0" smtClean="0"/>
              <a:t>Copii, Mofturilă este un ursuleţ. Şi, asa cum îi spune şi numele, lui Mofturilă nu-i plac multe lucruri. </a:t>
            </a:r>
            <a:r>
              <a:rPr lang="fr-FR" sz="1400" b="1" i="1" dirty="0" smtClean="0"/>
              <a:t>De </a:t>
            </a:r>
            <a:r>
              <a:rPr lang="fr-FR" sz="1400" b="1" i="1" dirty="0" err="1" smtClean="0"/>
              <a:t>exemplu</a:t>
            </a:r>
            <a:r>
              <a:rPr lang="fr-FR" sz="1400" b="1" i="1" dirty="0" smtClean="0"/>
              <a:t>, </a:t>
            </a:r>
            <a:r>
              <a:rPr lang="fr-FR" sz="1400" b="1" i="1" dirty="0" err="1" smtClean="0"/>
              <a:t>nu-i</a:t>
            </a:r>
            <a:r>
              <a:rPr lang="fr-FR" sz="1400" b="1" i="1" dirty="0" smtClean="0"/>
              <a:t> place </a:t>
            </a:r>
            <a:r>
              <a:rPr lang="fr-FR" sz="1400" b="1" i="1" dirty="0" err="1" smtClean="0"/>
              <a:t>să</a:t>
            </a:r>
            <a:r>
              <a:rPr lang="fr-FR" sz="1400" b="1" i="1" dirty="0" smtClean="0"/>
              <a:t> se </a:t>
            </a:r>
            <a:r>
              <a:rPr lang="fr-FR" sz="1400" b="1" i="1" dirty="0" err="1" smtClean="0"/>
              <a:t>trezească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dimineaţa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devreme</a:t>
            </a:r>
            <a:r>
              <a:rPr lang="fr-FR" sz="1400" b="1" i="1" dirty="0" smtClean="0"/>
              <a:t>. Mama lui are </a:t>
            </a:r>
            <a:r>
              <a:rPr lang="fr-FR" sz="1400" b="1" i="1" dirty="0" err="1" smtClean="0"/>
              <a:t>multă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bătaie</a:t>
            </a:r>
            <a:r>
              <a:rPr lang="fr-FR" sz="1400" b="1" i="1" dirty="0" smtClean="0"/>
              <a:t> de cap </a:t>
            </a:r>
            <a:r>
              <a:rPr lang="fr-FR" sz="1400" b="1" i="1" dirty="0" err="1" smtClean="0"/>
              <a:t>cu</a:t>
            </a:r>
            <a:r>
              <a:rPr lang="fr-FR" sz="1400" b="1" i="1" dirty="0" smtClean="0"/>
              <a:t> el. </a:t>
            </a:r>
            <a:r>
              <a:rPr lang="fr-FR" sz="1400" b="1" i="1" dirty="0" err="1" smtClean="0"/>
              <a:t>Într</a:t>
            </a:r>
            <a:r>
              <a:rPr lang="fr-FR" sz="1400" b="1" i="1" dirty="0" smtClean="0"/>
              <a:t>-o </a:t>
            </a:r>
            <a:r>
              <a:rPr lang="fr-FR" sz="1400" b="1" i="1" dirty="0" err="1" smtClean="0"/>
              <a:t>dimineaţă</a:t>
            </a:r>
            <a:r>
              <a:rPr lang="fr-FR" sz="1400" b="1" i="1" dirty="0" smtClean="0"/>
              <a:t>, </a:t>
            </a:r>
            <a:r>
              <a:rPr lang="fr-FR" sz="1400" b="1" i="1" dirty="0" err="1" smtClean="0"/>
              <a:t>pe</a:t>
            </a:r>
            <a:r>
              <a:rPr lang="fr-FR" sz="1400" b="1" i="1" dirty="0" smtClean="0"/>
              <a:t> la </a:t>
            </a:r>
            <a:r>
              <a:rPr lang="fr-FR" sz="1400" b="1" i="1" dirty="0" err="1" smtClean="0"/>
              <a:t>ora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şapte</a:t>
            </a:r>
            <a:r>
              <a:rPr lang="fr-FR" sz="1400" b="1" i="1" dirty="0" smtClean="0"/>
              <a:t>, </a:t>
            </a:r>
            <a:r>
              <a:rPr lang="fr-FR" sz="1400" b="1" i="1" dirty="0" err="1" smtClean="0"/>
              <a:t>mama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încercă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să</a:t>
            </a:r>
            <a:r>
              <a:rPr lang="fr-FR" sz="1400" b="1" i="1" dirty="0" smtClean="0"/>
              <a:t>-l </a:t>
            </a:r>
            <a:r>
              <a:rPr lang="fr-FR" sz="1400" b="1" i="1" dirty="0" err="1" smtClean="0"/>
              <a:t>trezească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pe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Mofturile</a:t>
            </a:r>
            <a:r>
              <a:rPr lang="fr-FR" sz="1400" b="1" i="1" dirty="0" smtClean="0"/>
              <a:t> ca </a:t>
            </a:r>
            <a:r>
              <a:rPr lang="fr-FR" sz="1400" b="1" i="1" dirty="0" err="1" smtClean="0"/>
              <a:t>să</a:t>
            </a:r>
            <a:r>
              <a:rPr lang="fr-FR" sz="1400" b="1" i="1" dirty="0" smtClean="0"/>
              <a:t> se </a:t>
            </a:r>
            <a:r>
              <a:rPr lang="fr-FR" sz="1400" b="1" i="1" dirty="0" err="1" smtClean="0"/>
              <a:t>pregătească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pentru</a:t>
            </a:r>
            <a:r>
              <a:rPr lang="fr-FR" sz="1400" b="1" i="1" dirty="0" smtClean="0"/>
              <a:t> a </a:t>
            </a:r>
            <a:r>
              <a:rPr lang="fr-FR" sz="1400" b="1" i="1" dirty="0" err="1" smtClean="0"/>
              <a:t>merge</a:t>
            </a:r>
            <a:r>
              <a:rPr lang="fr-FR" sz="1400" b="1" i="1" dirty="0" smtClean="0"/>
              <a:t> la </a:t>
            </a:r>
            <a:r>
              <a:rPr lang="fr-FR" sz="1400" b="1" i="1" dirty="0" err="1" smtClean="0"/>
              <a:t>grădiniţă</a:t>
            </a:r>
            <a:r>
              <a:rPr lang="fr-FR" sz="1400" b="1" i="1" dirty="0" smtClean="0"/>
              <a:t>.</a:t>
            </a:r>
            <a:endParaRPr lang="en-US" sz="1400" dirty="0" smtClean="0"/>
          </a:p>
          <a:p>
            <a:pPr lvl="0"/>
            <a:r>
              <a:rPr lang="fr-FR" sz="1400" b="1" i="1" dirty="0" err="1" smtClean="0"/>
              <a:t>Mofturilă</a:t>
            </a:r>
            <a:r>
              <a:rPr lang="fr-FR" sz="1400" b="1" i="1" dirty="0" smtClean="0"/>
              <a:t>, te </a:t>
            </a:r>
            <a:r>
              <a:rPr lang="fr-FR" sz="1400" b="1" i="1" dirty="0" err="1" smtClean="0"/>
              <a:t>rog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să</a:t>
            </a:r>
            <a:r>
              <a:rPr lang="fr-FR" sz="1400" b="1" i="1" dirty="0" smtClean="0"/>
              <a:t> te </a:t>
            </a:r>
            <a:r>
              <a:rPr lang="fr-FR" sz="1400" b="1" i="1" dirty="0" err="1" smtClean="0"/>
              <a:t>trezeşti</a:t>
            </a:r>
            <a:r>
              <a:rPr lang="fr-FR" sz="1400" b="1" i="1" dirty="0" smtClean="0"/>
              <a:t> ! </a:t>
            </a:r>
            <a:r>
              <a:rPr lang="fr-FR" sz="1400" b="1" i="1" dirty="0" err="1" smtClean="0"/>
              <a:t>îl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rugă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blând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mama</a:t>
            </a:r>
            <a:r>
              <a:rPr lang="fr-FR" sz="1400" b="1" i="1" dirty="0" smtClean="0"/>
              <a:t>.</a:t>
            </a:r>
            <a:endParaRPr lang="en-US" sz="1400" dirty="0" smtClean="0"/>
          </a:p>
          <a:p>
            <a:pPr lvl="0"/>
            <a:r>
              <a:rPr lang="fr-FR" sz="1400" b="1" i="1" dirty="0" smtClean="0"/>
              <a:t> Nu </a:t>
            </a:r>
            <a:r>
              <a:rPr lang="fr-FR" sz="1400" b="1" i="1" dirty="0" err="1" smtClean="0"/>
              <a:t>vreau</a:t>
            </a:r>
            <a:r>
              <a:rPr lang="fr-FR" sz="1400" b="1" i="1" dirty="0" smtClean="0"/>
              <a:t> ! </a:t>
            </a:r>
            <a:r>
              <a:rPr lang="fr-FR" sz="1400" b="1" i="1" dirty="0" err="1" smtClean="0"/>
              <a:t>răspunse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Mofturilă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somnoros</a:t>
            </a:r>
            <a:r>
              <a:rPr lang="fr-FR" sz="1400" b="1" i="1" dirty="0" smtClean="0"/>
              <a:t>.</a:t>
            </a:r>
            <a:endParaRPr lang="en-US" sz="1400" dirty="0" smtClean="0"/>
          </a:p>
          <a:p>
            <a:pPr lvl="0"/>
            <a:r>
              <a:rPr lang="fr-FR" sz="1400" b="1" i="1" dirty="0" smtClean="0"/>
              <a:t>Dar este </a:t>
            </a:r>
            <a:r>
              <a:rPr lang="fr-FR" sz="1400" b="1" i="1" dirty="0" err="1" smtClean="0"/>
              <a:t>timpul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să</a:t>
            </a:r>
            <a:r>
              <a:rPr lang="fr-FR" sz="1400" b="1" i="1" dirty="0" smtClean="0"/>
              <a:t> te </a:t>
            </a:r>
            <a:r>
              <a:rPr lang="fr-FR" sz="1400" b="1" i="1" dirty="0" err="1" smtClean="0"/>
              <a:t>duci</a:t>
            </a:r>
            <a:r>
              <a:rPr lang="fr-FR" sz="1400" b="1" i="1" dirty="0" smtClean="0"/>
              <a:t> la </a:t>
            </a:r>
            <a:r>
              <a:rPr lang="fr-FR" sz="1400" b="1" i="1" dirty="0" err="1" smtClean="0"/>
              <a:t>grădiniţă</a:t>
            </a:r>
            <a:r>
              <a:rPr lang="fr-FR" sz="1400" b="1" i="1" dirty="0" smtClean="0"/>
              <a:t>.</a:t>
            </a:r>
            <a:endParaRPr lang="en-US" sz="1400" dirty="0" smtClean="0"/>
          </a:p>
          <a:p>
            <a:pPr lvl="0"/>
            <a:r>
              <a:rPr lang="fr-FR" sz="1400" b="1" i="1" dirty="0" smtClean="0"/>
              <a:t>Nu </a:t>
            </a:r>
            <a:r>
              <a:rPr lang="fr-FR" sz="1400" b="1" i="1" dirty="0" err="1" smtClean="0"/>
              <a:t>vreau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acum</a:t>
            </a:r>
            <a:r>
              <a:rPr lang="fr-FR" sz="1400" b="1" i="1" dirty="0" smtClean="0"/>
              <a:t>. Mai </a:t>
            </a:r>
            <a:r>
              <a:rPr lang="fr-FR" sz="1400" b="1" i="1" dirty="0" err="1" smtClean="0"/>
              <a:t>lasă</a:t>
            </a:r>
            <a:r>
              <a:rPr lang="fr-FR" sz="1400" b="1" i="1" dirty="0" smtClean="0"/>
              <a:t>-</a:t>
            </a:r>
            <a:r>
              <a:rPr lang="fr-FR" sz="1400" b="1" i="1" dirty="0" err="1" smtClean="0"/>
              <a:t>mă</a:t>
            </a:r>
            <a:r>
              <a:rPr lang="fr-FR" sz="1400" b="1" i="1" dirty="0" smtClean="0"/>
              <a:t> un </a:t>
            </a:r>
            <a:r>
              <a:rPr lang="fr-FR" sz="1400" b="1" i="1" dirty="0" err="1" smtClean="0"/>
              <a:t>minut</a:t>
            </a:r>
            <a:r>
              <a:rPr lang="fr-FR" sz="1400" b="1" i="1" dirty="0" smtClean="0"/>
              <a:t>.</a:t>
            </a:r>
            <a:endParaRPr lang="en-US" sz="1400" dirty="0" smtClean="0"/>
          </a:p>
          <a:p>
            <a:r>
              <a:rPr lang="fr-FR" sz="1400" b="1" i="1" dirty="0" smtClean="0"/>
              <a:t>Mama, </a:t>
            </a:r>
            <a:r>
              <a:rPr lang="fr-FR" sz="1400" b="1" i="1" dirty="0" err="1" smtClean="0"/>
              <a:t>că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aşa</a:t>
            </a:r>
            <a:r>
              <a:rPr lang="fr-FR" sz="1400" b="1" i="1" dirty="0" smtClean="0"/>
              <a:t> este </a:t>
            </a:r>
            <a:r>
              <a:rPr lang="fr-FR" sz="1400" b="1" i="1" dirty="0" err="1" smtClean="0"/>
              <a:t>mama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miloasă</a:t>
            </a:r>
            <a:r>
              <a:rPr lang="fr-FR" sz="1400" b="1" i="1" dirty="0" smtClean="0"/>
              <a:t>, se </a:t>
            </a:r>
            <a:r>
              <a:rPr lang="fr-FR" sz="1400" b="1" i="1" dirty="0" err="1" smtClean="0"/>
              <a:t>înduplecă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şi</a:t>
            </a:r>
            <a:r>
              <a:rPr lang="fr-FR" sz="1400" b="1" i="1" dirty="0" smtClean="0"/>
              <a:t>-</a:t>
            </a:r>
            <a:r>
              <a:rPr lang="fr-FR" sz="1400" b="1" i="1" dirty="0" err="1" smtClean="0"/>
              <a:t>şi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lăsă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fiul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în</a:t>
            </a:r>
            <a:r>
              <a:rPr lang="fr-FR" sz="1400" b="1" i="1" dirty="0" smtClean="0"/>
              <a:t> pace. </a:t>
            </a:r>
            <a:r>
              <a:rPr lang="fr-FR" sz="1400" b="1" i="1" dirty="0" err="1" smtClean="0"/>
              <a:t>Numai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că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minutul</a:t>
            </a:r>
            <a:r>
              <a:rPr lang="fr-FR" sz="1400" b="1" i="1" dirty="0" smtClean="0"/>
              <a:t> s-a </a:t>
            </a:r>
            <a:r>
              <a:rPr lang="fr-FR" sz="1400" b="1" i="1" dirty="0" err="1" smtClean="0"/>
              <a:t>transformat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în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jumătate</a:t>
            </a:r>
            <a:r>
              <a:rPr lang="fr-FR" sz="1400" b="1" i="1" dirty="0" smtClean="0"/>
              <a:t> de </a:t>
            </a:r>
            <a:r>
              <a:rPr lang="fr-FR" sz="1400" b="1" i="1" dirty="0" err="1" smtClean="0"/>
              <a:t>oră</a:t>
            </a:r>
            <a:r>
              <a:rPr lang="fr-FR" sz="1400" b="1" i="1" dirty="0" smtClean="0"/>
              <a:t> in plus de </a:t>
            </a:r>
            <a:r>
              <a:rPr lang="fr-FR" sz="1400" b="1" i="1" dirty="0" err="1" smtClean="0"/>
              <a:t>lenevit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în</a:t>
            </a:r>
            <a:r>
              <a:rPr lang="fr-FR" sz="1400" b="1" i="1" dirty="0" smtClean="0"/>
              <a:t> pat. Dar... se </a:t>
            </a:r>
            <a:r>
              <a:rPr lang="fr-FR" sz="1400" b="1" i="1" dirty="0" err="1" smtClean="0"/>
              <a:t>trezi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în</a:t>
            </a:r>
            <a:r>
              <a:rPr lang="fr-FR" sz="1400" b="1" i="1" dirty="0" smtClean="0"/>
              <a:t> final. </a:t>
            </a:r>
            <a:r>
              <a:rPr lang="fr-FR" sz="1400" b="1" i="1" dirty="0" err="1" smtClean="0"/>
              <a:t>În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picioare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fiind</a:t>
            </a:r>
            <a:r>
              <a:rPr lang="fr-FR" sz="1400" b="1" i="1" dirty="0" smtClean="0"/>
              <a:t>, </a:t>
            </a:r>
            <a:r>
              <a:rPr lang="fr-FR" sz="1400" b="1" i="1" dirty="0" err="1" smtClean="0"/>
              <a:t>Mofturilă</a:t>
            </a:r>
            <a:r>
              <a:rPr lang="fr-FR" sz="1400" b="1" i="1" dirty="0" smtClean="0"/>
              <a:t> a </a:t>
            </a:r>
            <a:r>
              <a:rPr lang="fr-FR" sz="1400" b="1" i="1" dirty="0" err="1" smtClean="0"/>
              <a:t>început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să</a:t>
            </a:r>
            <a:r>
              <a:rPr lang="fr-FR" sz="1400" b="1" i="1" dirty="0" smtClean="0"/>
              <a:t> strige </a:t>
            </a:r>
            <a:r>
              <a:rPr lang="fr-FR" sz="1400" b="1" i="1" dirty="0" err="1" smtClean="0"/>
              <a:t>cu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putere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că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vrea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să</a:t>
            </a:r>
            <a:r>
              <a:rPr lang="fr-FR" sz="1400" b="1" i="1" dirty="0" smtClean="0"/>
              <a:t> fie </a:t>
            </a:r>
            <a:r>
              <a:rPr lang="fr-FR" sz="1400" b="1" i="1" dirty="0" err="1" smtClean="0"/>
              <a:t>îmbrăcat</a:t>
            </a:r>
            <a:r>
              <a:rPr lang="fr-FR" sz="1400" b="1" i="1" dirty="0" smtClean="0"/>
              <a:t>.</a:t>
            </a:r>
            <a:endParaRPr lang="en-US" sz="1400" dirty="0" smtClean="0"/>
          </a:p>
          <a:p>
            <a:r>
              <a:rPr lang="fr-FR" sz="1400" b="1" i="1" dirty="0" smtClean="0"/>
              <a:t>     -Dar mai </a:t>
            </a:r>
            <a:r>
              <a:rPr lang="fr-FR" sz="1400" b="1" i="1" dirty="0" err="1" smtClean="0"/>
              <a:t>întâi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trebuie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să</a:t>
            </a:r>
            <a:r>
              <a:rPr lang="fr-FR" sz="1400" b="1" i="1" dirty="0" smtClean="0"/>
              <a:t> te </a:t>
            </a:r>
            <a:r>
              <a:rPr lang="fr-FR" sz="1400" b="1" i="1" dirty="0" err="1" smtClean="0"/>
              <a:t>speli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pe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faţă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şi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să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îţi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cureţi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dinţişorii</a:t>
            </a:r>
            <a:r>
              <a:rPr lang="fr-FR" sz="1400" b="1" i="1" dirty="0" smtClean="0"/>
              <a:t>, </a:t>
            </a:r>
            <a:r>
              <a:rPr lang="fr-FR" sz="1400" b="1" i="1" dirty="0" err="1" smtClean="0"/>
              <a:t>spuse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mama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din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prag</a:t>
            </a:r>
            <a:r>
              <a:rPr lang="fr-FR" sz="1400" b="1" i="1" dirty="0" smtClean="0"/>
              <a:t>. </a:t>
            </a:r>
            <a:r>
              <a:rPr lang="fr-FR" sz="1400" b="1" i="1" dirty="0" err="1" smtClean="0"/>
              <a:t>Apoi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să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faci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gimnastica</a:t>
            </a:r>
            <a:r>
              <a:rPr lang="fr-FR" sz="1400" b="1" i="1" dirty="0" smtClean="0"/>
              <a:t> de </a:t>
            </a:r>
            <a:r>
              <a:rPr lang="fr-FR" sz="1400" b="1" i="1" dirty="0" err="1" smtClean="0"/>
              <a:t>înviorare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şi</a:t>
            </a:r>
            <a:r>
              <a:rPr lang="fr-FR" sz="1400" b="1" i="1" dirty="0" smtClean="0"/>
              <a:t> de </a:t>
            </a:r>
            <a:r>
              <a:rPr lang="fr-FR" sz="1400" b="1" i="1" dirty="0" err="1" smtClean="0"/>
              <a:t>abia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apoi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să</a:t>
            </a:r>
            <a:r>
              <a:rPr lang="fr-FR" sz="1400" b="1" i="1" dirty="0" smtClean="0"/>
              <a:t> te </a:t>
            </a:r>
            <a:r>
              <a:rPr lang="fr-FR" sz="1400" b="1" i="1" dirty="0" err="1" smtClean="0"/>
              <a:t>îmbraci</a:t>
            </a:r>
            <a:r>
              <a:rPr lang="fr-FR" sz="1400" b="1" i="1" dirty="0" smtClean="0"/>
              <a:t>. </a:t>
            </a:r>
            <a:r>
              <a:rPr lang="fr-FR" sz="1400" b="1" i="1" dirty="0" err="1" smtClean="0"/>
              <a:t>După</a:t>
            </a:r>
            <a:r>
              <a:rPr lang="fr-FR" sz="1400" b="1" i="1" dirty="0" smtClean="0"/>
              <a:t> care </a:t>
            </a:r>
            <a:r>
              <a:rPr lang="fr-FR" sz="1400" b="1" i="1" dirty="0" err="1" smtClean="0"/>
              <a:t>îţi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pregăteşti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genţuţa</a:t>
            </a:r>
            <a:r>
              <a:rPr lang="fr-FR" sz="1400" b="1" i="1" dirty="0" smtClean="0"/>
              <a:t>, </a:t>
            </a:r>
            <a:r>
              <a:rPr lang="fr-FR" sz="1400" b="1" i="1" dirty="0" err="1" smtClean="0"/>
              <a:t>mănânci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şi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poţi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pleca</a:t>
            </a:r>
            <a:r>
              <a:rPr lang="fr-FR" sz="1400" b="1" i="1" dirty="0" smtClean="0"/>
              <a:t> la </a:t>
            </a:r>
            <a:r>
              <a:rPr lang="fr-FR" sz="1400" b="1" i="1" dirty="0" err="1" smtClean="0"/>
              <a:t>grădiniţă</a:t>
            </a:r>
            <a:r>
              <a:rPr lang="fr-FR" sz="1400" b="1" i="1" dirty="0" smtClean="0"/>
              <a:t>.</a:t>
            </a:r>
            <a:endParaRPr lang="en-US" sz="1400" dirty="0" smtClean="0"/>
          </a:p>
          <a:p>
            <a:r>
              <a:rPr lang="fr-FR" sz="1400" b="1" i="1" dirty="0" smtClean="0"/>
              <a:t>    -NU VREAU ! NU VREAU ! NU VREAU ! </a:t>
            </a:r>
            <a:r>
              <a:rPr lang="fr-FR" sz="1400" b="1" i="1" dirty="0" err="1" smtClean="0"/>
              <a:t>strigă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Mofturilă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supărat</a:t>
            </a:r>
            <a:r>
              <a:rPr lang="fr-FR" sz="1400" b="1" i="1" dirty="0" smtClean="0"/>
              <a:t>. Ar fi </a:t>
            </a:r>
            <a:r>
              <a:rPr lang="fr-FR" sz="1400" b="1" i="1" dirty="0" err="1" smtClean="0"/>
              <a:t>vrut</a:t>
            </a:r>
            <a:r>
              <a:rPr lang="fr-FR" sz="1400" b="1" i="1" dirty="0" smtClean="0"/>
              <a:t> ca </a:t>
            </a:r>
            <a:r>
              <a:rPr lang="fr-FR" sz="1400" b="1" i="1" dirty="0" err="1" smtClean="0"/>
              <a:t>mama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să</a:t>
            </a:r>
            <a:r>
              <a:rPr lang="fr-FR" sz="1400" b="1" i="1" dirty="0" smtClean="0"/>
              <a:t> se </a:t>
            </a:r>
            <a:r>
              <a:rPr lang="fr-FR" sz="1400" b="1" i="1" dirty="0" err="1" smtClean="0"/>
              <a:t>spele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pe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faţă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în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locul</a:t>
            </a:r>
            <a:r>
              <a:rPr lang="fr-FR" sz="1400" b="1" i="1" dirty="0" smtClean="0"/>
              <a:t> lui </a:t>
            </a:r>
            <a:r>
              <a:rPr lang="fr-FR" sz="1400" b="1" i="1" dirty="0" err="1" smtClean="0"/>
              <a:t>şi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tot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ea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să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facă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gimnastica</a:t>
            </a:r>
            <a:r>
              <a:rPr lang="fr-FR" sz="1400" b="1" i="1" dirty="0" smtClean="0"/>
              <a:t> de </a:t>
            </a:r>
            <a:r>
              <a:rPr lang="fr-FR" sz="1400" b="1" i="1" dirty="0" err="1" smtClean="0"/>
              <a:t>înviorare</a:t>
            </a:r>
            <a:r>
              <a:rPr lang="fr-FR" sz="1400" b="1" i="1" dirty="0" smtClean="0"/>
              <a:t>. </a:t>
            </a:r>
            <a:r>
              <a:rPr lang="it-IT" sz="1400" b="1" i="1" dirty="0" smtClean="0"/>
              <a:t>Apoi să-l îmbrace şi să-i pregătească si gentuţa.</a:t>
            </a:r>
            <a:endParaRPr lang="en-US" sz="1400" dirty="0" smtClean="0"/>
          </a:p>
          <a:p>
            <a:r>
              <a:rPr lang="it-IT" sz="1400" b="1" i="1" dirty="0" smtClean="0"/>
              <a:t>      Mama, în schimb, îl mustră pe Mofturilă şi, de ciudă, acesta fugi de acasă. Tot hoinărind prin pădure îmbrăcat în pijamale, se întâlni cu Fufi- furnica. Aceasta ducea un bob de grâu în spate.</a:t>
            </a:r>
            <a:endParaRPr lang="en-US" sz="1400" dirty="0" smtClean="0"/>
          </a:p>
          <a:p>
            <a:r>
              <a:rPr lang="it-IT" sz="1400" b="1" i="1" dirty="0" smtClean="0"/>
              <a:t>          -Bună- dimineaţă, Mofturilă! spuse veselă Fufi.</a:t>
            </a:r>
            <a:endParaRPr lang="en-US" sz="1400" dirty="0" smtClean="0"/>
          </a:p>
          <a:p>
            <a:r>
              <a:rPr lang="it-IT" sz="1400" b="1" i="1" dirty="0" smtClean="0"/>
              <a:t>         - O fi bună pentru tine, nu şi pentru mine, îi răspunse Mofturilă supărat şi apoi trecu mai departe. </a:t>
            </a:r>
            <a:r>
              <a:rPr lang="pt-BR" sz="1400" b="1" i="1" dirty="0" smtClean="0"/>
              <a:t>Oare de ce era atât de veselă furnica şi el era atât de trist? Mergând mai departe, dădu nas în nas cu Nina- albina.</a:t>
            </a:r>
            <a:endParaRPr lang="en-US" sz="1400" dirty="0" smtClean="0"/>
          </a:p>
          <a:p>
            <a:r>
              <a:rPr lang="it-IT" sz="1400" b="1" i="1" dirty="0" smtClean="0"/>
              <a:t>         - Bună- dimineaţa, Mofturilă! spuse Nina- albina.</a:t>
            </a:r>
            <a:endParaRPr lang="en-US" sz="1400" dirty="0" smtClean="0"/>
          </a:p>
          <a:p>
            <a:r>
              <a:rPr lang="it-IT" sz="1400" b="1" i="1" dirty="0" smtClean="0"/>
              <a:t>        - La voi toate-s bune, răspunse ursuleţul tot mai supărat şi merse mai departe. Merse cât mai merse şi, obosit de drum, se aşeză pe o piatră. Atunci îl văzu pe </a:t>
            </a:r>
            <a:endParaRPr lang="en-US" sz="1400" dirty="0" smtClean="0"/>
          </a:p>
          <a:p>
            <a:r>
              <a:rPr lang="it-IT" sz="1400" b="1" i="1" dirty="0" smtClean="0"/>
              <a:t>Melcu-nţeleptul, care-l salută cu vocea lui calmă:</a:t>
            </a:r>
            <a:endParaRPr lang="en-US" sz="1400" dirty="0" smtClean="0"/>
          </a:p>
          <a:p>
            <a:r>
              <a:rPr lang="pt-BR" sz="1400" b="1" i="1" dirty="0" smtClean="0"/>
              <a:t>         - Bună- dimineaţa! Te văd cam supărat. Ce-ai păţit?</a:t>
            </a:r>
            <a:endParaRPr lang="en-US" sz="1400" dirty="0" smtClean="0"/>
          </a:p>
          <a:p>
            <a:r>
              <a:rPr lang="pt-BR" sz="1400" b="1" i="1" dirty="0" smtClean="0"/>
              <a:t>        - Păi..., am fugit de acasă, răspunse Mofturilă.</a:t>
            </a:r>
            <a:endParaRPr lang="en-US" sz="1400" dirty="0" smtClean="0"/>
          </a:p>
          <a:p>
            <a:r>
              <a:rPr lang="pt-BR" sz="1400" b="1" i="1" dirty="0" smtClean="0"/>
              <a:t>       -Şi de ce, mă rog? întrebă Melcu-nţeleptul interesat.</a:t>
            </a:r>
            <a:endParaRPr lang="en-US" sz="1400" dirty="0" smtClean="0"/>
          </a:p>
          <a:p>
            <a:r>
              <a:rPr lang="pt-BR" sz="1400" b="1" i="1" dirty="0" smtClean="0"/>
              <a:t>       </a:t>
            </a:r>
            <a:r>
              <a:rPr lang="fr-FR" sz="1400" b="1" i="1" dirty="0" smtClean="0"/>
              <a:t>-</a:t>
            </a:r>
            <a:r>
              <a:rPr lang="fr-FR" sz="1400" b="1" i="1" dirty="0" err="1" smtClean="0"/>
              <a:t>Păi</a:t>
            </a:r>
            <a:r>
              <a:rPr lang="fr-FR" sz="1400" b="1" i="1" dirty="0" smtClean="0"/>
              <a:t>, nu a </a:t>
            </a:r>
            <a:r>
              <a:rPr lang="fr-FR" sz="1400" b="1" i="1" dirty="0" err="1" smtClean="0"/>
              <a:t>vrut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mama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să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mă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îmbrace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şi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nici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să</a:t>
            </a:r>
            <a:r>
              <a:rPr lang="fr-FR" sz="1400" b="1" i="1" dirty="0" smtClean="0"/>
              <a:t> se </a:t>
            </a:r>
            <a:r>
              <a:rPr lang="fr-FR" sz="1400" b="1" i="1" dirty="0" err="1" smtClean="0"/>
              <a:t>spele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pe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faţă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în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locul</a:t>
            </a:r>
            <a:r>
              <a:rPr lang="fr-FR" sz="1400" b="1" i="1" dirty="0" smtClean="0"/>
              <a:t> </a:t>
            </a:r>
            <a:r>
              <a:rPr lang="fr-FR" sz="1400" b="1" i="1" dirty="0" err="1" smtClean="0"/>
              <a:t>meu</a:t>
            </a:r>
            <a:r>
              <a:rPr lang="fr-FR" sz="1400" b="1" i="1" dirty="0" smtClean="0"/>
              <a:t> !</a:t>
            </a:r>
            <a:endParaRPr lang="en-US" sz="1400" dirty="0" smtClean="0"/>
          </a:p>
          <a:p>
            <a:r>
              <a:rPr lang="pt-BR" sz="1400" b="1" i="1" dirty="0" smtClean="0"/>
              <a:t>     -Dar, Mofturilă, ăsta nu este motiv de supărare. </a:t>
            </a:r>
            <a:r>
              <a:rPr lang="it-IT" sz="1400" b="1" i="1" dirty="0" smtClean="0"/>
              <a:t>Ai făcut o faptă rea că nu ţi-ai ascultat mama şi ai fugit de acasă.</a:t>
            </a:r>
            <a:endParaRPr lang="en-US" sz="1400" dirty="0" smtClean="0"/>
          </a:p>
          <a:p>
            <a:r>
              <a:rPr lang="it-IT" sz="1400" b="1" i="1" dirty="0" smtClean="0"/>
              <a:t>        Şi atunci, Melcu-nteleptul îi spuse lui Mofturilă ce trebuie să facă pentru a-şi repara greşeala.</a:t>
            </a:r>
            <a:endParaRPr lang="en-US" sz="1400" dirty="0" smtClean="0"/>
          </a:p>
          <a:p>
            <a:r>
              <a:rPr lang="it-IT" sz="1400" b="1" i="1" dirty="0" smtClean="0"/>
              <a:t> </a:t>
            </a:r>
            <a:endParaRPr lang="en-US" sz="1400" dirty="0" smtClean="0"/>
          </a:p>
          <a:p>
            <a:r>
              <a:rPr lang="it-IT" sz="1400" b="1" i="1" dirty="0" smtClean="0"/>
              <a:t>     </a:t>
            </a:r>
            <a:r>
              <a:rPr lang="it-IT" sz="1400" b="1" dirty="0" smtClean="0"/>
              <a:t>Copii, ce sfaturi credeti că-i dă Melcu-nţeleptul lui Mofturilă?</a:t>
            </a:r>
            <a:endParaRPr lang="en-US" sz="1400" dirty="0" smtClean="0"/>
          </a:p>
          <a:p>
            <a:r>
              <a:rPr lang="it-IT" sz="1400" b="1" dirty="0" smtClean="0"/>
              <a:t>     </a:t>
            </a:r>
            <a:r>
              <a:rPr lang="pt-BR" sz="1400" b="1" dirty="0" smtClean="0"/>
              <a:t>De ce Nina- albina şi Fufi- furnica erau aşa de vesele?</a:t>
            </a:r>
            <a:endParaRPr lang="en-US" sz="1400" dirty="0" smtClean="0"/>
          </a:p>
          <a:p>
            <a:r>
              <a:rPr lang="it-IT" sz="1400" b="1" dirty="0" smtClean="0"/>
              <a:t>      Dă un alt final povestioarei!</a:t>
            </a:r>
            <a:endParaRPr lang="en-US" sz="1400" dirty="0" smtClean="0"/>
          </a:p>
          <a:p>
            <a:r>
              <a:rPr lang="it-IT" sz="1400" b="1" i="1" dirty="0" smtClean="0"/>
              <a:t> </a:t>
            </a:r>
            <a:endParaRPr lang="en-US" sz="1400" dirty="0" smtClean="0"/>
          </a:p>
          <a:p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 smtClean="0"/>
              <a:t>TEMA ACTIVITATII: </a:t>
            </a:r>
            <a:r>
              <a:rPr lang="en-US" sz="2400" dirty="0" smtClean="0"/>
              <a:t>“ 7 ANI DE-ACASA”</a:t>
            </a:r>
            <a:br>
              <a:rPr lang="en-US" sz="2400" dirty="0" smtClean="0"/>
            </a:br>
            <a:r>
              <a:rPr lang="en-US" sz="2400" b="1" dirty="0" smtClean="0"/>
              <a:t>MIJLOC DE REALIZARE: </a:t>
            </a:r>
            <a:r>
              <a:rPr lang="en-US" sz="2400" dirty="0" smtClean="0"/>
              <a:t>INVATARE CANTEC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US" dirty="0" err="1" smtClean="0">
                <a:hlinkClick r:id="rId2"/>
              </a:rPr>
              <a:t>Cantec</a:t>
            </a:r>
            <a:endParaRPr lang="en-US" dirty="0" smtClean="0"/>
          </a:p>
          <a:p>
            <a:endParaRPr lang="en-US" dirty="0"/>
          </a:p>
        </p:txBody>
      </p:sp>
      <p:pic>
        <p:nvPicPr>
          <p:cNvPr id="9218" name="Picture 2" descr="C:\Users\Razvan\AppData\Local\Microsoft\Windows\INetCache\IE\3GJR7NIF\cyberscooty-two-kids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2438400"/>
            <a:ext cx="7239000" cy="381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b="1" dirty="0" smtClean="0">
                <a:solidFill>
                  <a:schemeClr val="accent3">
                    <a:lumMod val="50000"/>
                  </a:schemeClr>
                </a:solidFill>
              </a:rPr>
              <a:t>SEMESTRUL AL II-LEA</a:t>
            </a:r>
            <a:br>
              <a:rPr lang="en-US" sz="2000" b="1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en-US" sz="2000" b="1" dirty="0" smtClean="0"/>
              <a:t>TEMA ACTIVITATII</a:t>
            </a:r>
            <a:r>
              <a:rPr lang="en-US" sz="2000" dirty="0" smtClean="0"/>
              <a:t>:”COPACUL MAGIC”</a:t>
            </a:r>
            <a:r>
              <a:rPr lang="en-US" sz="2000" b="1" dirty="0" smtClean="0"/>
              <a:t/>
            </a:r>
            <a:br>
              <a:rPr lang="en-US" sz="2000" b="1" dirty="0" smtClean="0"/>
            </a:br>
            <a:r>
              <a:rPr lang="en-US" sz="2000" b="1" dirty="0" smtClean="0"/>
              <a:t>MIJLOC DE REALIZARE</a:t>
            </a:r>
            <a:r>
              <a:rPr lang="en-US" sz="2000" dirty="0" smtClean="0"/>
              <a:t>: LECTURA EDUCATOAREI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vi-VN" sz="1400" dirty="0" smtClean="0"/>
              <a:t>Într-o zi un băieţel se plimba prin parc. În mijlocul parcului a descoperit un copac ce avea pe el un semn, pe care scria: Sunt un copac magic! Spune cuvintele magice şi te vei convinge.</a:t>
            </a:r>
          </a:p>
          <a:p>
            <a:pPr fontAlgn="base"/>
            <a:r>
              <a:rPr lang="vi-VN" sz="1400" dirty="0" smtClean="0"/>
              <a:t>Imediat, băieţelul a început să spună tot felul de cuvinte magice: abracadabra, supercalifragilisticexpialidocious, tan-ta-ra şi altele, dar niciunul nu funcţiona.</a:t>
            </a:r>
          </a:p>
          <a:p>
            <a:pPr fontAlgn="base"/>
            <a:r>
              <a:rPr lang="vi-VN" sz="1400" dirty="0" smtClean="0"/>
              <a:t>Obosit, copilul s-a trântit pe jos, spunând: Te rog, dragă copacule! Deodată o uşă mare s-a deschis în trunchiul copacului.</a:t>
            </a:r>
          </a:p>
          <a:p>
            <a:pPr fontAlgn="base"/>
            <a:r>
              <a:rPr lang="vi-VN" sz="1400" dirty="0" smtClean="0"/>
              <a:t>Înăuntru era întuneric, însa cel mic a reușit să vadă un semn pe care scria: Continuă magia! Băieţelul, bucuros, exclamă: Îţi mulţumesc, copac drag!</a:t>
            </a:r>
          </a:p>
          <a:p>
            <a:pPr fontAlgn="base"/>
            <a:r>
              <a:rPr lang="vi-VN" sz="1400" dirty="0" smtClean="0"/>
              <a:t>Imediat, întunericul s-a transformat într-o lumina puternică ce dezvăluia drumul către un teanc mare de jucării şi ciocolată.</a:t>
            </a:r>
          </a:p>
          <a:p>
            <a:pPr fontAlgn="base"/>
            <a:r>
              <a:rPr lang="vi-VN" sz="1400" dirty="0" smtClean="0"/>
              <a:t>Băieţelul şi-a chemat toţi prietenii la copacul magic şi au organizat o petrecere de zile mari. De aceea, oamenii spun de fiecare dată că te rog şi mulţumesc sunt cuvinte magice.</a:t>
            </a:r>
          </a:p>
          <a:p>
            <a:endParaRPr lang="en-US" sz="1400" dirty="0"/>
          </a:p>
        </p:txBody>
      </p:sp>
      <p:pic>
        <p:nvPicPr>
          <p:cNvPr id="1026" name="Picture 2" descr="index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4600" y="4495800"/>
            <a:ext cx="3505200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400" b="1" dirty="0" smtClean="0"/>
              <a:t>TEMA ACTIVITATII: </a:t>
            </a:r>
            <a:r>
              <a:rPr lang="en-US" sz="2400" dirty="0" smtClean="0"/>
              <a:t>“IN VIZITA LA BUNICI”</a:t>
            </a:r>
            <a:br>
              <a:rPr lang="en-US" sz="2400" dirty="0" smtClean="0"/>
            </a:br>
            <a:r>
              <a:rPr lang="en-US" sz="2400" b="1" dirty="0" smtClean="0"/>
              <a:t>MIJLOC DE REALIZARE</a:t>
            </a:r>
            <a:r>
              <a:rPr lang="en-US" sz="2400" dirty="0" smtClean="0"/>
              <a:t>: VIZITA</a:t>
            </a:r>
            <a:br>
              <a:rPr lang="en-US" sz="2400" dirty="0" smtClean="0"/>
            </a:br>
            <a:r>
              <a:rPr lang="en-US" sz="2400" dirty="0" smtClean="0"/>
              <a:t>(</a:t>
            </a:r>
            <a:r>
              <a:rPr lang="en-US" sz="2400" dirty="0" err="1" smtClean="0"/>
              <a:t>descrierea</a:t>
            </a:r>
            <a:r>
              <a:rPr lang="en-US" sz="2400" dirty="0" smtClean="0"/>
              <a:t> </a:t>
            </a:r>
            <a:r>
              <a:rPr lang="en-US" sz="2400" dirty="0" err="1" smtClean="0"/>
              <a:t>comportamentului</a:t>
            </a:r>
            <a:r>
              <a:rPr lang="en-US" sz="2400" dirty="0" smtClean="0"/>
              <a:t> </a:t>
            </a:r>
            <a:r>
              <a:rPr lang="en-US" sz="2400" dirty="0" err="1" smtClean="0"/>
              <a:t>atunci</a:t>
            </a:r>
            <a:r>
              <a:rPr lang="en-US" sz="2400" dirty="0" smtClean="0"/>
              <a:t> </a:t>
            </a:r>
            <a:r>
              <a:rPr lang="en-US" sz="2400" dirty="0" err="1" smtClean="0"/>
              <a:t>cand</a:t>
            </a:r>
            <a:r>
              <a:rPr lang="en-US" sz="2400" dirty="0" smtClean="0"/>
              <a:t> </a:t>
            </a:r>
            <a:r>
              <a:rPr lang="en-US" sz="2400" dirty="0" err="1" smtClean="0"/>
              <a:t>suntem</a:t>
            </a:r>
            <a:r>
              <a:rPr lang="en-US" sz="2400" dirty="0" smtClean="0"/>
              <a:t> in </a:t>
            </a:r>
            <a:r>
              <a:rPr lang="en-US" sz="2400" dirty="0" err="1" smtClean="0"/>
              <a:t>vizita</a:t>
            </a:r>
            <a:r>
              <a:rPr lang="en-US" sz="2400" dirty="0" smtClean="0"/>
              <a:t> la </a:t>
            </a:r>
            <a:r>
              <a:rPr lang="en-US" sz="2400" dirty="0" err="1" smtClean="0"/>
              <a:t>bunici</a:t>
            </a:r>
            <a:r>
              <a:rPr lang="en-US" sz="2400" dirty="0" smtClean="0"/>
              <a:t>)</a:t>
            </a:r>
            <a:br>
              <a:rPr lang="en-US" sz="2400" dirty="0" smtClean="0"/>
            </a:br>
            <a:endParaRPr lang="en-US" sz="2400" dirty="0"/>
          </a:p>
        </p:txBody>
      </p:sp>
      <p:pic>
        <p:nvPicPr>
          <p:cNvPr id="2050" name="Picture 2" descr="C:\Users\Razvan\AppData\Local\Microsoft\Windows\INetCache\IE\3GJR7NIF\grandma_contact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2895600"/>
            <a:ext cx="1828695" cy="1802699"/>
          </a:xfrm>
          <a:prstGeom prst="rect">
            <a:avLst/>
          </a:prstGeom>
          <a:noFill/>
        </p:spPr>
      </p:pic>
      <p:pic>
        <p:nvPicPr>
          <p:cNvPr id="2051" name="Picture 3" descr="C:\Users\Razvan\AppData\Local\Microsoft\Windows\INetCache\IE\T97DGMD3\230-GrandparentsArt2.standalone.prod_affiliate.58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4400" y="1752600"/>
            <a:ext cx="3530600" cy="3733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000" b="1" dirty="0" smtClean="0"/>
              <a:t>TEMA ACTIVITATII: </a:t>
            </a:r>
            <a:r>
              <a:rPr lang="en-US" sz="2000" dirty="0" smtClean="0"/>
              <a:t>“ IEDUL CU TREI CAPRE”</a:t>
            </a:r>
            <a:br>
              <a:rPr lang="en-US" sz="2000" dirty="0" smtClean="0"/>
            </a:br>
            <a:r>
              <a:rPr lang="en-US" sz="2000" b="1" dirty="0" smtClean="0"/>
              <a:t>MIJLOC DE REALIZARE: </a:t>
            </a:r>
            <a:r>
              <a:rPr lang="en-US" sz="2000" dirty="0" smtClean="0"/>
              <a:t>DRAMATIZARE</a:t>
            </a:r>
            <a:br>
              <a:rPr lang="en-US" sz="2000" dirty="0" smtClean="0"/>
            </a:br>
            <a:r>
              <a:rPr lang="en-US" sz="2000" dirty="0" smtClean="0"/>
              <a:t>(</a:t>
            </a:r>
            <a:r>
              <a:rPr lang="en-US" sz="2000" dirty="0" err="1" smtClean="0"/>
              <a:t>aprecierea</a:t>
            </a:r>
            <a:r>
              <a:rPr lang="en-US" sz="2000" dirty="0" smtClean="0"/>
              <a:t> </a:t>
            </a:r>
            <a:r>
              <a:rPr lang="en-US" sz="2000" dirty="0" err="1" smtClean="0"/>
              <a:t>propriului</a:t>
            </a:r>
            <a:r>
              <a:rPr lang="en-US" sz="2000" dirty="0" smtClean="0"/>
              <a:t> </a:t>
            </a:r>
            <a:r>
              <a:rPr lang="en-US" sz="2000" dirty="0" err="1" smtClean="0"/>
              <a:t>comportament</a:t>
            </a:r>
            <a:r>
              <a:rPr lang="en-US" sz="2000" dirty="0" smtClean="0"/>
              <a:t> in </a:t>
            </a:r>
            <a:r>
              <a:rPr lang="en-US" sz="2000" dirty="0" err="1" smtClean="0"/>
              <a:t>raport</a:t>
            </a:r>
            <a:r>
              <a:rPr lang="en-US" sz="2000" dirty="0" smtClean="0"/>
              <a:t> cu </a:t>
            </a:r>
            <a:r>
              <a:rPr lang="en-US" sz="2000" dirty="0" err="1" smtClean="0"/>
              <a:t>persoane</a:t>
            </a:r>
            <a:r>
              <a:rPr lang="en-US" sz="2000" dirty="0" smtClean="0"/>
              <a:t>/</a:t>
            </a:r>
            <a:r>
              <a:rPr lang="en-US" sz="2000" dirty="0" err="1" smtClean="0"/>
              <a:t>personaje</a:t>
            </a:r>
            <a:r>
              <a:rPr lang="en-US" sz="2000" dirty="0" smtClean="0"/>
              <a:t> in </a:t>
            </a:r>
            <a:r>
              <a:rPr lang="en-US" sz="2000" dirty="0" err="1" smtClean="0"/>
              <a:t>situatii</a:t>
            </a:r>
            <a:r>
              <a:rPr lang="en-US" sz="2000" dirty="0" smtClean="0"/>
              <a:t> </a:t>
            </a:r>
            <a:r>
              <a:rPr lang="en-US" sz="2000" dirty="0" err="1" smtClean="0"/>
              <a:t>cunoscute</a:t>
            </a:r>
            <a:r>
              <a:rPr lang="en-US" sz="2000" dirty="0" smtClean="0"/>
              <a:t>)</a:t>
            </a:r>
            <a:endParaRPr lang="en-US" sz="2000" dirty="0"/>
          </a:p>
        </p:txBody>
      </p:sp>
      <p:pic>
        <p:nvPicPr>
          <p:cNvPr id="3074" name="Picture 2" descr="C:\Users\Razvan\Desktop\download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33400" y="1524000"/>
            <a:ext cx="2524125" cy="3048000"/>
          </a:xfrm>
          <a:prstGeom prst="rect">
            <a:avLst/>
          </a:prstGeom>
          <a:noFill/>
        </p:spPr>
      </p:pic>
      <p:pic>
        <p:nvPicPr>
          <p:cNvPr id="3075" name="Picture 3" descr="C:\Users\Razvan\Desktop\download 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72200" y="2971800"/>
            <a:ext cx="2590800" cy="3057525"/>
          </a:xfrm>
          <a:prstGeom prst="rect">
            <a:avLst/>
          </a:prstGeom>
          <a:noFill/>
        </p:spPr>
      </p:pic>
      <p:pic>
        <p:nvPicPr>
          <p:cNvPr id="3076" name="Picture 1" descr="http://www.edituratudor.ro/image/cache/data/Ornamente%20pentru%20clasa/Iedul%20cu%203%20capre/capra%20din%20ied%20cu%203%20c-600x6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9000" y="2971800"/>
            <a:ext cx="1924050" cy="192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/>
          </a:bodyPr>
          <a:lstStyle/>
          <a:p>
            <a:r>
              <a:rPr lang="en-US" sz="2400" b="1" dirty="0" smtClean="0"/>
              <a:t>TEMA ACTIVITATII: </a:t>
            </a:r>
            <a:r>
              <a:rPr lang="en-US" sz="2400" dirty="0" smtClean="0"/>
              <a:t>“CE TIE NU-TI PLACE, ALTUIA NU-I FACE!”</a:t>
            </a:r>
            <a:br>
              <a:rPr lang="en-US" sz="2400" dirty="0" smtClean="0"/>
            </a:br>
            <a:r>
              <a:rPr lang="en-US" sz="2400" b="1" dirty="0" smtClean="0"/>
              <a:t>MIJLOC DE REALIZARE: </a:t>
            </a:r>
            <a:r>
              <a:rPr lang="en-US" sz="2400" dirty="0" smtClean="0"/>
              <a:t>CONVORBIRE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181600"/>
          </a:xfrm>
        </p:spPr>
        <p:txBody>
          <a:bodyPr>
            <a:normAutofit fontScale="92500" lnSpcReduction="10000"/>
          </a:bodyPr>
          <a:lstStyle/>
          <a:p>
            <a:r>
              <a:rPr lang="en-US" sz="1400" dirty="0" smtClean="0"/>
              <a:t>Se </a:t>
            </a:r>
            <a:r>
              <a:rPr lang="en-US" sz="1400" dirty="0" err="1" smtClean="0"/>
              <a:t>apropia</a:t>
            </a:r>
            <a:r>
              <a:rPr lang="en-US" sz="1400" dirty="0" smtClean="0"/>
              <a:t> </a:t>
            </a:r>
            <a:r>
              <a:rPr lang="en-US" sz="1400" dirty="0" err="1" smtClean="0"/>
              <a:t>sfarsitul</a:t>
            </a:r>
            <a:r>
              <a:rPr lang="en-US" sz="1400" dirty="0" smtClean="0"/>
              <a:t> </a:t>
            </a:r>
            <a:r>
              <a:rPr lang="en-US" sz="1400" dirty="0" err="1" smtClean="0"/>
              <a:t>anului</a:t>
            </a:r>
            <a:r>
              <a:rPr lang="en-US" sz="1400" dirty="0" smtClean="0"/>
              <a:t> </a:t>
            </a:r>
            <a:r>
              <a:rPr lang="en-US" sz="1400" dirty="0" err="1" smtClean="0"/>
              <a:t>si</a:t>
            </a:r>
            <a:r>
              <a:rPr lang="en-US" sz="1400" dirty="0" smtClean="0"/>
              <a:t> </a:t>
            </a:r>
            <a:r>
              <a:rPr lang="en-US" sz="1400" dirty="0" err="1" smtClean="0"/>
              <a:t>educatoarea</a:t>
            </a:r>
            <a:r>
              <a:rPr lang="en-US" sz="1400" dirty="0" smtClean="0"/>
              <a:t> le-a </a:t>
            </a:r>
            <a:r>
              <a:rPr lang="en-US" sz="1400" dirty="0" err="1" smtClean="0"/>
              <a:t>spus</a:t>
            </a:r>
            <a:r>
              <a:rPr lang="en-US" sz="1400" dirty="0" smtClean="0"/>
              <a:t> </a:t>
            </a:r>
            <a:r>
              <a:rPr lang="en-US" sz="1400" dirty="0" err="1" smtClean="0"/>
              <a:t>copiilor</a:t>
            </a:r>
            <a:r>
              <a:rPr lang="en-US" sz="1400" dirty="0" smtClean="0"/>
              <a:t> ca in </a:t>
            </a:r>
            <a:r>
              <a:rPr lang="en-US" sz="1400" dirty="0" err="1" smtClean="0"/>
              <a:t>ultima</a:t>
            </a:r>
            <a:r>
              <a:rPr lang="en-US" sz="1400" dirty="0" smtClean="0"/>
              <a:t> </a:t>
            </a:r>
            <a:r>
              <a:rPr lang="en-US" sz="1400" dirty="0" err="1" smtClean="0"/>
              <a:t>zi</a:t>
            </a:r>
            <a:r>
              <a:rPr lang="en-US" sz="1400" dirty="0" smtClean="0"/>
              <a:t> de </a:t>
            </a:r>
            <a:r>
              <a:rPr lang="en-US" sz="1400" dirty="0" err="1" smtClean="0"/>
              <a:t>gradinita</a:t>
            </a:r>
            <a:r>
              <a:rPr lang="en-US" sz="1400" dirty="0" smtClean="0"/>
              <a:t>, </a:t>
            </a:r>
            <a:r>
              <a:rPr lang="en-US" sz="1400" dirty="0" err="1" smtClean="0"/>
              <a:t>inainte</a:t>
            </a:r>
            <a:r>
              <a:rPr lang="en-US" sz="1400" dirty="0" smtClean="0"/>
              <a:t> de </a:t>
            </a:r>
            <a:r>
              <a:rPr lang="en-US" sz="1400" dirty="0" err="1" smtClean="0"/>
              <a:t>vacanta</a:t>
            </a:r>
            <a:r>
              <a:rPr lang="en-US" sz="1400" dirty="0" smtClean="0"/>
              <a:t> de </a:t>
            </a:r>
            <a:r>
              <a:rPr lang="en-US" sz="1400" dirty="0" err="1" smtClean="0"/>
              <a:t>iarna,copiii</a:t>
            </a:r>
            <a:r>
              <a:rPr lang="en-US" sz="1400" dirty="0" smtClean="0"/>
              <a:t> </a:t>
            </a:r>
            <a:r>
              <a:rPr lang="en-US" sz="1400" dirty="0" err="1" smtClean="0"/>
              <a:t>isi</a:t>
            </a:r>
            <a:r>
              <a:rPr lang="en-US" sz="1400" dirty="0" smtClean="0"/>
              <a:t> </a:t>
            </a:r>
            <a:r>
              <a:rPr lang="en-US" sz="1400" dirty="0" err="1" smtClean="0"/>
              <a:t>vor</a:t>
            </a:r>
            <a:r>
              <a:rPr lang="en-US" sz="1400" dirty="0" smtClean="0"/>
              <a:t> </a:t>
            </a:r>
            <a:r>
              <a:rPr lang="en-US" sz="1400" dirty="0" err="1" smtClean="0"/>
              <a:t>darui</a:t>
            </a:r>
            <a:r>
              <a:rPr lang="en-US" sz="1400" dirty="0" smtClean="0"/>
              <a:t> </a:t>
            </a:r>
            <a:r>
              <a:rPr lang="en-US" sz="1400" dirty="0" err="1" smtClean="0"/>
              <a:t>cadouri</a:t>
            </a:r>
            <a:r>
              <a:rPr lang="en-US" sz="1400" dirty="0" smtClean="0"/>
              <a:t> </a:t>
            </a:r>
            <a:r>
              <a:rPr lang="en-US" sz="1400" dirty="0" err="1" smtClean="0"/>
              <a:t>unii</a:t>
            </a:r>
            <a:r>
              <a:rPr lang="en-US" sz="1400" dirty="0" smtClean="0"/>
              <a:t> </a:t>
            </a:r>
            <a:r>
              <a:rPr lang="en-US" sz="1400" dirty="0" err="1" smtClean="0"/>
              <a:t>altora.Regula</a:t>
            </a:r>
            <a:r>
              <a:rPr lang="en-US" sz="1400" dirty="0" smtClean="0"/>
              <a:t> </a:t>
            </a:r>
            <a:r>
              <a:rPr lang="en-US" sz="1400" dirty="0" err="1" smtClean="0"/>
              <a:t>jocului</a:t>
            </a:r>
            <a:r>
              <a:rPr lang="en-US" sz="1400" dirty="0" smtClean="0"/>
              <a:t> era </a:t>
            </a:r>
            <a:r>
              <a:rPr lang="en-US" sz="1400" dirty="0" err="1" smtClean="0"/>
              <a:t>simpla</a:t>
            </a:r>
            <a:r>
              <a:rPr lang="en-US" sz="1400" dirty="0" smtClean="0"/>
              <a:t>: </a:t>
            </a:r>
            <a:r>
              <a:rPr lang="en-US" sz="1400" dirty="0" err="1" smtClean="0"/>
              <a:t>pe</a:t>
            </a:r>
            <a:r>
              <a:rPr lang="en-US" sz="1400" dirty="0" smtClean="0"/>
              <a:t> </a:t>
            </a:r>
            <a:r>
              <a:rPr lang="en-US" sz="1400" dirty="0" err="1" smtClean="0"/>
              <a:t>cate</a:t>
            </a:r>
            <a:r>
              <a:rPr lang="en-US" sz="1400" dirty="0" smtClean="0"/>
              <a:t> un </a:t>
            </a:r>
            <a:r>
              <a:rPr lang="en-US" sz="1400" dirty="0" err="1" smtClean="0"/>
              <a:t>biletel</a:t>
            </a:r>
            <a:r>
              <a:rPr lang="en-US" sz="1400" dirty="0" smtClean="0"/>
              <a:t> s-a </a:t>
            </a:r>
            <a:r>
              <a:rPr lang="en-US" sz="1400" dirty="0" err="1" smtClean="0"/>
              <a:t>scris</a:t>
            </a:r>
            <a:r>
              <a:rPr lang="en-US" sz="1400" dirty="0" smtClean="0"/>
              <a:t> </a:t>
            </a:r>
            <a:r>
              <a:rPr lang="en-US" sz="1400" dirty="0" err="1" smtClean="0"/>
              <a:t>numele</a:t>
            </a:r>
            <a:r>
              <a:rPr lang="en-US" sz="1400" dirty="0" smtClean="0"/>
              <a:t> </a:t>
            </a:r>
            <a:r>
              <a:rPr lang="en-US" sz="1400" dirty="0" err="1" smtClean="0"/>
              <a:t>fiecarui</a:t>
            </a:r>
            <a:r>
              <a:rPr lang="en-US" sz="1400" dirty="0" smtClean="0"/>
              <a:t> </a:t>
            </a:r>
            <a:r>
              <a:rPr lang="en-US" sz="1400" dirty="0" err="1" smtClean="0"/>
              <a:t>copil</a:t>
            </a:r>
            <a:r>
              <a:rPr lang="en-US" sz="1400" dirty="0" smtClean="0"/>
              <a:t> </a:t>
            </a:r>
            <a:r>
              <a:rPr lang="en-US" sz="1400" dirty="0" err="1" smtClean="0"/>
              <a:t>si</a:t>
            </a:r>
            <a:r>
              <a:rPr lang="en-US" sz="1400" dirty="0" smtClean="0"/>
              <a:t> </a:t>
            </a:r>
            <a:r>
              <a:rPr lang="en-US" sz="1400" dirty="0" err="1" smtClean="0"/>
              <a:t>copiii</a:t>
            </a:r>
            <a:r>
              <a:rPr lang="en-US" sz="1400" dirty="0" smtClean="0"/>
              <a:t>, rand </a:t>
            </a:r>
            <a:r>
              <a:rPr lang="en-US" sz="1400" dirty="0" err="1" smtClean="0"/>
              <a:t>pe</a:t>
            </a:r>
            <a:r>
              <a:rPr lang="en-US" sz="1400" dirty="0" smtClean="0"/>
              <a:t> rand, au ales </a:t>
            </a:r>
            <a:r>
              <a:rPr lang="en-US" sz="1400" dirty="0" err="1" smtClean="0"/>
              <a:t>cate</a:t>
            </a:r>
            <a:r>
              <a:rPr lang="en-US" sz="1400" dirty="0" smtClean="0"/>
              <a:t> un </a:t>
            </a:r>
            <a:r>
              <a:rPr lang="en-US" sz="1400" dirty="0" err="1" smtClean="0"/>
              <a:t>biletel.Trebuiau</a:t>
            </a:r>
            <a:r>
              <a:rPr lang="en-US" sz="1400" dirty="0" smtClean="0"/>
              <a:t> </a:t>
            </a:r>
            <a:r>
              <a:rPr lang="en-US" sz="1400" dirty="0" err="1" smtClean="0"/>
              <a:t>sa</a:t>
            </a:r>
            <a:r>
              <a:rPr lang="en-US" sz="1400" dirty="0" smtClean="0"/>
              <a:t> </a:t>
            </a:r>
            <a:r>
              <a:rPr lang="en-US" sz="1400" dirty="0" err="1" smtClean="0"/>
              <a:t>aduca</a:t>
            </a:r>
            <a:r>
              <a:rPr lang="en-US" sz="1400" dirty="0" smtClean="0"/>
              <a:t> un </a:t>
            </a:r>
            <a:r>
              <a:rPr lang="en-US" sz="1400" dirty="0" err="1" smtClean="0"/>
              <a:t>cadou</a:t>
            </a:r>
            <a:r>
              <a:rPr lang="en-US" sz="1400" dirty="0" smtClean="0"/>
              <a:t> </a:t>
            </a:r>
            <a:r>
              <a:rPr lang="en-US" sz="1400" dirty="0" err="1" smtClean="0"/>
              <a:t>simbolic</a:t>
            </a:r>
            <a:r>
              <a:rPr lang="en-US" sz="1400" dirty="0" smtClean="0"/>
              <a:t> </a:t>
            </a:r>
            <a:r>
              <a:rPr lang="en-US" sz="1400" dirty="0" err="1" smtClean="0"/>
              <a:t>copilului</a:t>
            </a:r>
            <a:r>
              <a:rPr lang="en-US" sz="1400" dirty="0" smtClean="0"/>
              <a:t> al </a:t>
            </a:r>
            <a:r>
              <a:rPr lang="en-US" sz="1400" dirty="0" err="1" smtClean="0"/>
              <a:t>carui</a:t>
            </a:r>
            <a:r>
              <a:rPr lang="en-US" sz="1400" dirty="0" smtClean="0"/>
              <a:t> </a:t>
            </a:r>
            <a:r>
              <a:rPr lang="en-US" sz="1400" dirty="0" err="1" smtClean="0"/>
              <a:t>nume</a:t>
            </a:r>
            <a:r>
              <a:rPr lang="en-US" sz="1400" dirty="0" smtClean="0"/>
              <a:t> era </a:t>
            </a:r>
            <a:r>
              <a:rPr lang="en-US" sz="1400" dirty="0" err="1" smtClean="0"/>
              <a:t>scirs</a:t>
            </a:r>
            <a:r>
              <a:rPr lang="en-US" sz="1400" dirty="0" smtClean="0"/>
              <a:t> </a:t>
            </a:r>
            <a:r>
              <a:rPr lang="en-US" sz="1400" dirty="0" err="1" smtClean="0"/>
              <a:t>pe</a:t>
            </a:r>
            <a:r>
              <a:rPr lang="en-US" sz="1400" dirty="0" smtClean="0"/>
              <a:t> </a:t>
            </a:r>
            <a:r>
              <a:rPr lang="en-US" sz="1400" dirty="0" err="1" smtClean="0"/>
              <a:t>biletelul</a:t>
            </a:r>
            <a:r>
              <a:rPr lang="en-US" sz="1400" dirty="0" smtClean="0"/>
              <a:t> ales.</a:t>
            </a:r>
          </a:p>
          <a:p>
            <a:r>
              <a:rPr lang="en-US" sz="1400" dirty="0" err="1" smtClean="0"/>
              <a:t>Pentru</a:t>
            </a:r>
            <a:r>
              <a:rPr lang="en-US" sz="1400" dirty="0" smtClean="0"/>
              <a:t> ca </a:t>
            </a:r>
            <a:r>
              <a:rPr lang="en-US" sz="1400" dirty="0" err="1" smtClean="0"/>
              <a:t>existau</a:t>
            </a:r>
            <a:r>
              <a:rPr lang="en-US" sz="1400" dirty="0" smtClean="0"/>
              <a:t> </a:t>
            </a:r>
            <a:r>
              <a:rPr lang="en-US" sz="1400" dirty="0" err="1" smtClean="0"/>
              <a:t>mici</a:t>
            </a:r>
            <a:r>
              <a:rPr lang="en-US" sz="1400" dirty="0" smtClean="0"/>
              <a:t> </a:t>
            </a:r>
            <a:r>
              <a:rPr lang="en-US" sz="1400" dirty="0" err="1" smtClean="0"/>
              <a:t>prietenii</a:t>
            </a:r>
            <a:r>
              <a:rPr lang="en-US" sz="1400" dirty="0" smtClean="0"/>
              <a:t>, la </a:t>
            </a:r>
            <a:r>
              <a:rPr lang="en-US" sz="1400" dirty="0" err="1" smtClean="0"/>
              <a:t>fel</a:t>
            </a:r>
            <a:r>
              <a:rPr lang="en-US" sz="1400" dirty="0" smtClean="0"/>
              <a:t> ca </a:t>
            </a:r>
            <a:r>
              <a:rPr lang="en-US" sz="1400" dirty="0" err="1" smtClean="0"/>
              <a:t>si</a:t>
            </a:r>
            <a:r>
              <a:rPr lang="en-US" sz="1400" dirty="0" smtClean="0"/>
              <a:t> </a:t>
            </a:r>
            <a:r>
              <a:rPr lang="en-US" sz="1400" dirty="0" err="1" smtClean="0"/>
              <a:t>mici</a:t>
            </a:r>
            <a:r>
              <a:rPr lang="en-US" sz="1400" dirty="0" smtClean="0"/>
              <a:t> “</a:t>
            </a:r>
            <a:r>
              <a:rPr lang="en-US" sz="1400" dirty="0" err="1" smtClean="0"/>
              <a:t>razboaie</a:t>
            </a:r>
            <a:r>
              <a:rPr lang="en-US" sz="1400" dirty="0" smtClean="0"/>
              <a:t>”, </a:t>
            </a:r>
            <a:r>
              <a:rPr lang="en-US" sz="1400" dirty="0" err="1" smtClean="0"/>
              <a:t>unii</a:t>
            </a:r>
            <a:r>
              <a:rPr lang="en-US" sz="1400" dirty="0" smtClean="0"/>
              <a:t> au </a:t>
            </a:r>
            <a:r>
              <a:rPr lang="en-US" sz="1400" dirty="0" err="1" smtClean="0"/>
              <a:t>fost</a:t>
            </a:r>
            <a:r>
              <a:rPr lang="en-US" sz="1400" dirty="0" smtClean="0"/>
              <a:t> </a:t>
            </a:r>
            <a:r>
              <a:rPr lang="en-US" sz="1400" dirty="0" err="1" smtClean="0"/>
              <a:t>bucurosi</a:t>
            </a:r>
            <a:r>
              <a:rPr lang="en-US" sz="1400" dirty="0" smtClean="0"/>
              <a:t> de </a:t>
            </a:r>
            <a:r>
              <a:rPr lang="en-US" sz="1400" dirty="0" err="1" smtClean="0"/>
              <a:t>alegerea</a:t>
            </a:r>
            <a:r>
              <a:rPr lang="en-US" sz="1400" dirty="0" smtClean="0"/>
              <a:t> </a:t>
            </a:r>
            <a:r>
              <a:rPr lang="en-US" sz="1400" dirty="0" err="1" smtClean="0"/>
              <a:t>facuta</a:t>
            </a:r>
            <a:r>
              <a:rPr lang="en-US" sz="1400" dirty="0" smtClean="0"/>
              <a:t>, </a:t>
            </a:r>
            <a:r>
              <a:rPr lang="en-US" sz="1400" dirty="0" err="1" smtClean="0"/>
              <a:t>altii</a:t>
            </a:r>
            <a:r>
              <a:rPr lang="en-US" sz="1400" dirty="0" smtClean="0"/>
              <a:t>…</a:t>
            </a:r>
            <a:r>
              <a:rPr lang="en-US" sz="1400" dirty="0" err="1" smtClean="0"/>
              <a:t>mai</a:t>
            </a:r>
            <a:r>
              <a:rPr lang="en-US" sz="1400" dirty="0" smtClean="0"/>
              <a:t> </a:t>
            </a:r>
            <a:r>
              <a:rPr lang="en-US" sz="1400" dirty="0" err="1" smtClean="0"/>
              <a:t>putin</a:t>
            </a:r>
            <a:r>
              <a:rPr lang="en-US" sz="1400" dirty="0" smtClean="0"/>
              <a:t>.</a:t>
            </a:r>
          </a:p>
          <a:p>
            <a:r>
              <a:rPr lang="en-US" sz="1400" dirty="0" smtClean="0"/>
              <a:t>Victor era </a:t>
            </a:r>
            <a:r>
              <a:rPr lang="en-US" sz="1400" dirty="0" err="1" smtClean="0"/>
              <a:t>posomorat</a:t>
            </a:r>
            <a:r>
              <a:rPr lang="en-US" sz="1400" dirty="0" smtClean="0"/>
              <a:t> </a:t>
            </a:r>
            <a:r>
              <a:rPr lang="en-US" sz="1400" dirty="0" err="1" smtClean="0"/>
              <a:t>cand</a:t>
            </a:r>
            <a:r>
              <a:rPr lang="en-US" sz="1400" dirty="0" smtClean="0"/>
              <a:t> l-a </a:t>
            </a:r>
            <a:r>
              <a:rPr lang="en-US" sz="1400" dirty="0" err="1" smtClean="0"/>
              <a:t>luat</a:t>
            </a:r>
            <a:r>
              <a:rPr lang="en-US" sz="1400" dirty="0" smtClean="0"/>
              <a:t> mama de la </a:t>
            </a:r>
            <a:r>
              <a:rPr lang="en-US" sz="1400" dirty="0" err="1" smtClean="0"/>
              <a:t>scoala.Ajunsi</a:t>
            </a:r>
            <a:r>
              <a:rPr lang="en-US" sz="1400" dirty="0" smtClean="0"/>
              <a:t> </a:t>
            </a:r>
            <a:r>
              <a:rPr lang="en-US" sz="1400" dirty="0" err="1" smtClean="0"/>
              <a:t>acasa</a:t>
            </a:r>
            <a:r>
              <a:rPr lang="en-US" sz="1400" dirty="0" smtClean="0"/>
              <a:t>, mama </a:t>
            </a:r>
            <a:r>
              <a:rPr lang="en-US" sz="1400" dirty="0" err="1" smtClean="0"/>
              <a:t>si</a:t>
            </a:r>
            <a:r>
              <a:rPr lang="en-US" sz="1400" dirty="0" smtClean="0"/>
              <a:t> </a:t>
            </a:r>
            <a:r>
              <a:rPr lang="en-US" sz="1400" dirty="0" err="1" smtClean="0"/>
              <a:t>tatal</a:t>
            </a:r>
            <a:r>
              <a:rPr lang="en-US" sz="1400" dirty="0" smtClean="0"/>
              <a:t> </a:t>
            </a:r>
            <a:r>
              <a:rPr lang="en-US" sz="1400" dirty="0" err="1" smtClean="0"/>
              <a:t>sau</a:t>
            </a:r>
            <a:r>
              <a:rPr lang="en-US" sz="1400" dirty="0" smtClean="0"/>
              <a:t> l-au </a:t>
            </a:r>
            <a:r>
              <a:rPr lang="en-US" sz="1400" dirty="0" err="1" smtClean="0"/>
              <a:t>intrebat</a:t>
            </a:r>
            <a:r>
              <a:rPr lang="en-US" sz="1400" dirty="0" smtClean="0"/>
              <a:t> </a:t>
            </a:r>
            <a:r>
              <a:rPr lang="en-US" sz="1400" dirty="0" err="1" smtClean="0"/>
              <a:t>ce</a:t>
            </a:r>
            <a:r>
              <a:rPr lang="en-US" sz="1400" dirty="0" smtClean="0"/>
              <a:t> s </a:t>
            </a:r>
            <a:r>
              <a:rPr lang="en-US" sz="1400" dirty="0" err="1" smtClean="0"/>
              <a:t>eintampla</a:t>
            </a:r>
            <a:r>
              <a:rPr lang="en-US" sz="1400" dirty="0" smtClean="0"/>
              <a:t> cu el, care era un </a:t>
            </a:r>
            <a:r>
              <a:rPr lang="en-US" sz="1400" dirty="0" err="1" smtClean="0"/>
              <a:t>baietel</a:t>
            </a:r>
            <a:r>
              <a:rPr lang="en-US" sz="1400" dirty="0" smtClean="0"/>
              <a:t> </a:t>
            </a:r>
            <a:r>
              <a:rPr lang="en-US" sz="1400" dirty="0" err="1" smtClean="0"/>
              <a:t>vesel</a:t>
            </a:r>
            <a:r>
              <a:rPr lang="en-US" sz="1400" dirty="0" smtClean="0"/>
              <a:t> din </a:t>
            </a:r>
            <a:r>
              <a:rPr lang="en-US" sz="1400" dirty="0" err="1" smtClean="0"/>
              <a:t>fire.Parintii</a:t>
            </a:r>
            <a:r>
              <a:rPr lang="en-US" sz="1400" dirty="0" smtClean="0"/>
              <a:t> au </a:t>
            </a:r>
            <a:r>
              <a:rPr lang="en-US" sz="1400" dirty="0" err="1" smtClean="0"/>
              <a:t>inceput</a:t>
            </a:r>
            <a:r>
              <a:rPr lang="en-US" sz="1400" dirty="0" smtClean="0"/>
              <a:t> </a:t>
            </a:r>
            <a:r>
              <a:rPr lang="en-US" sz="1400" dirty="0" err="1" smtClean="0"/>
              <a:t>sa</a:t>
            </a:r>
            <a:r>
              <a:rPr lang="en-US" sz="1400" dirty="0" smtClean="0"/>
              <a:t> </a:t>
            </a:r>
            <a:r>
              <a:rPr lang="en-US" sz="1400" dirty="0" err="1" smtClean="0"/>
              <a:t>il</a:t>
            </a:r>
            <a:r>
              <a:rPr lang="en-US" sz="1400" dirty="0" smtClean="0"/>
              <a:t> </a:t>
            </a:r>
            <a:r>
              <a:rPr lang="en-US" sz="1400" dirty="0" err="1" smtClean="0"/>
              <a:t>descoasa</a:t>
            </a:r>
            <a:r>
              <a:rPr lang="en-US" sz="1400" dirty="0" smtClean="0"/>
              <a:t> </a:t>
            </a:r>
            <a:r>
              <a:rPr lang="en-US" sz="1400" dirty="0" err="1" smtClean="0"/>
              <a:t>si</a:t>
            </a:r>
            <a:r>
              <a:rPr lang="en-US" sz="1400" dirty="0" smtClean="0"/>
              <a:t> </a:t>
            </a:r>
            <a:r>
              <a:rPr lang="en-US" sz="1400" dirty="0" err="1" smtClean="0"/>
              <a:t>pana</a:t>
            </a:r>
            <a:r>
              <a:rPr lang="en-US" sz="1400" dirty="0" smtClean="0"/>
              <a:t> la </a:t>
            </a:r>
            <a:r>
              <a:rPr lang="en-US" sz="1400" dirty="0" err="1" smtClean="0"/>
              <a:t>urma</a:t>
            </a:r>
            <a:r>
              <a:rPr lang="en-US" sz="1400" dirty="0" smtClean="0"/>
              <a:t> cu </a:t>
            </a:r>
            <a:r>
              <a:rPr lang="en-US" sz="1400" dirty="0" err="1" smtClean="0"/>
              <a:t>ochii</a:t>
            </a:r>
            <a:r>
              <a:rPr lang="en-US" sz="1400" dirty="0" smtClean="0"/>
              <a:t> </a:t>
            </a:r>
            <a:r>
              <a:rPr lang="en-US" sz="1400" dirty="0" err="1" smtClean="0"/>
              <a:t>plini</a:t>
            </a:r>
            <a:r>
              <a:rPr lang="en-US" sz="1400" dirty="0" smtClean="0"/>
              <a:t> de </a:t>
            </a:r>
            <a:r>
              <a:rPr lang="en-US" sz="1400" dirty="0" err="1" smtClean="0"/>
              <a:t>lacrimi</a:t>
            </a:r>
            <a:r>
              <a:rPr lang="en-US" sz="1400" dirty="0" smtClean="0"/>
              <a:t> le-a </a:t>
            </a:r>
            <a:r>
              <a:rPr lang="en-US" sz="1400" dirty="0" err="1" smtClean="0"/>
              <a:t>spus</a:t>
            </a:r>
            <a:r>
              <a:rPr lang="en-US" sz="1400" dirty="0" smtClean="0"/>
              <a:t> de </a:t>
            </a:r>
            <a:r>
              <a:rPr lang="en-US" sz="1400" dirty="0" err="1" smtClean="0"/>
              <a:t>jocul</a:t>
            </a:r>
            <a:r>
              <a:rPr lang="en-US" sz="1400" dirty="0" smtClean="0"/>
              <a:t> </a:t>
            </a:r>
            <a:r>
              <a:rPr lang="en-US" sz="1400" dirty="0" err="1" smtClean="0"/>
              <a:t>inventat</a:t>
            </a:r>
            <a:r>
              <a:rPr lang="en-US" sz="1400" dirty="0" smtClean="0"/>
              <a:t> de </a:t>
            </a:r>
            <a:r>
              <a:rPr lang="en-US" sz="1400" dirty="0" err="1" smtClean="0"/>
              <a:t>educatoare.Si</a:t>
            </a:r>
            <a:r>
              <a:rPr lang="en-US" sz="1400" dirty="0" smtClean="0"/>
              <a:t> </a:t>
            </a:r>
            <a:r>
              <a:rPr lang="en-US" sz="1400" dirty="0" err="1" smtClean="0"/>
              <a:t>ce</a:t>
            </a:r>
            <a:r>
              <a:rPr lang="en-US" sz="1400" dirty="0" smtClean="0"/>
              <a:t> </a:t>
            </a:r>
            <a:r>
              <a:rPr lang="en-US" sz="1400" dirty="0" err="1" smtClean="0"/>
              <a:t>putea</a:t>
            </a:r>
            <a:r>
              <a:rPr lang="en-US" sz="1400" dirty="0" smtClean="0"/>
              <a:t> </a:t>
            </a:r>
            <a:r>
              <a:rPr lang="en-US" sz="1400" dirty="0" err="1" smtClean="0"/>
              <a:t>fi</a:t>
            </a:r>
            <a:r>
              <a:rPr lang="en-US" sz="1400" dirty="0" smtClean="0"/>
              <a:t> </a:t>
            </a:r>
            <a:r>
              <a:rPr lang="en-US" sz="1400" dirty="0" err="1" smtClean="0"/>
              <a:t>cel</a:t>
            </a:r>
            <a:r>
              <a:rPr lang="en-US" sz="1400" dirty="0" smtClean="0"/>
              <a:t> </a:t>
            </a:r>
            <a:r>
              <a:rPr lang="en-US" sz="1400" dirty="0" err="1" smtClean="0"/>
              <a:t>mai</a:t>
            </a:r>
            <a:r>
              <a:rPr lang="en-US" sz="1400" dirty="0" smtClean="0"/>
              <a:t> </a:t>
            </a:r>
            <a:r>
              <a:rPr lang="en-US" sz="1400" dirty="0" err="1" smtClean="0"/>
              <a:t>rau</a:t>
            </a:r>
            <a:r>
              <a:rPr lang="en-US" sz="1400" dirty="0" smtClean="0"/>
              <a:t> </a:t>
            </a:r>
            <a:r>
              <a:rPr lang="en-US" sz="1400" dirty="0" err="1" smtClean="0"/>
              <a:t>decat</a:t>
            </a:r>
            <a:r>
              <a:rPr lang="en-US" sz="1400" dirty="0" smtClean="0"/>
              <a:t> ca el  </a:t>
            </a:r>
            <a:r>
              <a:rPr lang="en-US" sz="1400" dirty="0" err="1" smtClean="0"/>
              <a:t>sa</a:t>
            </a:r>
            <a:r>
              <a:rPr lang="en-US" sz="1400" dirty="0" smtClean="0"/>
              <a:t> </a:t>
            </a:r>
            <a:r>
              <a:rPr lang="en-US" sz="1400" dirty="0" err="1" smtClean="0"/>
              <a:t>nimereasca</a:t>
            </a:r>
            <a:r>
              <a:rPr lang="en-US" sz="1400" dirty="0" smtClean="0"/>
              <a:t> </a:t>
            </a:r>
            <a:r>
              <a:rPr lang="en-US" sz="1400" dirty="0" err="1" smtClean="0"/>
              <a:t>biletul</a:t>
            </a:r>
            <a:r>
              <a:rPr lang="en-US" sz="1400" dirty="0" smtClean="0"/>
              <a:t> cu “</a:t>
            </a:r>
            <a:r>
              <a:rPr lang="en-US" sz="1400" dirty="0" err="1" smtClean="0"/>
              <a:t>rautatea</a:t>
            </a:r>
            <a:r>
              <a:rPr lang="en-US" sz="1400" dirty="0" smtClean="0"/>
              <a:t> </a:t>
            </a:r>
            <a:r>
              <a:rPr lang="en-US" sz="1400" dirty="0" err="1" smtClean="0"/>
              <a:t>grupei</a:t>
            </a:r>
            <a:r>
              <a:rPr lang="en-US" sz="1400" dirty="0" smtClean="0"/>
              <a:t>”: </a:t>
            </a:r>
            <a:r>
              <a:rPr lang="en-US" sz="1400" dirty="0" err="1" smtClean="0"/>
              <a:t>Denisa</a:t>
            </a:r>
            <a:r>
              <a:rPr lang="en-US" sz="1400" dirty="0" smtClean="0"/>
              <a:t>!</a:t>
            </a:r>
          </a:p>
          <a:p>
            <a:r>
              <a:rPr lang="en-US" sz="1400" dirty="0" smtClean="0"/>
              <a:t>-</a:t>
            </a:r>
            <a:r>
              <a:rPr lang="en-US" sz="1400" dirty="0" err="1" smtClean="0"/>
              <a:t>Ce</a:t>
            </a:r>
            <a:r>
              <a:rPr lang="en-US" sz="1400" dirty="0" smtClean="0"/>
              <a:t> </a:t>
            </a:r>
            <a:r>
              <a:rPr lang="en-US" sz="1400" dirty="0" err="1" smtClean="0"/>
              <a:t>conteaza</a:t>
            </a:r>
            <a:r>
              <a:rPr lang="en-US" sz="1400" dirty="0" smtClean="0"/>
              <a:t> , Victor, cui </a:t>
            </a:r>
            <a:r>
              <a:rPr lang="en-US" sz="1400" dirty="0" err="1" smtClean="0"/>
              <a:t>trebuie</a:t>
            </a:r>
            <a:r>
              <a:rPr lang="en-US" sz="1400" dirty="0" smtClean="0"/>
              <a:t> </a:t>
            </a:r>
            <a:r>
              <a:rPr lang="en-US" sz="1400" dirty="0" err="1" smtClean="0"/>
              <a:t>sa</a:t>
            </a:r>
            <a:r>
              <a:rPr lang="en-US" sz="1400" dirty="0" smtClean="0"/>
              <a:t> ii </a:t>
            </a:r>
            <a:r>
              <a:rPr lang="en-US" sz="1400" dirty="0" err="1" smtClean="0"/>
              <a:t>faci</a:t>
            </a:r>
            <a:r>
              <a:rPr lang="en-US" sz="1400" dirty="0" smtClean="0"/>
              <a:t> </a:t>
            </a:r>
            <a:r>
              <a:rPr lang="en-US" sz="1400" dirty="0" err="1" smtClean="0"/>
              <a:t>cadoul</a:t>
            </a:r>
            <a:r>
              <a:rPr lang="en-US" sz="1400" dirty="0" smtClean="0"/>
              <a:t>?! </a:t>
            </a:r>
            <a:r>
              <a:rPr lang="en-US" sz="1400" dirty="0" err="1" smtClean="0"/>
              <a:t>Doar</a:t>
            </a:r>
            <a:r>
              <a:rPr lang="en-US" sz="1400" dirty="0" smtClean="0"/>
              <a:t> </a:t>
            </a:r>
            <a:r>
              <a:rPr lang="en-US" sz="1400" dirty="0" err="1" smtClean="0"/>
              <a:t>sunteti</a:t>
            </a:r>
            <a:r>
              <a:rPr lang="en-US" sz="1400" dirty="0" smtClean="0"/>
              <a:t> </a:t>
            </a:r>
            <a:r>
              <a:rPr lang="en-US" sz="1400" dirty="0" err="1" smtClean="0"/>
              <a:t>colegi</a:t>
            </a:r>
            <a:r>
              <a:rPr lang="en-US" sz="1400" dirty="0" smtClean="0"/>
              <a:t>! Si din moment </a:t>
            </a:r>
            <a:r>
              <a:rPr lang="en-US" sz="1400" dirty="0" err="1" smtClean="0"/>
              <a:t>ce</a:t>
            </a:r>
            <a:r>
              <a:rPr lang="en-US" sz="1400" dirty="0" smtClean="0"/>
              <a:t> </a:t>
            </a:r>
            <a:r>
              <a:rPr lang="en-US" sz="1400" dirty="0" err="1" smtClean="0"/>
              <a:t>toti</a:t>
            </a:r>
            <a:r>
              <a:rPr lang="en-US" sz="1400" dirty="0" smtClean="0"/>
              <a:t> </a:t>
            </a:r>
            <a:r>
              <a:rPr lang="en-US" sz="1400" dirty="0" err="1" smtClean="0"/>
              <a:t>participa</a:t>
            </a:r>
            <a:r>
              <a:rPr lang="en-US" sz="1400" dirty="0" smtClean="0"/>
              <a:t> la </a:t>
            </a:r>
            <a:r>
              <a:rPr lang="en-US" sz="1400" dirty="0" err="1" smtClean="0"/>
              <a:t>joc</a:t>
            </a:r>
            <a:r>
              <a:rPr lang="en-US" sz="1400" dirty="0" smtClean="0"/>
              <a:t>, </a:t>
            </a:r>
            <a:r>
              <a:rPr lang="en-US" sz="1400" dirty="0" err="1" smtClean="0"/>
              <a:t>trebuie</a:t>
            </a:r>
            <a:r>
              <a:rPr lang="en-US" sz="1400" dirty="0" smtClean="0"/>
              <a:t> </a:t>
            </a:r>
            <a:r>
              <a:rPr lang="en-US" sz="1400" dirty="0" err="1" smtClean="0"/>
              <a:t>sa</a:t>
            </a:r>
            <a:r>
              <a:rPr lang="en-US" sz="1400" dirty="0" smtClean="0"/>
              <a:t> </a:t>
            </a:r>
            <a:r>
              <a:rPr lang="en-US" sz="1400" dirty="0" err="1" smtClean="0"/>
              <a:t>participi</a:t>
            </a:r>
            <a:r>
              <a:rPr lang="en-US" sz="1400" dirty="0" smtClean="0"/>
              <a:t> </a:t>
            </a:r>
            <a:r>
              <a:rPr lang="en-US" sz="1400" dirty="0" err="1" smtClean="0"/>
              <a:t>si</a:t>
            </a:r>
            <a:r>
              <a:rPr lang="en-US" sz="1400" dirty="0" smtClean="0"/>
              <a:t> </a:t>
            </a:r>
            <a:r>
              <a:rPr lang="en-US" sz="1400" dirty="0" err="1" smtClean="0"/>
              <a:t>tu</a:t>
            </a:r>
            <a:r>
              <a:rPr lang="en-US" sz="1400" dirty="0" smtClean="0"/>
              <a:t>, au </a:t>
            </a:r>
            <a:r>
              <a:rPr lang="en-US" sz="1400" dirty="0" err="1" smtClean="0"/>
              <a:t>spus</a:t>
            </a:r>
            <a:r>
              <a:rPr lang="en-US" sz="1400" dirty="0" smtClean="0"/>
              <a:t> </a:t>
            </a:r>
            <a:r>
              <a:rPr lang="en-US" sz="1400" dirty="0" err="1" smtClean="0"/>
              <a:t>parintii</a:t>
            </a:r>
            <a:r>
              <a:rPr lang="en-US" sz="1400" dirty="0" smtClean="0"/>
              <a:t>.</a:t>
            </a:r>
          </a:p>
          <a:p>
            <a:r>
              <a:rPr lang="en-US" sz="1400" dirty="0" smtClean="0"/>
              <a:t>Cu </a:t>
            </a:r>
            <a:r>
              <a:rPr lang="en-US" sz="1400" dirty="0" err="1" smtClean="0"/>
              <a:t>chiu</a:t>
            </a:r>
            <a:r>
              <a:rPr lang="en-US" sz="1400" dirty="0" smtClean="0"/>
              <a:t>, cu </a:t>
            </a:r>
            <a:r>
              <a:rPr lang="en-US" sz="1400" dirty="0" err="1" smtClean="0"/>
              <a:t>vai</a:t>
            </a:r>
            <a:r>
              <a:rPr lang="en-US" sz="1400" dirty="0" smtClean="0"/>
              <a:t>, </a:t>
            </a:r>
            <a:r>
              <a:rPr lang="en-US" sz="1400" dirty="0" err="1" smtClean="0"/>
              <a:t>vazand</a:t>
            </a:r>
            <a:r>
              <a:rPr lang="en-US" sz="1400" dirty="0" smtClean="0"/>
              <a:t> ca nu </a:t>
            </a:r>
            <a:r>
              <a:rPr lang="en-US" sz="1400" dirty="0" err="1" smtClean="0"/>
              <a:t>este</a:t>
            </a:r>
            <a:r>
              <a:rPr lang="en-US" sz="1400" dirty="0" smtClean="0"/>
              <a:t> </a:t>
            </a:r>
            <a:r>
              <a:rPr lang="en-US" sz="1400" dirty="0" err="1" smtClean="0"/>
              <a:t>alta</a:t>
            </a:r>
            <a:r>
              <a:rPr lang="en-US" sz="1400" dirty="0" smtClean="0"/>
              <a:t> </a:t>
            </a:r>
            <a:r>
              <a:rPr lang="en-US" sz="1400" dirty="0" err="1" smtClean="0"/>
              <a:t>cale</a:t>
            </a:r>
            <a:r>
              <a:rPr lang="en-US" sz="1400" dirty="0" smtClean="0"/>
              <a:t>, Victor a </a:t>
            </a:r>
            <a:r>
              <a:rPr lang="en-US" sz="1400" dirty="0" err="1" smtClean="0"/>
              <a:t>acceptat</a:t>
            </a:r>
            <a:r>
              <a:rPr lang="en-US" sz="1400" dirty="0" smtClean="0"/>
              <a:t>. In </a:t>
            </a:r>
            <a:r>
              <a:rPr lang="en-US" sz="1400" dirty="0" err="1" smtClean="0"/>
              <a:t>seara</a:t>
            </a:r>
            <a:r>
              <a:rPr lang="en-US" sz="1400" dirty="0" smtClean="0"/>
              <a:t> </a:t>
            </a:r>
            <a:r>
              <a:rPr lang="en-US" sz="1400" dirty="0" err="1" smtClean="0"/>
              <a:t>aceea</a:t>
            </a:r>
            <a:r>
              <a:rPr lang="en-US" sz="1400" dirty="0" smtClean="0"/>
              <a:t> a </a:t>
            </a:r>
            <a:r>
              <a:rPr lang="en-US" sz="1400" dirty="0" err="1" smtClean="0"/>
              <a:t>fost</a:t>
            </a:r>
            <a:r>
              <a:rPr lang="en-US" sz="1400" dirty="0" smtClean="0"/>
              <a:t> cu </a:t>
            </a:r>
            <a:r>
              <a:rPr lang="en-US" sz="1400" dirty="0" err="1" smtClean="0"/>
              <a:t>parintii</a:t>
            </a:r>
            <a:r>
              <a:rPr lang="en-US" sz="1400" dirty="0" smtClean="0"/>
              <a:t> la </a:t>
            </a:r>
            <a:r>
              <a:rPr lang="en-US" sz="1400" dirty="0" err="1" smtClean="0"/>
              <a:t>magazin</a:t>
            </a:r>
            <a:r>
              <a:rPr lang="en-US" sz="1400" dirty="0" smtClean="0"/>
              <a:t> </a:t>
            </a:r>
            <a:r>
              <a:rPr lang="en-US" sz="1400" dirty="0" err="1" smtClean="0"/>
              <a:t>si</a:t>
            </a:r>
            <a:r>
              <a:rPr lang="en-US" sz="1400" dirty="0" smtClean="0"/>
              <a:t> au ales </a:t>
            </a:r>
            <a:r>
              <a:rPr lang="en-US" sz="1400" dirty="0" err="1" smtClean="0"/>
              <a:t>Denisei</a:t>
            </a:r>
            <a:r>
              <a:rPr lang="en-US" sz="1400" dirty="0" smtClean="0"/>
              <a:t> o </a:t>
            </a:r>
            <a:r>
              <a:rPr lang="en-US" sz="1400" dirty="0" err="1" smtClean="0"/>
              <a:t>frumoasa</a:t>
            </a:r>
            <a:r>
              <a:rPr lang="en-US" sz="1400" dirty="0" smtClean="0"/>
              <a:t> </a:t>
            </a:r>
            <a:r>
              <a:rPr lang="en-US" sz="1400" dirty="0" err="1" smtClean="0"/>
              <a:t>papusa</a:t>
            </a:r>
            <a:r>
              <a:rPr lang="en-US" sz="1400" dirty="0" smtClean="0"/>
              <a:t> Barbie.</a:t>
            </a:r>
          </a:p>
          <a:p>
            <a:r>
              <a:rPr lang="en-US" sz="1400" dirty="0" smtClean="0"/>
              <a:t>A </a:t>
            </a:r>
            <a:r>
              <a:rPr lang="en-US" sz="1400" dirty="0" err="1" smtClean="0"/>
              <a:t>doua</a:t>
            </a:r>
            <a:r>
              <a:rPr lang="en-US" sz="1400" dirty="0" smtClean="0"/>
              <a:t> </a:t>
            </a:r>
            <a:r>
              <a:rPr lang="en-US" sz="1400" dirty="0" err="1" smtClean="0"/>
              <a:t>zi</a:t>
            </a:r>
            <a:r>
              <a:rPr lang="en-US" sz="1400" dirty="0" smtClean="0"/>
              <a:t>, </a:t>
            </a:r>
            <a:r>
              <a:rPr lang="en-US" sz="1400" dirty="0" err="1" smtClean="0"/>
              <a:t>ultima</a:t>
            </a:r>
            <a:r>
              <a:rPr lang="en-US" sz="1400" dirty="0" smtClean="0"/>
              <a:t> </a:t>
            </a:r>
            <a:r>
              <a:rPr lang="en-US" sz="1400" dirty="0" err="1" smtClean="0"/>
              <a:t>zi</a:t>
            </a:r>
            <a:r>
              <a:rPr lang="en-US" sz="1400" dirty="0" smtClean="0"/>
              <a:t> de </a:t>
            </a:r>
            <a:r>
              <a:rPr lang="en-US" sz="1400" dirty="0" err="1" smtClean="0"/>
              <a:t>gradinita</a:t>
            </a:r>
            <a:r>
              <a:rPr lang="en-US" sz="1400" dirty="0" smtClean="0"/>
              <a:t>. </a:t>
            </a:r>
            <a:r>
              <a:rPr lang="en-US" sz="1400" dirty="0" err="1" smtClean="0"/>
              <a:t>Toti</a:t>
            </a:r>
            <a:r>
              <a:rPr lang="en-US" sz="1400" dirty="0" smtClean="0"/>
              <a:t> </a:t>
            </a:r>
            <a:r>
              <a:rPr lang="en-US" sz="1400" dirty="0" err="1" smtClean="0"/>
              <a:t>parintii</a:t>
            </a:r>
            <a:r>
              <a:rPr lang="en-US" sz="1400" dirty="0" smtClean="0"/>
              <a:t> </a:t>
            </a:r>
            <a:r>
              <a:rPr lang="en-US" sz="1400" dirty="0" err="1" smtClean="0"/>
              <a:t>si</a:t>
            </a:r>
            <a:r>
              <a:rPr lang="en-US" sz="1400" dirty="0" smtClean="0"/>
              <a:t>-au </a:t>
            </a:r>
            <a:r>
              <a:rPr lang="en-US" sz="1400" dirty="0" err="1" smtClean="0"/>
              <a:t>asteptat</a:t>
            </a:r>
            <a:r>
              <a:rPr lang="en-US" sz="1400" dirty="0" smtClean="0"/>
              <a:t> </a:t>
            </a:r>
            <a:r>
              <a:rPr lang="en-US" sz="1400" dirty="0" err="1" smtClean="0"/>
              <a:t>copiii</a:t>
            </a:r>
            <a:r>
              <a:rPr lang="en-US" sz="1400" dirty="0" smtClean="0"/>
              <a:t>. </a:t>
            </a:r>
            <a:r>
              <a:rPr lang="en-US" sz="1400" dirty="0" err="1" smtClean="0"/>
              <a:t>Fiecare</a:t>
            </a:r>
            <a:r>
              <a:rPr lang="en-US" sz="1400" dirty="0" smtClean="0"/>
              <a:t> a </a:t>
            </a:r>
            <a:r>
              <a:rPr lang="en-US" sz="1400" dirty="0" err="1" smtClean="0"/>
              <a:t>iesit</a:t>
            </a:r>
            <a:r>
              <a:rPr lang="en-US" sz="1400" dirty="0" smtClean="0"/>
              <a:t> </a:t>
            </a:r>
            <a:r>
              <a:rPr lang="en-US" sz="1400" dirty="0" err="1" smtClean="0"/>
              <a:t>vesel</a:t>
            </a:r>
            <a:r>
              <a:rPr lang="en-US" sz="1400" dirty="0" smtClean="0"/>
              <a:t> </a:t>
            </a:r>
            <a:r>
              <a:rPr lang="en-US" sz="1400" dirty="0" err="1" smtClean="0"/>
              <a:t>pe</a:t>
            </a:r>
            <a:r>
              <a:rPr lang="en-US" sz="1400" dirty="0" smtClean="0"/>
              <a:t> </a:t>
            </a:r>
            <a:r>
              <a:rPr lang="en-US" sz="1400" dirty="0" err="1" smtClean="0"/>
              <a:t>usa</a:t>
            </a:r>
            <a:r>
              <a:rPr lang="en-US" sz="1400" dirty="0" smtClean="0"/>
              <a:t>, </a:t>
            </a:r>
            <a:r>
              <a:rPr lang="en-US" sz="1400" dirty="0" err="1" smtClean="0"/>
              <a:t>aratand</a:t>
            </a:r>
            <a:r>
              <a:rPr lang="en-US" sz="1400" dirty="0" smtClean="0"/>
              <a:t> </a:t>
            </a:r>
            <a:r>
              <a:rPr lang="en-US" sz="1400" dirty="0" err="1" smtClean="0"/>
              <a:t>cadoul</a:t>
            </a:r>
            <a:r>
              <a:rPr lang="en-US" sz="1400" dirty="0" smtClean="0"/>
              <a:t> care l-a </a:t>
            </a:r>
            <a:r>
              <a:rPr lang="en-US" sz="1400" dirty="0" err="1" smtClean="0"/>
              <a:t>primit</a:t>
            </a:r>
            <a:r>
              <a:rPr lang="en-US" sz="1400" dirty="0" smtClean="0"/>
              <a:t>. </a:t>
            </a:r>
            <a:r>
              <a:rPr lang="en-US" sz="1400" dirty="0" err="1" smtClean="0"/>
              <a:t>Toti</a:t>
            </a:r>
            <a:r>
              <a:rPr lang="en-US" sz="1400" dirty="0" smtClean="0"/>
              <a:t> </a:t>
            </a:r>
            <a:r>
              <a:rPr lang="en-US" sz="1400" dirty="0" err="1" smtClean="0"/>
              <a:t>aveau</a:t>
            </a:r>
            <a:r>
              <a:rPr lang="en-US" sz="1400" dirty="0" smtClean="0"/>
              <a:t> </a:t>
            </a:r>
            <a:r>
              <a:rPr lang="en-US" sz="1400" dirty="0" err="1" smtClean="0"/>
              <a:t>cadou</a:t>
            </a:r>
            <a:r>
              <a:rPr lang="en-US" sz="1400" dirty="0" smtClean="0"/>
              <a:t> </a:t>
            </a:r>
            <a:r>
              <a:rPr lang="en-US" sz="1400" dirty="0" err="1" smtClean="0"/>
              <a:t>numai</a:t>
            </a:r>
            <a:r>
              <a:rPr lang="en-US" sz="1400" dirty="0" smtClean="0"/>
              <a:t> </a:t>
            </a:r>
            <a:r>
              <a:rPr lang="en-US" sz="1400" dirty="0" err="1" smtClean="0"/>
              <a:t>Denisa</a:t>
            </a:r>
            <a:r>
              <a:rPr lang="en-US" sz="1400" dirty="0" smtClean="0"/>
              <a:t> nu.</a:t>
            </a:r>
          </a:p>
          <a:p>
            <a:r>
              <a:rPr lang="en-US" sz="1400" dirty="0" err="1" smtClean="0"/>
              <a:t>Ajunsi</a:t>
            </a:r>
            <a:r>
              <a:rPr lang="en-US" sz="1400" dirty="0" smtClean="0"/>
              <a:t> </a:t>
            </a:r>
            <a:r>
              <a:rPr lang="en-US" sz="1400" dirty="0" err="1" smtClean="0"/>
              <a:t>acasa</a:t>
            </a:r>
            <a:r>
              <a:rPr lang="en-US" sz="1400" dirty="0" smtClean="0"/>
              <a:t>, </a:t>
            </a:r>
            <a:r>
              <a:rPr lang="en-US" sz="1400" dirty="0" err="1" smtClean="0"/>
              <a:t>parintii</a:t>
            </a:r>
            <a:r>
              <a:rPr lang="en-US" sz="1400" dirty="0" smtClean="0"/>
              <a:t> l-au </a:t>
            </a:r>
            <a:r>
              <a:rPr lang="en-US" sz="1400" dirty="0" err="1" smtClean="0"/>
              <a:t>intrebat</a:t>
            </a:r>
            <a:r>
              <a:rPr lang="en-US" sz="1400" dirty="0" smtClean="0"/>
              <a:t> </a:t>
            </a:r>
            <a:r>
              <a:rPr lang="en-US" sz="1400" dirty="0" err="1" smtClean="0"/>
              <a:t>pe</a:t>
            </a:r>
            <a:r>
              <a:rPr lang="en-US" sz="1400" dirty="0" smtClean="0"/>
              <a:t> Victor </a:t>
            </a:r>
            <a:r>
              <a:rPr lang="en-US" sz="1400" dirty="0" err="1" smtClean="0"/>
              <a:t>daca</a:t>
            </a:r>
            <a:r>
              <a:rPr lang="en-US" sz="1400" dirty="0" smtClean="0"/>
              <a:t> a </a:t>
            </a:r>
            <a:r>
              <a:rPr lang="en-US" sz="1400" dirty="0" err="1" smtClean="0"/>
              <a:t>dat</a:t>
            </a:r>
            <a:r>
              <a:rPr lang="en-US" sz="1400" dirty="0" smtClean="0"/>
              <a:t> </a:t>
            </a:r>
            <a:r>
              <a:rPr lang="en-US" sz="1400" dirty="0" err="1" smtClean="0"/>
              <a:t>cadoul</a:t>
            </a:r>
            <a:r>
              <a:rPr lang="en-US" sz="1400" dirty="0" smtClean="0"/>
              <a:t> </a:t>
            </a:r>
            <a:r>
              <a:rPr lang="en-US" sz="1400" dirty="0" err="1" smtClean="0"/>
              <a:t>Denisei</a:t>
            </a:r>
            <a:r>
              <a:rPr lang="en-US" sz="1400" dirty="0" smtClean="0"/>
              <a:t>, </a:t>
            </a:r>
            <a:r>
              <a:rPr lang="en-US" sz="1400" dirty="0" err="1" smtClean="0"/>
              <a:t>pentru</a:t>
            </a:r>
            <a:r>
              <a:rPr lang="en-US" sz="1400" dirty="0" smtClean="0"/>
              <a:t> ca ea a </a:t>
            </a:r>
            <a:r>
              <a:rPr lang="en-US" sz="1400" dirty="0" err="1" smtClean="0"/>
              <a:t>iesit</a:t>
            </a:r>
            <a:r>
              <a:rPr lang="en-US" sz="1400" dirty="0" smtClean="0"/>
              <a:t> din </a:t>
            </a:r>
            <a:r>
              <a:rPr lang="en-US" sz="1400" dirty="0" err="1" smtClean="0"/>
              <a:t>scoala</a:t>
            </a:r>
            <a:r>
              <a:rPr lang="en-US" sz="1400" dirty="0" smtClean="0"/>
              <a:t> </a:t>
            </a:r>
            <a:r>
              <a:rPr lang="en-US" sz="1400" dirty="0" err="1" smtClean="0"/>
              <a:t>fara</a:t>
            </a:r>
            <a:r>
              <a:rPr lang="en-US" sz="1400" dirty="0" smtClean="0"/>
              <a:t> </a:t>
            </a:r>
            <a:r>
              <a:rPr lang="en-US" sz="1400" dirty="0" err="1" smtClean="0"/>
              <a:t>papusa</a:t>
            </a:r>
            <a:r>
              <a:rPr lang="en-US" sz="1400" dirty="0" smtClean="0"/>
              <a:t> Barbie …</a:t>
            </a:r>
          </a:p>
          <a:p>
            <a:r>
              <a:rPr lang="en-US" sz="1400" dirty="0" smtClean="0"/>
              <a:t>Victor le-a </a:t>
            </a:r>
            <a:r>
              <a:rPr lang="en-US" sz="1400" dirty="0" err="1" smtClean="0"/>
              <a:t>spus</a:t>
            </a:r>
            <a:r>
              <a:rPr lang="en-US" sz="1400" dirty="0" smtClean="0"/>
              <a:t> </a:t>
            </a:r>
            <a:r>
              <a:rPr lang="en-US" sz="1400" dirty="0" err="1" smtClean="0"/>
              <a:t>parintilor</a:t>
            </a:r>
            <a:r>
              <a:rPr lang="en-US" sz="1400" dirty="0" smtClean="0"/>
              <a:t> ca a </a:t>
            </a:r>
            <a:r>
              <a:rPr lang="en-US" sz="1400" dirty="0" err="1" smtClean="0"/>
              <a:t>facut</a:t>
            </a:r>
            <a:r>
              <a:rPr lang="en-US" sz="1400" dirty="0" smtClean="0"/>
              <a:t> </a:t>
            </a:r>
            <a:r>
              <a:rPr lang="en-US" sz="1400" dirty="0" err="1" smtClean="0"/>
              <a:t>asa</a:t>
            </a:r>
            <a:r>
              <a:rPr lang="en-US" sz="1400" dirty="0" smtClean="0"/>
              <a:t> cum </a:t>
            </a:r>
            <a:r>
              <a:rPr lang="en-US" sz="1400" dirty="0" err="1" smtClean="0"/>
              <a:t>i</a:t>
            </a:r>
            <a:r>
              <a:rPr lang="en-US" sz="1400" dirty="0" smtClean="0"/>
              <a:t>-au </a:t>
            </a:r>
            <a:r>
              <a:rPr lang="en-US" sz="1400" dirty="0" err="1" smtClean="0"/>
              <a:t>spus</a:t>
            </a:r>
            <a:r>
              <a:rPr lang="en-US" sz="1400" dirty="0" smtClean="0"/>
              <a:t>, a pus </a:t>
            </a:r>
            <a:r>
              <a:rPr lang="en-US" sz="1400" dirty="0" err="1" smtClean="0"/>
              <a:t>cadoul</a:t>
            </a:r>
            <a:r>
              <a:rPr lang="en-US" sz="1400" dirty="0" smtClean="0"/>
              <a:t> </a:t>
            </a:r>
            <a:r>
              <a:rPr lang="en-US" sz="1400" dirty="0" err="1" smtClean="0"/>
              <a:t>Denisei</a:t>
            </a:r>
            <a:r>
              <a:rPr lang="en-US" sz="1400" dirty="0" smtClean="0"/>
              <a:t> </a:t>
            </a:r>
            <a:r>
              <a:rPr lang="en-US" sz="1400" dirty="0" err="1" smtClean="0"/>
              <a:t>pe</a:t>
            </a:r>
            <a:r>
              <a:rPr lang="en-US" sz="1400" dirty="0" smtClean="0"/>
              <a:t> </a:t>
            </a:r>
            <a:r>
              <a:rPr lang="en-US" sz="1400" dirty="0" err="1" smtClean="0"/>
              <a:t>banca</a:t>
            </a:r>
            <a:r>
              <a:rPr lang="en-US" sz="1400" dirty="0" smtClean="0"/>
              <a:t> </a:t>
            </a:r>
            <a:r>
              <a:rPr lang="en-US" sz="1400" dirty="0" err="1" smtClean="0"/>
              <a:t>acesteia</a:t>
            </a:r>
            <a:r>
              <a:rPr lang="en-US" sz="1400" dirty="0" smtClean="0"/>
              <a:t>.</a:t>
            </a:r>
          </a:p>
          <a:p>
            <a:r>
              <a:rPr lang="en-US" sz="1400" dirty="0" smtClean="0"/>
              <a:t>Dar </a:t>
            </a:r>
          </a:p>
          <a:p>
            <a:r>
              <a:rPr lang="en-US" sz="1400" dirty="0" smtClean="0"/>
              <a:t>“</a:t>
            </a:r>
            <a:r>
              <a:rPr lang="en-US" sz="1400" dirty="0" err="1" smtClean="0"/>
              <a:t>Cand</a:t>
            </a:r>
            <a:r>
              <a:rPr lang="en-US" sz="1400" dirty="0" smtClean="0"/>
              <a:t> a </a:t>
            </a:r>
            <a:r>
              <a:rPr lang="en-US" sz="1400" dirty="0" err="1" smtClean="0"/>
              <a:t>venit</a:t>
            </a:r>
            <a:r>
              <a:rPr lang="en-US" sz="1400" dirty="0" smtClean="0"/>
              <a:t> in </a:t>
            </a:r>
            <a:r>
              <a:rPr lang="en-US" sz="1400" dirty="0" err="1" smtClean="0"/>
              <a:t>clasa</a:t>
            </a:r>
            <a:r>
              <a:rPr lang="en-US" sz="1400" dirty="0" smtClean="0"/>
              <a:t> </a:t>
            </a:r>
            <a:r>
              <a:rPr lang="en-US" sz="1400" dirty="0" err="1" smtClean="0"/>
              <a:t>si</a:t>
            </a:r>
            <a:r>
              <a:rPr lang="en-US" sz="1400" dirty="0" smtClean="0"/>
              <a:t> a </a:t>
            </a:r>
            <a:r>
              <a:rPr lang="en-US" sz="1400" dirty="0" err="1" smtClean="0"/>
              <a:t>vazut</a:t>
            </a:r>
            <a:r>
              <a:rPr lang="en-US" sz="1400" dirty="0" smtClean="0"/>
              <a:t> ca e </a:t>
            </a:r>
            <a:r>
              <a:rPr lang="en-US" sz="1400" dirty="0" err="1" smtClean="0"/>
              <a:t>ceva</a:t>
            </a:r>
            <a:r>
              <a:rPr lang="en-US" sz="1400" dirty="0" smtClean="0"/>
              <a:t> la ea </a:t>
            </a:r>
            <a:r>
              <a:rPr lang="en-US" sz="1400" dirty="0" err="1" smtClean="0"/>
              <a:t>pe</a:t>
            </a:r>
            <a:r>
              <a:rPr lang="en-US" sz="1400" dirty="0" smtClean="0"/>
              <a:t> </a:t>
            </a:r>
            <a:r>
              <a:rPr lang="en-US" sz="1400" dirty="0" err="1" smtClean="0"/>
              <a:t>banca</a:t>
            </a:r>
            <a:r>
              <a:rPr lang="en-US" sz="1400" dirty="0" smtClean="0"/>
              <a:t>, a </a:t>
            </a:r>
            <a:r>
              <a:rPr lang="en-US" sz="1400" dirty="0" err="1" smtClean="0"/>
              <a:t>luat</a:t>
            </a:r>
            <a:r>
              <a:rPr lang="en-US" sz="1400" dirty="0" smtClean="0"/>
              <a:t> </a:t>
            </a:r>
            <a:r>
              <a:rPr lang="en-US" sz="1400" dirty="0" err="1" smtClean="0"/>
              <a:t>pachetul</a:t>
            </a:r>
            <a:r>
              <a:rPr lang="en-US" sz="1400" dirty="0" smtClean="0"/>
              <a:t>, l-a </a:t>
            </a:r>
            <a:r>
              <a:rPr lang="en-US" sz="1400" dirty="0" err="1" smtClean="0"/>
              <a:t>aruncat</a:t>
            </a:r>
            <a:r>
              <a:rPr lang="en-US" sz="1400" dirty="0" smtClean="0"/>
              <a:t> </a:t>
            </a:r>
            <a:r>
              <a:rPr lang="en-US" sz="1400" dirty="0" err="1" smtClean="0"/>
              <a:t>pe</a:t>
            </a:r>
            <a:r>
              <a:rPr lang="en-US" sz="1400" dirty="0" smtClean="0"/>
              <a:t> </a:t>
            </a:r>
            <a:r>
              <a:rPr lang="en-US" sz="1400" dirty="0" err="1" smtClean="0"/>
              <a:t>jos</a:t>
            </a:r>
            <a:r>
              <a:rPr lang="en-US" sz="1400" dirty="0" smtClean="0"/>
              <a:t> </a:t>
            </a:r>
            <a:r>
              <a:rPr lang="en-US" sz="1400" dirty="0" err="1" smtClean="0"/>
              <a:t>si</a:t>
            </a:r>
            <a:r>
              <a:rPr lang="en-US" sz="1400" dirty="0" smtClean="0"/>
              <a:t> l-a </a:t>
            </a:r>
            <a:r>
              <a:rPr lang="en-US" sz="1400" dirty="0" err="1" smtClean="0"/>
              <a:t>calcat</a:t>
            </a:r>
            <a:r>
              <a:rPr lang="en-US" sz="1400" dirty="0" smtClean="0"/>
              <a:t> in </a:t>
            </a:r>
            <a:r>
              <a:rPr lang="en-US" sz="1400" dirty="0" err="1" smtClean="0"/>
              <a:t>picioare</a:t>
            </a:r>
            <a:r>
              <a:rPr lang="en-US" sz="1400" dirty="0" smtClean="0"/>
              <a:t>. A </a:t>
            </a:r>
            <a:r>
              <a:rPr lang="en-US" sz="1400" dirty="0" err="1" smtClean="0"/>
              <a:t>sarit</a:t>
            </a:r>
            <a:r>
              <a:rPr lang="en-US" sz="1400" dirty="0" smtClean="0"/>
              <a:t> </a:t>
            </a:r>
            <a:r>
              <a:rPr lang="en-US" sz="1400" dirty="0" err="1" smtClean="0"/>
              <a:t>atat</a:t>
            </a:r>
            <a:r>
              <a:rPr lang="en-US" sz="1400" dirty="0" smtClean="0"/>
              <a:t> de </a:t>
            </a:r>
            <a:r>
              <a:rPr lang="en-US" sz="1400" dirty="0" err="1" smtClean="0"/>
              <a:t>mult</a:t>
            </a:r>
            <a:r>
              <a:rPr lang="en-US" sz="1400" dirty="0" smtClean="0"/>
              <a:t> </a:t>
            </a:r>
            <a:r>
              <a:rPr lang="en-US" sz="1400" dirty="0" err="1" smtClean="0"/>
              <a:t>pe</a:t>
            </a:r>
            <a:r>
              <a:rPr lang="en-US" sz="1400" dirty="0" smtClean="0"/>
              <a:t> el </a:t>
            </a:r>
            <a:r>
              <a:rPr lang="en-US" sz="1400" dirty="0" err="1" smtClean="0"/>
              <a:t>incat</a:t>
            </a:r>
            <a:r>
              <a:rPr lang="en-US" sz="1400" dirty="0" smtClean="0"/>
              <a:t> a </a:t>
            </a:r>
            <a:r>
              <a:rPr lang="en-US" sz="1400" dirty="0" err="1" smtClean="0"/>
              <a:t>rupt</a:t>
            </a:r>
            <a:r>
              <a:rPr lang="en-US" sz="1400" dirty="0" smtClean="0"/>
              <a:t> </a:t>
            </a:r>
            <a:r>
              <a:rPr lang="en-US" sz="1400" dirty="0" err="1" smtClean="0"/>
              <a:t>papusa</a:t>
            </a:r>
            <a:r>
              <a:rPr lang="en-US" sz="1400" dirty="0" smtClean="0"/>
              <a:t> in </a:t>
            </a:r>
            <a:r>
              <a:rPr lang="en-US" sz="1400" dirty="0" err="1" smtClean="0"/>
              <a:t>bucati</a:t>
            </a:r>
            <a:r>
              <a:rPr lang="en-US" sz="1400" dirty="0" smtClean="0"/>
              <a:t>. Nu a </a:t>
            </a:r>
            <a:r>
              <a:rPr lang="en-US" sz="1400" dirty="0" err="1" smtClean="0"/>
              <a:t>stiut</a:t>
            </a:r>
            <a:r>
              <a:rPr lang="en-US" sz="1400" dirty="0" smtClean="0"/>
              <a:t> ca e </a:t>
            </a:r>
            <a:r>
              <a:rPr lang="en-US" sz="1400" dirty="0" err="1" smtClean="0"/>
              <a:t>cadoul</a:t>
            </a:r>
            <a:r>
              <a:rPr lang="en-US" sz="1400" dirty="0" smtClean="0"/>
              <a:t> </a:t>
            </a:r>
            <a:r>
              <a:rPr lang="en-US" sz="1400" dirty="0" err="1" smtClean="0"/>
              <a:t>pentru</a:t>
            </a:r>
            <a:r>
              <a:rPr lang="en-US" sz="1400" dirty="0" smtClean="0"/>
              <a:t> ea. A </a:t>
            </a:r>
            <a:r>
              <a:rPr lang="en-US" sz="1400" dirty="0" err="1" smtClean="0"/>
              <a:t>crezut</a:t>
            </a:r>
            <a:r>
              <a:rPr lang="en-US" sz="1400" dirty="0" smtClean="0"/>
              <a:t> ca </a:t>
            </a:r>
            <a:r>
              <a:rPr lang="en-US" sz="1400" dirty="0" err="1" smtClean="0"/>
              <a:t>este</a:t>
            </a:r>
            <a:r>
              <a:rPr lang="en-US" sz="1400" dirty="0" smtClean="0"/>
              <a:t> </a:t>
            </a:r>
            <a:r>
              <a:rPr lang="en-US" sz="1400" dirty="0" err="1" smtClean="0"/>
              <a:t>cadoul</a:t>
            </a:r>
            <a:r>
              <a:rPr lang="en-US" sz="1400" dirty="0" smtClean="0"/>
              <a:t> </a:t>
            </a:r>
            <a:r>
              <a:rPr lang="en-US" sz="1400" dirty="0" err="1" smtClean="0"/>
              <a:t>altui</a:t>
            </a:r>
            <a:r>
              <a:rPr lang="en-US" sz="1400" dirty="0" smtClean="0"/>
              <a:t> </a:t>
            </a:r>
            <a:r>
              <a:rPr lang="en-US" sz="1400" dirty="0" err="1" smtClean="0"/>
              <a:t>copil</a:t>
            </a:r>
            <a:r>
              <a:rPr lang="en-US" sz="1400" dirty="0" smtClean="0"/>
              <a:t>. </a:t>
            </a:r>
            <a:r>
              <a:rPr lang="en-US" sz="1400" dirty="0" err="1" smtClean="0"/>
              <a:t>Cand</a:t>
            </a:r>
            <a:r>
              <a:rPr lang="en-US" sz="1400" dirty="0" smtClean="0"/>
              <a:t> </a:t>
            </a:r>
            <a:r>
              <a:rPr lang="en-US" sz="1400" dirty="0" err="1" smtClean="0"/>
              <a:t>invataoarea</a:t>
            </a:r>
            <a:r>
              <a:rPr lang="en-US" sz="1400" dirty="0" smtClean="0"/>
              <a:t> ne-a pus </a:t>
            </a:r>
            <a:r>
              <a:rPr lang="en-US" sz="1400" dirty="0" err="1" smtClean="0"/>
              <a:t>pe</a:t>
            </a:r>
            <a:r>
              <a:rPr lang="en-US" sz="1400" dirty="0" smtClean="0"/>
              <a:t> </a:t>
            </a:r>
            <a:r>
              <a:rPr lang="en-US" sz="1400" dirty="0" err="1" smtClean="0"/>
              <a:t>fiecare</a:t>
            </a:r>
            <a:r>
              <a:rPr lang="en-US" sz="1400" dirty="0" smtClean="0"/>
              <a:t> </a:t>
            </a:r>
            <a:r>
              <a:rPr lang="en-US" sz="1400" dirty="0" err="1" smtClean="0"/>
              <a:t>sa</a:t>
            </a:r>
            <a:r>
              <a:rPr lang="en-US" sz="1400" dirty="0" smtClean="0"/>
              <a:t> ne </a:t>
            </a:r>
            <a:r>
              <a:rPr lang="en-US" sz="1400" dirty="0" err="1" smtClean="0"/>
              <a:t>prezentam</a:t>
            </a:r>
            <a:r>
              <a:rPr lang="en-US" sz="1400" dirty="0" smtClean="0"/>
              <a:t> </a:t>
            </a:r>
            <a:r>
              <a:rPr lang="en-US" sz="1400" dirty="0" err="1" smtClean="0"/>
              <a:t>cadoul</a:t>
            </a:r>
            <a:r>
              <a:rPr lang="en-US" sz="1400" dirty="0" smtClean="0"/>
              <a:t> </a:t>
            </a:r>
            <a:r>
              <a:rPr lang="en-US" sz="1400" dirty="0" err="1" smtClean="0"/>
              <a:t>primit</a:t>
            </a:r>
            <a:r>
              <a:rPr lang="en-US" sz="1400" dirty="0" smtClean="0"/>
              <a:t>, </a:t>
            </a:r>
            <a:r>
              <a:rPr lang="en-US" sz="1400" dirty="0" err="1" smtClean="0"/>
              <a:t>Denisa</a:t>
            </a:r>
            <a:r>
              <a:rPr lang="en-US" sz="1400" dirty="0" smtClean="0"/>
              <a:t> a </a:t>
            </a:r>
            <a:r>
              <a:rPr lang="en-US" sz="1400" dirty="0" err="1" smtClean="0"/>
              <a:t>izbucnit</a:t>
            </a:r>
            <a:r>
              <a:rPr lang="en-US" sz="1400" dirty="0" smtClean="0"/>
              <a:t> in </a:t>
            </a:r>
            <a:r>
              <a:rPr lang="en-US" sz="1400" dirty="0" err="1" smtClean="0"/>
              <a:t>lacrimi</a:t>
            </a:r>
            <a:r>
              <a:rPr lang="en-US" sz="1400" dirty="0" smtClean="0"/>
              <a:t> </a:t>
            </a:r>
            <a:r>
              <a:rPr lang="en-US" sz="1400" dirty="0" err="1" smtClean="0"/>
              <a:t>caci</a:t>
            </a:r>
            <a:r>
              <a:rPr lang="en-US" sz="1400" dirty="0" smtClean="0"/>
              <a:t> ea </a:t>
            </a:r>
            <a:r>
              <a:rPr lang="en-US" sz="1400" dirty="0" err="1" smtClean="0"/>
              <a:t>avea</a:t>
            </a:r>
            <a:r>
              <a:rPr lang="en-US" sz="1400" dirty="0" smtClean="0"/>
              <a:t> o </a:t>
            </a:r>
            <a:r>
              <a:rPr lang="en-US" sz="1400" dirty="0" err="1" smtClean="0"/>
              <a:t>papusa</a:t>
            </a:r>
            <a:r>
              <a:rPr lang="en-US" sz="1400" dirty="0" smtClean="0"/>
              <a:t> </a:t>
            </a:r>
            <a:r>
              <a:rPr lang="en-US" sz="1400" dirty="0" err="1" smtClean="0"/>
              <a:t>rupta</a:t>
            </a:r>
            <a:r>
              <a:rPr lang="en-US" sz="1400" dirty="0" smtClean="0"/>
              <a:t>, </a:t>
            </a:r>
            <a:r>
              <a:rPr lang="en-US" sz="1400" dirty="0" err="1" smtClean="0"/>
              <a:t>calcata</a:t>
            </a:r>
            <a:r>
              <a:rPr lang="en-US" sz="1400" dirty="0" smtClean="0"/>
              <a:t> in </a:t>
            </a:r>
            <a:r>
              <a:rPr lang="en-US" sz="1400" dirty="0" err="1" smtClean="0"/>
              <a:t>picioare</a:t>
            </a:r>
            <a:r>
              <a:rPr lang="en-US" sz="1400" dirty="0" smtClean="0"/>
              <a:t>. </a:t>
            </a:r>
            <a:r>
              <a:rPr lang="en-US" sz="1400" dirty="0" err="1" smtClean="0"/>
              <a:t>Tocmai</a:t>
            </a:r>
            <a:r>
              <a:rPr lang="en-US" sz="1400" dirty="0" smtClean="0"/>
              <a:t> de ea …”</a:t>
            </a:r>
          </a:p>
          <a:p>
            <a:r>
              <a:rPr lang="en-US" sz="1400" dirty="0" smtClean="0"/>
              <a:t>Victor </a:t>
            </a:r>
            <a:r>
              <a:rPr lang="en-US" sz="1400" dirty="0" err="1" smtClean="0"/>
              <a:t>si</a:t>
            </a:r>
            <a:r>
              <a:rPr lang="en-US" sz="1400" dirty="0" smtClean="0"/>
              <a:t> </a:t>
            </a:r>
            <a:r>
              <a:rPr lang="en-US" sz="1400" dirty="0" err="1" smtClean="0"/>
              <a:t>restul</a:t>
            </a:r>
            <a:r>
              <a:rPr lang="en-US" sz="1400" dirty="0" smtClean="0"/>
              <a:t> </a:t>
            </a:r>
            <a:r>
              <a:rPr lang="en-US" sz="1400" dirty="0" err="1" smtClean="0"/>
              <a:t>copiilor</a:t>
            </a:r>
            <a:r>
              <a:rPr lang="en-US" sz="1400" dirty="0" smtClean="0"/>
              <a:t> au </a:t>
            </a:r>
            <a:r>
              <a:rPr lang="en-US" sz="1400" dirty="0" err="1" smtClean="0"/>
              <a:t>invatat</a:t>
            </a:r>
            <a:r>
              <a:rPr lang="en-US" sz="1400" dirty="0" smtClean="0"/>
              <a:t> in </a:t>
            </a:r>
            <a:r>
              <a:rPr lang="en-US" sz="1400" dirty="0" err="1" smtClean="0"/>
              <a:t>ziua</a:t>
            </a:r>
            <a:r>
              <a:rPr lang="en-US" sz="1400" dirty="0" smtClean="0"/>
              <a:t> </a:t>
            </a:r>
            <a:r>
              <a:rPr lang="en-US" sz="1400" dirty="0" err="1" smtClean="0"/>
              <a:t>aceea</a:t>
            </a:r>
            <a:r>
              <a:rPr lang="en-US" sz="1400" dirty="0" smtClean="0"/>
              <a:t> o </a:t>
            </a:r>
            <a:r>
              <a:rPr lang="en-US" sz="1400" dirty="0" err="1" smtClean="0"/>
              <a:t>lectie</a:t>
            </a:r>
            <a:r>
              <a:rPr lang="en-US" sz="1400" dirty="0" smtClean="0"/>
              <a:t> </a:t>
            </a:r>
            <a:r>
              <a:rPr lang="en-US" sz="1400" dirty="0" err="1" smtClean="0"/>
              <a:t>importanta</a:t>
            </a:r>
            <a:r>
              <a:rPr lang="en-US" sz="1400" dirty="0" smtClean="0"/>
              <a:t>:</a:t>
            </a:r>
          </a:p>
          <a:p>
            <a:r>
              <a:rPr lang="fr-FR" sz="1400" b="1" dirty="0" smtClean="0"/>
              <a:t>Ce </a:t>
            </a:r>
            <a:r>
              <a:rPr lang="fr-FR" sz="1400" b="1" dirty="0" err="1" smtClean="0"/>
              <a:t>tie</a:t>
            </a:r>
            <a:r>
              <a:rPr lang="fr-FR" sz="1400" b="1" dirty="0" smtClean="0"/>
              <a:t> nu-ti place, </a:t>
            </a:r>
            <a:r>
              <a:rPr lang="fr-FR" sz="1400" b="1" dirty="0" err="1" smtClean="0"/>
              <a:t>altuia</a:t>
            </a:r>
            <a:r>
              <a:rPr lang="fr-FR" sz="1400" b="1" dirty="0" smtClean="0"/>
              <a:t> nu face!</a:t>
            </a:r>
            <a:endParaRPr lang="en-US" sz="1400" b="1" dirty="0" smtClean="0"/>
          </a:p>
          <a:p>
            <a:endParaRPr 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 smtClean="0"/>
              <a:t>TEMA ACTIVITATII: </a:t>
            </a:r>
            <a:r>
              <a:rPr lang="en-US" sz="2400" dirty="0" smtClean="0"/>
              <a:t>“MOFTURICA”</a:t>
            </a:r>
            <a:br>
              <a:rPr lang="en-US" sz="2400" dirty="0" smtClean="0"/>
            </a:br>
            <a:r>
              <a:rPr lang="en-US" sz="2400" b="1" dirty="0" smtClean="0"/>
              <a:t>MIJLOC DE REALIZARE: </a:t>
            </a:r>
            <a:r>
              <a:rPr lang="en-US" sz="2400" dirty="0" smtClean="0"/>
              <a:t>MEMORIZARE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2">
            <a:normAutofit/>
          </a:bodyPr>
          <a:lstStyle/>
          <a:p>
            <a:r>
              <a:rPr lang="en-US" sz="1800" dirty="0" err="1" smtClean="0"/>
              <a:t>Pe</a:t>
            </a:r>
            <a:r>
              <a:rPr lang="en-US" sz="1800" dirty="0" smtClean="0"/>
              <a:t> le 5 in </a:t>
            </a:r>
            <a:r>
              <a:rPr lang="en-US" sz="1800" dirty="0" err="1" smtClean="0"/>
              <a:t>zori</a:t>
            </a:r>
            <a:r>
              <a:rPr lang="en-US" sz="1800" dirty="0" smtClean="0"/>
              <a:t> de </a:t>
            </a:r>
            <a:r>
              <a:rPr lang="en-US" sz="1800" dirty="0" err="1" smtClean="0"/>
              <a:t>zi</a:t>
            </a:r>
            <a:endParaRPr lang="en-US" sz="1800" dirty="0" smtClean="0"/>
          </a:p>
          <a:p>
            <a:r>
              <a:rPr lang="en-US" sz="1800" dirty="0" err="1" smtClean="0"/>
              <a:t>Pe</a:t>
            </a:r>
            <a:r>
              <a:rPr lang="en-US" sz="1800" dirty="0" smtClean="0"/>
              <a:t> </a:t>
            </a:r>
            <a:r>
              <a:rPr lang="en-US" sz="1800" dirty="0" err="1" smtClean="0"/>
              <a:t>cand</a:t>
            </a:r>
            <a:r>
              <a:rPr lang="en-US" sz="1800" dirty="0" smtClean="0"/>
              <a:t> dorm </a:t>
            </a:r>
            <a:r>
              <a:rPr lang="en-US" sz="1800" dirty="0" err="1" smtClean="0"/>
              <a:t>ceilalti</a:t>
            </a:r>
            <a:r>
              <a:rPr lang="en-US" sz="1800" dirty="0" smtClean="0"/>
              <a:t> </a:t>
            </a:r>
            <a:r>
              <a:rPr lang="en-US" sz="1800" dirty="0" err="1" smtClean="0"/>
              <a:t>copii</a:t>
            </a:r>
            <a:endParaRPr lang="en-US" sz="1800" dirty="0" smtClean="0"/>
          </a:p>
          <a:p>
            <a:r>
              <a:rPr lang="en-US" sz="1800" dirty="0" smtClean="0"/>
              <a:t>El </a:t>
            </a:r>
            <a:r>
              <a:rPr lang="en-US" sz="1800" dirty="0" err="1" smtClean="0"/>
              <a:t>incepe</a:t>
            </a:r>
            <a:r>
              <a:rPr lang="en-US" sz="1800" dirty="0" smtClean="0"/>
              <a:t> a </a:t>
            </a:r>
            <a:r>
              <a:rPr lang="en-US" sz="1800" dirty="0" err="1" smtClean="0"/>
              <a:t>scanci</a:t>
            </a:r>
            <a:endParaRPr lang="en-US" sz="1800" dirty="0" smtClean="0"/>
          </a:p>
          <a:p>
            <a:r>
              <a:rPr lang="en-US" sz="1800" dirty="0" err="1" smtClean="0"/>
              <a:t>Ce</a:t>
            </a:r>
            <a:r>
              <a:rPr lang="en-US" sz="1800" dirty="0" smtClean="0"/>
              <a:t>-I </a:t>
            </a:r>
            <a:r>
              <a:rPr lang="en-US" sz="1800" dirty="0" err="1" smtClean="0"/>
              <a:t>lipseste</a:t>
            </a:r>
            <a:r>
              <a:rPr lang="en-US" sz="1800" dirty="0" smtClean="0"/>
              <a:t> </a:t>
            </a:r>
            <a:r>
              <a:rPr lang="en-US" sz="1800" dirty="0" err="1" smtClean="0"/>
              <a:t>si</a:t>
            </a:r>
            <a:r>
              <a:rPr lang="en-US" sz="1800" dirty="0" smtClean="0"/>
              <a:t> </a:t>
            </a:r>
            <a:r>
              <a:rPr lang="en-US" sz="1800" dirty="0" err="1" smtClean="0"/>
              <a:t>ce</a:t>
            </a:r>
            <a:r>
              <a:rPr lang="en-US" sz="1800" dirty="0" smtClean="0"/>
              <a:t> </a:t>
            </a:r>
            <a:r>
              <a:rPr lang="en-US" sz="1800" dirty="0" err="1" smtClean="0"/>
              <a:t>vrea</a:t>
            </a:r>
            <a:endParaRPr lang="en-US" sz="1800" dirty="0" smtClean="0"/>
          </a:p>
          <a:p>
            <a:r>
              <a:rPr lang="en-US" sz="1800" dirty="0" smtClean="0"/>
              <a:t>De tot </a:t>
            </a:r>
            <a:r>
              <a:rPr lang="en-US" sz="1800" dirty="0" err="1" smtClean="0"/>
              <a:t>smiorcaie</a:t>
            </a:r>
            <a:r>
              <a:rPr lang="en-US" sz="1800" dirty="0" smtClean="0"/>
              <a:t> </a:t>
            </a:r>
            <a:r>
              <a:rPr lang="en-US" sz="1800" dirty="0" err="1" smtClean="0"/>
              <a:t>asa</a:t>
            </a:r>
            <a:r>
              <a:rPr lang="en-US" sz="1800" dirty="0" smtClean="0"/>
              <a:t>?</a:t>
            </a:r>
          </a:p>
          <a:p>
            <a:r>
              <a:rPr lang="en-US" sz="1800" dirty="0" err="1" smtClean="0"/>
              <a:t>Pe</a:t>
            </a:r>
            <a:r>
              <a:rPr lang="en-US" sz="1800" dirty="0" smtClean="0"/>
              <a:t> la 5 el </a:t>
            </a:r>
            <a:r>
              <a:rPr lang="en-US" sz="1800" dirty="0" err="1" smtClean="0"/>
              <a:t>vrea</a:t>
            </a:r>
            <a:r>
              <a:rPr lang="en-US" sz="1800" dirty="0" smtClean="0"/>
              <a:t> halva</a:t>
            </a:r>
          </a:p>
          <a:p>
            <a:r>
              <a:rPr lang="en-US" sz="1800" dirty="0" smtClean="0"/>
              <a:t>Dar la 6 </a:t>
            </a:r>
            <a:r>
              <a:rPr lang="en-US" sz="1800" dirty="0" err="1" smtClean="0"/>
              <a:t>ce</a:t>
            </a:r>
            <a:r>
              <a:rPr lang="en-US" sz="1800" dirty="0" smtClean="0"/>
              <a:t> </a:t>
            </a:r>
            <a:r>
              <a:rPr lang="en-US" sz="1800" dirty="0" err="1" smtClean="0"/>
              <a:t>mai</a:t>
            </a:r>
            <a:r>
              <a:rPr lang="en-US" sz="1800" dirty="0" smtClean="0"/>
              <a:t> </a:t>
            </a:r>
            <a:r>
              <a:rPr lang="en-US" sz="1800" dirty="0" err="1" smtClean="0"/>
              <a:t>vrea</a:t>
            </a:r>
            <a:r>
              <a:rPr lang="en-US" sz="1800" dirty="0" smtClean="0"/>
              <a:t>?</a:t>
            </a:r>
          </a:p>
          <a:p>
            <a:r>
              <a:rPr lang="en-US" sz="1800" dirty="0" err="1" smtClean="0"/>
              <a:t>Smiorcaie</a:t>
            </a:r>
            <a:r>
              <a:rPr lang="en-US" sz="1800" dirty="0" smtClean="0"/>
              <a:t> </a:t>
            </a:r>
            <a:r>
              <a:rPr lang="en-US" sz="1800" dirty="0" err="1" smtClean="0"/>
              <a:t>apoi</a:t>
            </a:r>
            <a:r>
              <a:rPr lang="en-US" sz="1800" dirty="0" smtClean="0"/>
              <a:t> la 7 </a:t>
            </a:r>
          </a:p>
          <a:p>
            <a:r>
              <a:rPr lang="en-US" sz="1800" dirty="0" smtClean="0"/>
              <a:t>Ca el </a:t>
            </a:r>
            <a:r>
              <a:rPr lang="en-US" sz="1800" dirty="0" err="1" smtClean="0"/>
              <a:t>vrea</a:t>
            </a:r>
            <a:r>
              <a:rPr lang="en-US" sz="1800" dirty="0" smtClean="0"/>
              <a:t> </a:t>
            </a:r>
            <a:r>
              <a:rPr lang="en-US" sz="1800" dirty="0" err="1" smtClean="0"/>
              <a:t>cafea</a:t>
            </a:r>
            <a:r>
              <a:rPr lang="en-US" sz="1800" dirty="0" smtClean="0"/>
              <a:t> cu </a:t>
            </a:r>
            <a:r>
              <a:rPr lang="en-US" sz="1800" dirty="0" err="1" smtClean="0"/>
              <a:t>lapte</a:t>
            </a:r>
            <a:endParaRPr lang="en-US" sz="1800" dirty="0" smtClean="0"/>
          </a:p>
          <a:p>
            <a:r>
              <a:rPr lang="en-US" sz="1800" dirty="0" smtClean="0"/>
              <a:t>Si-a </a:t>
            </a:r>
            <a:r>
              <a:rPr lang="en-US" sz="1800" dirty="0" err="1" smtClean="0"/>
              <a:t>ajuns</a:t>
            </a:r>
            <a:r>
              <a:rPr lang="en-US" sz="1800" dirty="0" smtClean="0"/>
              <a:t> la </a:t>
            </a:r>
            <a:r>
              <a:rPr lang="en-US" sz="1800" dirty="0" err="1" smtClean="0"/>
              <a:t>gradinita</a:t>
            </a:r>
            <a:endParaRPr lang="en-US" sz="1800" dirty="0" smtClean="0"/>
          </a:p>
          <a:p>
            <a:r>
              <a:rPr lang="en-US" sz="1800" dirty="0" err="1" smtClean="0"/>
              <a:t>Ba</a:t>
            </a:r>
            <a:r>
              <a:rPr lang="en-US" sz="1800" dirty="0" smtClean="0"/>
              <a:t> se </a:t>
            </a:r>
            <a:r>
              <a:rPr lang="en-US" sz="1800" dirty="0" err="1" smtClean="0"/>
              <a:t>cearta</a:t>
            </a:r>
            <a:r>
              <a:rPr lang="en-US" sz="1800" dirty="0" smtClean="0"/>
              <a:t> cu o </a:t>
            </a:r>
            <a:r>
              <a:rPr lang="en-US" sz="1800" dirty="0" err="1" smtClean="0"/>
              <a:t>fetita</a:t>
            </a:r>
            <a:endParaRPr lang="en-US" sz="1800" dirty="0" smtClean="0"/>
          </a:p>
          <a:p>
            <a:r>
              <a:rPr lang="en-US" sz="1800" dirty="0" err="1" smtClean="0"/>
              <a:t>Ba</a:t>
            </a:r>
            <a:r>
              <a:rPr lang="en-US" sz="1800" dirty="0" smtClean="0"/>
              <a:t> nu-I place </a:t>
            </a:r>
            <a:r>
              <a:rPr lang="en-US" sz="1800" dirty="0" err="1" smtClean="0"/>
              <a:t>jucaria</a:t>
            </a:r>
            <a:endParaRPr lang="en-US" sz="1800" dirty="0" smtClean="0"/>
          </a:p>
          <a:p>
            <a:r>
              <a:rPr lang="en-US" sz="1800" dirty="0" err="1" smtClean="0"/>
              <a:t>Ba</a:t>
            </a:r>
            <a:r>
              <a:rPr lang="en-US" sz="1800" dirty="0" smtClean="0"/>
              <a:t> nu-</a:t>
            </a:r>
            <a:r>
              <a:rPr lang="en-US" sz="1800" dirty="0" err="1" smtClean="0"/>
              <a:t>nvata</a:t>
            </a:r>
            <a:r>
              <a:rPr lang="en-US" sz="1800" dirty="0" smtClean="0"/>
              <a:t> </a:t>
            </a:r>
            <a:r>
              <a:rPr lang="en-US" sz="1800" dirty="0" err="1" smtClean="0"/>
              <a:t>poezia</a:t>
            </a:r>
            <a:endParaRPr lang="en-US" sz="1800" dirty="0" smtClean="0"/>
          </a:p>
          <a:p>
            <a:r>
              <a:rPr lang="en-US" sz="1800" dirty="0" err="1" smtClean="0"/>
              <a:t>Ba</a:t>
            </a:r>
            <a:r>
              <a:rPr lang="en-US" sz="1800" dirty="0" smtClean="0"/>
              <a:t> e </a:t>
            </a:r>
            <a:r>
              <a:rPr lang="en-US" sz="1800" dirty="0" err="1" smtClean="0"/>
              <a:t>rau</a:t>
            </a:r>
            <a:r>
              <a:rPr lang="en-US" sz="1800" dirty="0" smtClean="0"/>
              <a:t> cu </a:t>
            </a:r>
            <a:r>
              <a:rPr lang="en-US" sz="1800" dirty="0" err="1" smtClean="0"/>
              <a:t>cei</a:t>
            </a:r>
            <a:r>
              <a:rPr lang="en-US" sz="1800" dirty="0" smtClean="0"/>
              <a:t> </a:t>
            </a:r>
            <a:r>
              <a:rPr lang="en-US" sz="1800" dirty="0" err="1" smtClean="0"/>
              <a:t>mai</a:t>
            </a:r>
            <a:r>
              <a:rPr lang="en-US" sz="1800" dirty="0" smtClean="0"/>
              <a:t> </a:t>
            </a:r>
            <a:r>
              <a:rPr lang="en-US" sz="1800" dirty="0" err="1" smtClean="0"/>
              <a:t>mici</a:t>
            </a:r>
            <a:endParaRPr lang="en-US" sz="1800" dirty="0" smtClean="0"/>
          </a:p>
          <a:p>
            <a:r>
              <a:rPr lang="en-US" sz="1800" dirty="0" err="1" smtClean="0"/>
              <a:t>Ba</a:t>
            </a:r>
            <a:r>
              <a:rPr lang="en-US" sz="1800" dirty="0" smtClean="0"/>
              <a:t> nu face de </a:t>
            </a:r>
            <a:r>
              <a:rPr lang="en-US" sz="1800" dirty="0" err="1" smtClean="0"/>
              <a:t>servici</a:t>
            </a:r>
            <a:endParaRPr lang="en-US" sz="1800" dirty="0" smtClean="0"/>
          </a:p>
          <a:p>
            <a:r>
              <a:rPr lang="en-US" sz="1800" dirty="0" err="1" smtClean="0"/>
              <a:t>Ba</a:t>
            </a:r>
            <a:r>
              <a:rPr lang="en-US" sz="1800" dirty="0" smtClean="0"/>
              <a:t> e </a:t>
            </a:r>
            <a:r>
              <a:rPr lang="en-US" sz="1800" dirty="0" err="1" smtClean="0"/>
              <a:t>laptele</a:t>
            </a:r>
            <a:r>
              <a:rPr lang="en-US" sz="1800" dirty="0" smtClean="0"/>
              <a:t> </a:t>
            </a:r>
            <a:r>
              <a:rPr lang="en-US" sz="1800" dirty="0" err="1" smtClean="0"/>
              <a:t>prea</a:t>
            </a:r>
            <a:r>
              <a:rPr lang="en-US" sz="1800" dirty="0" smtClean="0"/>
              <a:t> </a:t>
            </a:r>
            <a:r>
              <a:rPr lang="en-US" sz="1800" dirty="0" err="1" smtClean="0"/>
              <a:t>dulce</a:t>
            </a:r>
            <a:endParaRPr lang="en-US" sz="1800" dirty="0" smtClean="0"/>
          </a:p>
          <a:p>
            <a:r>
              <a:rPr lang="en-US" sz="1800" dirty="0" err="1" smtClean="0"/>
              <a:t>Ba</a:t>
            </a:r>
            <a:r>
              <a:rPr lang="en-US" sz="1800" dirty="0" smtClean="0"/>
              <a:t> ii e </a:t>
            </a:r>
            <a:r>
              <a:rPr lang="en-US" sz="1800" dirty="0" err="1" smtClean="0"/>
              <a:t>somn</a:t>
            </a:r>
            <a:r>
              <a:rPr lang="en-US" sz="1800" dirty="0" smtClean="0"/>
              <a:t>…</a:t>
            </a:r>
            <a:r>
              <a:rPr lang="en-US" sz="1800" dirty="0" err="1" smtClean="0"/>
              <a:t>vrea</a:t>
            </a:r>
            <a:r>
              <a:rPr lang="en-US" sz="1800" dirty="0" smtClean="0"/>
              <a:t> </a:t>
            </a:r>
            <a:r>
              <a:rPr lang="en-US" sz="1800" dirty="0" err="1" smtClean="0"/>
              <a:t>sa</a:t>
            </a:r>
            <a:r>
              <a:rPr lang="en-US" sz="1800" dirty="0" smtClean="0"/>
              <a:t> se </a:t>
            </a:r>
            <a:r>
              <a:rPr lang="en-US" sz="1800" dirty="0" err="1" smtClean="0"/>
              <a:t>culce</a:t>
            </a:r>
            <a:endParaRPr lang="en-US" sz="1800" dirty="0" smtClean="0"/>
          </a:p>
          <a:p>
            <a:r>
              <a:rPr lang="en-US" sz="1800" dirty="0" err="1" smtClean="0"/>
              <a:t>Ce</a:t>
            </a:r>
            <a:r>
              <a:rPr lang="en-US" sz="1800" dirty="0" smtClean="0"/>
              <a:t> </a:t>
            </a:r>
            <a:r>
              <a:rPr lang="en-US" sz="1800" dirty="0" err="1" smtClean="0"/>
              <a:t>sa-i</a:t>
            </a:r>
            <a:r>
              <a:rPr lang="en-US" sz="1800" dirty="0" smtClean="0"/>
              <a:t> </a:t>
            </a:r>
            <a:r>
              <a:rPr lang="en-US" sz="1800" dirty="0" err="1" smtClean="0"/>
              <a:t>faci</a:t>
            </a:r>
            <a:r>
              <a:rPr lang="en-US" sz="1800" dirty="0" smtClean="0"/>
              <a:t>? </a:t>
            </a:r>
            <a:r>
              <a:rPr lang="en-US" sz="1800" dirty="0" err="1" smtClean="0"/>
              <a:t>Ce</a:t>
            </a:r>
            <a:r>
              <a:rPr lang="en-US" sz="1800" dirty="0" smtClean="0"/>
              <a:t> </a:t>
            </a:r>
            <a:r>
              <a:rPr lang="en-US" sz="1800" dirty="0" err="1" smtClean="0"/>
              <a:t>sa</a:t>
            </a:r>
            <a:r>
              <a:rPr lang="en-US" sz="1800" dirty="0" smtClean="0"/>
              <a:t>-I </a:t>
            </a:r>
            <a:r>
              <a:rPr lang="en-US" sz="1800" dirty="0" err="1" smtClean="0"/>
              <a:t>mai</a:t>
            </a:r>
            <a:r>
              <a:rPr lang="en-US" sz="1800" dirty="0" smtClean="0"/>
              <a:t> </a:t>
            </a:r>
            <a:r>
              <a:rPr lang="en-US" sz="1800" dirty="0" err="1" smtClean="0"/>
              <a:t>dai</a:t>
            </a:r>
            <a:r>
              <a:rPr lang="en-US" sz="1800" dirty="0" smtClean="0"/>
              <a:t>?</a:t>
            </a:r>
          </a:p>
          <a:p>
            <a:r>
              <a:rPr lang="en-US" sz="1800" dirty="0" err="1" smtClean="0"/>
              <a:t>Nimeni</a:t>
            </a:r>
            <a:r>
              <a:rPr lang="en-US" sz="1800" dirty="0" smtClean="0"/>
              <a:t> nu-I ca el , </a:t>
            </a:r>
            <a:r>
              <a:rPr lang="en-US" sz="1800" dirty="0" err="1" smtClean="0"/>
              <a:t>asa-i</a:t>
            </a:r>
            <a:r>
              <a:rPr lang="en-US" sz="1800" dirty="0" smtClean="0"/>
              <a:t>?</a:t>
            </a:r>
          </a:p>
          <a:p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TEMA ACTIVITATII: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“ SA FACEM O FAPTA BUNA”</a:t>
            </a:r>
            <a:br>
              <a:rPr lang="en-US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MIJLOC DE REALIZARE: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VIZITA LA CASA DE BATRANI DIN LOCALITATE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x-none" sz="2000" smtClean="0">
                <a:latin typeface="Times New Roman" pitchFamily="18" charset="0"/>
                <a:cs typeface="Times New Roman" pitchFamily="18" charset="0"/>
              </a:rPr>
              <a:t>manifestarea grijii şi a toleranţei faţă de persoane cu nevoi speciale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Razvan\AppData\Local\Microsoft\Windows\INetCache\IE\2OE3FUC2\0511-1007-1912-4804_Boy_Doing_a_Good_Deed_Helping_an_Old_Woman_with_Her_Groceries_clipart_image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2133600"/>
            <a:ext cx="2057400" cy="2053590"/>
          </a:xfrm>
          <a:prstGeom prst="rect">
            <a:avLst/>
          </a:prstGeom>
          <a:noFill/>
        </p:spPr>
      </p:pic>
      <p:pic>
        <p:nvPicPr>
          <p:cNvPr id="1027" name="Picture 3" descr="C:\Users\Razvan\AppData\Local\Microsoft\Windows\INetCache\IE\3GJR7NIF\arton1368[1]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72200" y="2495550"/>
            <a:ext cx="2438400" cy="2000250"/>
          </a:xfrm>
          <a:prstGeom prst="rect">
            <a:avLst/>
          </a:prstGeom>
          <a:noFill/>
        </p:spPr>
      </p:pic>
      <p:pic>
        <p:nvPicPr>
          <p:cNvPr id="1028" name="Picture 4" descr="C:\Users\Razvan\AppData\Local\Microsoft\Windows\INetCache\IE\3GJR7NIF\grand-parents-day-comment-003[1]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48000" y="2819400"/>
            <a:ext cx="2505075" cy="304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TEMA ACTIVITATII: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“CUM VORBIM LA TELEFON?”</a:t>
            </a:r>
            <a:br>
              <a:rPr lang="en-US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MIJLOC DE REALIZARE: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JOC- EXERCITIU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>
            <a:normAutofit/>
          </a:bodyPr>
          <a:lstStyle/>
          <a:p>
            <a:r>
              <a:rPr lang="x-none" sz="1800" smtClean="0">
                <a:latin typeface="Times New Roman" pitchFamily="18" charset="0"/>
                <a:cs typeface="Times New Roman" pitchFamily="18" charset="0"/>
              </a:rPr>
              <a:t>expunerea liberă a opiniei şi ascultarea opiniei celuilalt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Razvan\AppData\Local\Microsoft\Windows\INetCache\IE\3GJR7NIF\baby-on-cell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2133600"/>
            <a:ext cx="3556000" cy="2446338"/>
          </a:xfrm>
          <a:prstGeom prst="rect">
            <a:avLst/>
          </a:prstGeom>
          <a:noFill/>
        </p:spPr>
      </p:pic>
      <p:pic>
        <p:nvPicPr>
          <p:cNvPr id="2051" name="Picture 3" descr="C:\Users\Razvan\AppData\Local\Microsoft\Windows\INetCache\IE\T97DGMD3\hireus-c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2209800"/>
            <a:ext cx="3467100" cy="40767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11362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TEMA ACTIVITATII: “DE ZIUA NOASTRA…SUNTEM GAZDE!”</a:t>
            </a:r>
            <a:br>
              <a:rPr lang="en-US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MIJLOC DE REALIZARE: JOC DE ROL</a:t>
            </a:r>
            <a:br>
              <a:rPr lang="en-US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x-none" sz="2000" smtClean="0">
                <a:latin typeface="Times New Roman" pitchFamily="18" charset="0"/>
                <a:cs typeface="Times New Roman" pitchFamily="18" charset="0"/>
              </a:rPr>
              <a:t> participarea la efectuarea unor treburi gospodăreşti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;</a:t>
            </a:r>
            <a:r>
              <a:rPr lang="x-none" sz="2000" smtClean="0">
                <a:latin typeface="Times New Roman" pitchFamily="18" charset="0"/>
                <a:cs typeface="Times New Roman" pitchFamily="18" charset="0"/>
              </a:rPr>
              <a:t> cunoaşterea şi respectarea responsabilităţilor de gazdă, referitoare la pregătirea , aranjarea şi servirea mesei, primirea musafirilor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 descr="C:\Users\Razvan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33601" y="2505074"/>
            <a:ext cx="4876800" cy="33623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b="1" dirty="0" smtClean="0"/>
              <a:t>BUNELE MANIERE PE INTELESUL COPIILOR</a:t>
            </a:r>
            <a:endParaRPr lang="en-US" sz="2000" b="1" dirty="0"/>
          </a:p>
        </p:txBody>
      </p:sp>
      <p:sp>
        <p:nvSpPr>
          <p:cNvPr id="4" name="Oval 3"/>
          <p:cNvSpPr/>
          <p:nvPr/>
        </p:nvSpPr>
        <p:spPr>
          <a:xfrm>
            <a:off x="685800" y="990600"/>
            <a:ext cx="1752600" cy="1752600"/>
          </a:xfrm>
          <a:prstGeom prst="ellipse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990600" y="1219200"/>
            <a:ext cx="1219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SA SALUTE LA VENIRE SI LA PLECARE</a:t>
            </a:r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2667000" y="1219200"/>
            <a:ext cx="2209800" cy="2133600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3200400" y="1295400"/>
            <a:ext cx="12192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SA SPUNA IN MOD OBISNUIT “M</a:t>
            </a:r>
            <a:br>
              <a:rPr lang="en-US" sz="1600" dirty="0" smtClean="0"/>
            </a:br>
            <a:r>
              <a:rPr lang="en-US" sz="1600" dirty="0" smtClean="0"/>
              <a:t>ULTUMESC”, “TE ROG”, “VA ROG”!</a:t>
            </a:r>
            <a:endParaRPr lang="en-US" sz="1600" dirty="0"/>
          </a:p>
        </p:txBody>
      </p:sp>
      <p:sp>
        <p:nvSpPr>
          <p:cNvPr id="8" name="Rectangle 7"/>
          <p:cNvSpPr/>
          <p:nvPr/>
        </p:nvSpPr>
        <p:spPr>
          <a:xfrm>
            <a:off x="1371600" y="4267200"/>
            <a:ext cx="2895600" cy="13716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1524000" y="4495800"/>
            <a:ext cx="2590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SA ISI CEARA SCUZE ATUNCI CAND FAC O GRESEALA SAU LOVESC INVOLUNTAR PE CINEVA!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5334000" y="2133600"/>
            <a:ext cx="2362200" cy="923330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SA-SI ACOPERE GURA ATUNCI CAND TUSESC SAU STRANUTA!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257800" y="4876800"/>
            <a:ext cx="2819400" cy="1200329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SA VORBEASCA POLITICOS SI SA PRIVEASCA IN OCHI PERSOANELE CU CARE VORBESC!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47800" y="914400"/>
            <a:ext cx="1905000" cy="1200329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SA ASCULTE CAND ALTA PERSOANA II VORBESTE SI SA NU INTRERUPA!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419600" y="1219200"/>
            <a:ext cx="1905000" cy="147732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SA FIE AMABIL SI SA AJUTE PERSOANELE CARE SUNT IN DIFICULTATE! 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828800" y="2971800"/>
            <a:ext cx="1905000" cy="1200329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SA BATA LA USA INAINTE DE A INTRA IN CAMERA CUIVA! 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4800600" y="3505200"/>
            <a:ext cx="1905000" cy="1477328"/>
          </a:xfrm>
          <a:prstGeom prst="rect">
            <a:avLst/>
          </a:prstGeom>
          <a:solidFill>
            <a:schemeClr val="accent3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SA SE SPELE PE MAINI SI SA RESPECTE REGULILE LA MASA!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7010400" y="1981200"/>
            <a:ext cx="1905000" cy="1477328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SA MANANCE FRUMOS SI SA NU VORBEASCA IN TIMP CE MESTECA!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TEMA ACTIVITATII: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“POVESTEA ELEFANTULUI POLITICOS”</a:t>
            </a:r>
            <a:br>
              <a:rPr lang="en-US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MIJLOC DE REALIZARE: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LECTURA DUPA IMAGINI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Razvan\Desktop\15421005_338515683199008_8418654818167458989_n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667000" y="1295400"/>
            <a:ext cx="3352800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Razvan\Desktop\15390733_338515699865673_8966796647280867598_n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3000" y="3276600"/>
            <a:ext cx="6858000" cy="3048794"/>
          </a:xfrm>
          <a:prstGeom prst="rect">
            <a:avLst/>
          </a:prstGeom>
          <a:noFill/>
        </p:spPr>
      </p:pic>
      <p:pic>
        <p:nvPicPr>
          <p:cNvPr id="5123" name="Picture 3" descr="C:\Users\Razvan\Desktop\15442311_338515763199000_5179293644578345277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3000" y="381000"/>
            <a:ext cx="6858000" cy="2590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TEMA ACTIVITATII: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x-none" sz="2000" smtClean="0">
                <a:latin typeface="Times New Roman" pitchFamily="18" charset="0"/>
                <a:cs typeface="Times New Roman" pitchFamily="18" charset="0"/>
              </a:rPr>
              <a:t>De-a personajele pozitive, de-a personajele negative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”</a:t>
            </a:r>
            <a:br>
              <a:rPr lang="en-US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MIJLOC DE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REALIZARE: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joc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didactic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754563"/>
          </a:xfrm>
        </p:spPr>
        <p:txBody>
          <a:bodyPr>
            <a:normAutofit/>
          </a:bodyPr>
          <a:lstStyle/>
          <a:p>
            <a:r>
              <a:rPr lang="x-none" sz="2000" smtClean="0">
                <a:latin typeface="Times New Roman" pitchFamily="18" charset="0"/>
                <a:cs typeface="Times New Roman" pitchFamily="18" charset="0"/>
              </a:rPr>
              <a:t>- recunoaşterea şi descrierea faptelor diferitelor personaje din poveştile cunoscute de copii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TEMA ACTIVITATII:”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SA NE COMPORTAM CIVILIZAT…IN EXCURSIE!”</a:t>
            </a:r>
          </a:p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MIJLOC DE REALIZARE: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EXCURSIE</a:t>
            </a:r>
          </a:p>
          <a:p>
            <a:endParaRPr lang="en-US" sz="2000" dirty="0" smtClean="0"/>
          </a:p>
          <a:p>
            <a:endParaRPr lang="en-US" sz="2000" dirty="0"/>
          </a:p>
        </p:txBody>
      </p:sp>
      <p:pic>
        <p:nvPicPr>
          <p:cNvPr id="6149" name="Picture 5" descr="C:\Users\Razvan\Desktop\cropped-picture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3048000"/>
            <a:ext cx="8283262" cy="2895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437</TotalTime>
  <Words>2011</Words>
  <Application>Microsoft Office PowerPoint</Application>
  <PresentationFormat>On-screen Show (4:3)</PresentationFormat>
  <Paragraphs>176</Paragraphs>
  <Slides>33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Office Theme</vt:lpstr>
      <vt:lpstr>Programa activitate optionala</vt:lpstr>
      <vt:lpstr>    DENUMIREA   OPTIONALULUI:  CODUL BUNELOR MANIERE…PENTRU CEI MICI</vt:lpstr>
      <vt:lpstr>ARGUMENT</vt:lpstr>
      <vt:lpstr>OBIECTIVE CADRU</vt:lpstr>
      <vt:lpstr>OBIECTIVE DE REFERINTA</vt:lpstr>
      <vt:lpstr>DOMENIUL  ESTETIC  SI  CREATIV</vt:lpstr>
      <vt:lpstr>DOMENIUL LIMBA SI COMUNICARE</vt:lpstr>
      <vt:lpstr>PLANIFICAREA ACTIVITATILOR SEMESTRUL  I   Tema activitatii: “Bunele maniere”   Mijloc de realizare: citire de imagini </vt:lpstr>
      <vt:lpstr>Tema activitatii:  “Cine sunt eu?” Mijloc de realizare:  joc-exercitiu</vt:lpstr>
      <vt:lpstr>FISA DE LUCRU   “ CINE SUNT EU?”</vt:lpstr>
      <vt:lpstr>TEMA ACTIVITATII: “UN COPIL POLITICOS” (invatare cantec)</vt:lpstr>
      <vt:lpstr>TEMA ACTIVITATII: “ CUVANTUL FERMECAT” MIJLOC DE REALIZARE: CONVORBIRE CE URMARESTE INSUSIREA REGULILOR/ FORMULELOR DE POLITETE</vt:lpstr>
      <vt:lpstr>REGULI DE POLITETE PENTRU COPIII NOSTRI</vt:lpstr>
      <vt:lpstr>TEMA ACTIVITATII: “ BUNA ZIUA,MULTUMESC, TE ROG!” MIJLOC DE REALIZARE: INVATARE CANTEC</vt:lpstr>
      <vt:lpstr>TEMA ACTIVITATII: “POLITETE” MIJLOC DE REALIZARE: MEMORIZARE</vt:lpstr>
      <vt:lpstr>TEMA ACTIVITATII: ” IN FAMILIE” MIJLOC DE REALIZARE: JOC DE ROL</vt:lpstr>
      <vt:lpstr>TEMA ACTIVITATII: “BUNELE MANIERE LA GRADINITA” MIJLOC DE REALIZARE: CONVORBIRE</vt:lpstr>
      <vt:lpstr>TEMA ACTIVITATII: “ASA DA, ASA NU!” MIJLOC DE REALIZARE:fise de lucru ( conştientizarea consecinţelor pozitive şi negative ale actelor sale asupra  celorlaţi)</vt:lpstr>
      <vt:lpstr>TEMA ACTIVITATII: “PATANIA LUI MOFTURILA” MIJLOC DE REALIZARE: LECTURA EDUCATOAREI</vt:lpstr>
      <vt:lpstr>TEMA ACTIVITATII: “ 7 ANI DE-ACASA” MIJLOC DE REALIZARE: INVATARE CANTEC</vt:lpstr>
      <vt:lpstr>SEMESTRUL AL II-LEA TEMA ACTIVITATII:”COPACUL MAGIC” MIJLOC DE REALIZARE: LECTURA EDUCATOAREI</vt:lpstr>
      <vt:lpstr>TEMA ACTIVITATII: “IN VIZITA LA BUNICI” MIJLOC DE REALIZARE: VIZITA (descrierea comportamentului atunci cand suntem in vizita la bunici) </vt:lpstr>
      <vt:lpstr>TEMA ACTIVITATII: “ IEDUL CU TREI CAPRE” MIJLOC DE REALIZARE: DRAMATIZARE (aprecierea propriului comportament in raport cu persoane/personaje in situatii cunoscute)</vt:lpstr>
      <vt:lpstr>TEMA ACTIVITATII: “CE TIE NU-TI PLACE, ALTUIA NU-I FACE!” MIJLOC DE REALIZARE: CONVORBIRE</vt:lpstr>
      <vt:lpstr>TEMA ACTIVITATII: “MOFTURICA” MIJLOC DE REALIZARE: MEMORIZARE</vt:lpstr>
      <vt:lpstr>TEMA ACTIVITATII: “ SA FACEM O FAPTA BUNA” MIJLOC DE REALIZARE:VIZITA LA CASA DE BATRANI DIN LOCALITATE</vt:lpstr>
      <vt:lpstr>TEMA ACTIVITATII: “CUM VORBIM LA TELEFON?” MIJLOC DE REALIZARE: JOC- EXERCITIU</vt:lpstr>
      <vt:lpstr>TEMA ACTIVITATII: “DE ZIUA NOASTRA…SUNTEM GAZDE!” MIJLOC DE REALIZARE: JOC DE ROL ( participarea la efectuarea unor treburi gospodăreşti; cunoaşterea şi respectarea responsabilităţilor de gazdă, referitoare la pregătirea , aranjarea şi servirea mesei, primirea musafirilor)</vt:lpstr>
      <vt:lpstr>BUNELE MANIERE PE INTELESUL COPIILOR</vt:lpstr>
      <vt:lpstr>PowerPoint Presentation</vt:lpstr>
      <vt:lpstr>TEMA ACTIVITATII: “POVESTEA ELEFANTULUI POLITICOS” MIJLOC DE REALIZARE: LECTURA DUPA IMAGINI</vt:lpstr>
      <vt:lpstr>PowerPoint Presentation</vt:lpstr>
      <vt:lpstr>TEMA ACTIVITATII: “De-a personajele pozitive, de-a personajele negative” MIJLOC DE REALIZARE:joc didactic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Programa activitate optionala</dc:title>
  <dc:creator>Razvan</dc:creator>
  <cp:lastModifiedBy>Corina</cp:lastModifiedBy>
  <cp:revision>48</cp:revision>
  <dcterms:created xsi:type="dcterms:W3CDTF">2006-08-16T00:00:00Z</dcterms:created>
  <dcterms:modified xsi:type="dcterms:W3CDTF">2021-06-09T11:30:22Z</dcterms:modified>
</cp:coreProperties>
</file>