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u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/>
              <a:t>Clic pentru editare stil titlu</a:t>
            </a:r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Clic pentru a edita stilul de subtitlu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77C6-9334-4317-B08A-65145DFD3AD9}" type="datetimeFigureOut">
              <a:rPr lang="ro-RO" smtClean="0"/>
              <a:t>21.02.2023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5C74-6033-4AB2-82D9-77B9A92F231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175144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Clic pentru editare stil titlu</a:t>
            </a:r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77C6-9334-4317-B08A-65145DFD3AD9}" type="datetimeFigureOut">
              <a:rPr lang="ro-RO" smtClean="0"/>
              <a:t>21.02.2023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5C74-6033-4AB2-82D9-77B9A92F231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430331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o-RO"/>
              <a:t>Clic pentru editare stil titlu</a:t>
            </a:r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77C6-9334-4317-B08A-65145DFD3AD9}" type="datetimeFigureOut">
              <a:rPr lang="ro-RO" smtClean="0"/>
              <a:t>21.02.2023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5C74-6033-4AB2-82D9-77B9A92F231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139271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Clic pentru editare stil titlu</a:t>
            </a:r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77C6-9334-4317-B08A-65145DFD3AD9}" type="datetimeFigureOut">
              <a:rPr lang="ro-RO" smtClean="0"/>
              <a:t>21.02.2023</a:t>
            </a:fld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5C74-6033-4AB2-82D9-77B9A92F231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723099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o-RO"/>
              <a:t>Clic pentru editare stil titlu</a:t>
            </a:r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77C6-9334-4317-B08A-65145DFD3AD9}" type="datetimeFigureOut">
              <a:rPr lang="ro-RO" smtClean="0"/>
              <a:t>21.02.2023</a:t>
            </a:fld>
            <a:endParaRPr lang="ro-RO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5C74-6033-4AB2-82D9-77B9A92F231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095801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Clic pentru editare stil titlu</a:t>
            </a:r>
          </a:p>
        </p:txBody>
      </p:sp>
      <p:sp>
        <p:nvSpPr>
          <p:cNvPr id="3" name="Substituent dată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77C6-9334-4317-B08A-65145DFD3AD9}" type="datetimeFigureOut">
              <a:rPr lang="ro-RO" smtClean="0"/>
              <a:t>21.02.2023</a:t>
            </a:fld>
            <a:endParaRPr lang="ro-RO"/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5C74-6033-4AB2-82D9-77B9A92F231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965804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77C6-9334-4317-B08A-65145DFD3AD9}" type="datetimeFigureOut">
              <a:rPr lang="ro-RO" smtClean="0"/>
              <a:t>21.02.2023</a:t>
            </a:fld>
            <a:endParaRPr lang="ro-RO"/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5C74-6033-4AB2-82D9-77B9A92F231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161808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Clic pentru editare stil titlu</a:t>
            </a:r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77C6-9334-4317-B08A-65145DFD3AD9}" type="datetimeFigureOut">
              <a:rPr lang="ro-RO" smtClean="0"/>
              <a:t>21.02.2023</a:t>
            </a:fld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5C74-6033-4AB2-82D9-77B9A92F231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738470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Clic pentru editare stil titlu</a:t>
            </a:r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77C6-9334-4317-B08A-65145DFD3AD9}" type="datetimeFigureOut">
              <a:rPr lang="ro-RO" smtClean="0"/>
              <a:t>21.02.2023</a:t>
            </a:fld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5C74-6033-4AB2-82D9-77B9A92F231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4227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Clic pentru editare stil titlu</a:t>
            </a:r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77C6-9334-4317-B08A-65145DFD3AD9}" type="datetimeFigureOut">
              <a:rPr lang="ro-RO" smtClean="0"/>
              <a:t>21.02.2023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5C74-6033-4AB2-82D9-77B9A92F231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521607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o-RO"/>
              <a:t>Clic pentru editare stil titlu</a:t>
            </a:r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77C6-9334-4317-B08A-65145DFD3AD9}" type="datetimeFigureOut">
              <a:rPr lang="ro-RO" smtClean="0"/>
              <a:t>21.02.2023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A5C74-6033-4AB2-82D9-77B9A92F231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974843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/>
              <a:t>Clic pentru editare stil titlu</a:t>
            </a:r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6C77C6-9334-4317-B08A-65145DFD3AD9}" type="datetimeFigureOut">
              <a:rPr lang="ro-RO" smtClean="0"/>
              <a:t>21.02.2023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CA5C74-6033-4AB2-82D9-77B9A92F231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653914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6.png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12.png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17.png"/><Relationship Id="rId4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5" Type="http://schemas.openxmlformats.org/officeDocument/2006/relationships/image" Target="../media/image20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microsoft.com/office/2007/relationships/hdphoto" Target="../media/hdphoto9.wdp"/><Relationship Id="rId7" Type="http://schemas.openxmlformats.org/officeDocument/2006/relationships/image" Target="../media/image25.png"/><Relationship Id="rId12" Type="http://schemas.microsoft.com/office/2007/relationships/hdphoto" Target="../media/hdphoto12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8.png"/><Relationship Id="rId5" Type="http://schemas.microsoft.com/office/2007/relationships/hdphoto" Target="../media/hdphoto10.wdp"/><Relationship Id="rId10" Type="http://schemas.microsoft.com/office/2007/relationships/hdphoto" Target="../media/hdphoto11.wdp"/><Relationship Id="rId4" Type="http://schemas.openxmlformats.org/officeDocument/2006/relationships/image" Target="../media/image23.png"/><Relationship Id="rId9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5" Type="http://schemas.openxmlformats.org/officeDocument/2006/relationships/image" Target="../media/image20.png"/><Relationship Id="rId4" Type="http://schemas.microsoft.com/office/2007/relationships/hdphoto" Target="../media/hdphoto13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1026" name="Picture 2" descr="Fotografie gratuită: hârtie, vechi, textura, pergament, fundal, Antique,  din data | Hippop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7154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reptunghi 3"/>
          <p:cNvSpPr/>
          <p:nvPr/>
        </p:nvSpPr>
        <p:spPr>
          <a:xfrm>
            <a:off x="3033485" y="2237704"/>
            <a:ext cx="61507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o-RO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POVESTEA PORCULUI</a:t>
            </a:r>
          </a:p>
        </p:txBody>
      </p:sp>
      <p:sp>
        <p:nvSpPr>
          <p:cNvPr id="5" name="CasetăText 4"/>
          <p:cNvSpPr txBox="1"/>
          <p:nvPr/>
        </p:nvSpPr>
        <p:spPr>
          <a:xfrm>
            <a:off x="6377671" y="3702371"/>
            <a:ext cx="3761411" cy="669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3600" dirty="0"/>
              <a:t>După Ion Creangă</a:t>
            </a:r>
          </a:p>
        </p:txBody>
      </p:sp>
      <p:pic>
        <p:nvPicPr>
          <p:cNvPr id="6" name="Imagine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7625">
                        <a14:foregroundMark x1="38242" y1="33636" x2="31354" y2="36364"/>
                        <a14:foregroundMark x1="33017" y1="33182" x2="42280" y2="34773"/>
                        <a14:foregroundMark x1="53682" y1="44545" x2="62708" y2="331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720" y="3397358"/>
            <a:ext cx="2349470" cy="2455892"/>
          </a:xfrm>
          <a:prstGeom prst="rect">
            <a:avLst/>
          </a:prstGeom>
        </p:spPr>
      </p:pic>
      <p:pic>
        <p:nvPicPr>
          <p:cNvPr id="7" name="Blue Dot Sessions - Speaker Jo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498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2426"/>
          </a:xfrm>
        </p:spPr>
      </p:pic>
      <p:sp>
        <p:nvSpPr>
          <p:cNvPr id="5" name="CasetăText 4"/>
          <p:cNvSpPr txBox="1"/>
          <p:nvPr/>
        </p:nvSpPr>
        <p:spPr>
          <a:xfrm>
            <a:off x="416859" y="365125"/>
            <a:ext cx="113224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3200" dirty="0">
                <a:solidFill>
                  <a:srgbClr val="FF0000"/>
                </a:solidFill>
              </a:rPr>
              <a:t>Erau odată un moș și o babă care nu au putut avea niciodată un copil, dar își doreau foarte mult unul.</a:t>
            </a:r>
          </a:p>
        </p:txBody>
      </p:sp>
      <p:pic>
        <p:nvPicPr>
          <p:cNvPr id="6" name="Imagin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196" b="98883" l="9898" r="95222">
                        <a14:foregroundMark x1="36860" y1="14268" x2="37201" y2="34367"/>
                        <a14:foregroundMark x1="37884" y1="34367" x2="62457" y2="30893"/>
                        <a14:foregroundMark x1="65188" y1="29404" x2="67235" y2="9553"/>
                        <a14:foregroundMark x1="68259" y1="18734" x2="74744" y2="19975"/>
                        <a14:foregroundMark x1="66212" y1="14640" x2="56314" y2="7444"/>
                        <a14:foregroundMark x1="69966" y1="14020" x2="72355" y2="15136"/>
                        <a14:foregroundMark x1="28669" y1="17866" x2="25939" y2="17866"/>
                        <a14:foregroundMark x1="29010" y1="16129" x2="25256" y2="12531"/>
                        <a14:foregroundMark x1="30034" y1="18983" x2="24232" y2="18983"/>
                        <a14:foregroundMark x1="37884" y1="78536" x2="37884" y2="86476"/>
                        <a14:foregroundMark x1="41638" y1="85608" x2="40614" y2="88586"/>
                        <a14:foregroundMark x1="49147" y1="22829" x2="51877" y2="37097"/>
                        <a14:foregroundMark x1="82935" y1="43052" x2="82935" y2="43052"/>
                        <a14:foregroundMark x1="82935" y1="43052" x2="82935" y2="43052"/>
                        <a14:foregroundMark x1="48123" y1="82010" x2="47782" y2="90323"/>
                        <a14:foregroundMark x1="65188" y1="84119" x2="66894" y2="94789"/>
                        <a14:foregroundMark x1="65188" y1="89454" x2="61433" y2="868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218" y="2259770"/>
            <a:ext cx="2465723" cy="389467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ine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9375" r="980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374" y="2259770"/>
            <a:ext cx="2037746" cy="4009512"/>
          </a:xfrm>
          <a:prstGeom prst="rect">
            <a:avLst/>
          </a:prstGeom>
        </p:spPr>
      </p:pic>
      <p:sp>
        <p:nvSpPr>
          <p:cNvPr id="8" name="Explicație în oval 7"/>
          <p:cNvSpPr/>
          <p:nvPr/>
        </p:nvSpPr>
        <p:spPr>
          <a:xfrm>
            <a:off x="8193741" y="1311255"/>
            <a:ext cx="3160059" cy="1489116"/>
          </a:xfrm>
          <a:prstGeom prst="wedgeEllipse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o-RO" dirty="0"/>
              <a:t>Du-te în lume și prima vietate pe care o vei vedea o vei aduce și aceea va fi copilul nostru!</a:t>
            </a:r>
          </a:p>
        </p:txBody>
      </p:sp>
    </p:spTree>
    <p:extLst>
      <p:ext uri="{BB962C8B-B14F-4D97-AF65-F5344CB8AC3E}">
        <p14:creationId xmlns:p14="http://schemas.microsoft.com/office/powerpoint/2010/main" val="1736138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50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5" name="Substituent conținut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0706"/>
          </a:xfrm>
        </p:spPr>
      </p:pic>
      <p:pic>
        <p:nvPicPr>
          <p:cNvPr id="6" name="Imagin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13" b="98015" l="0" r="100000">
                        <a14:foregroundMark x1="30375" y1="83002" x2="31741" y2="91935"/>
                        <a14:foregroundMark x1="35154" y1="92432" x2="46075" y2="81017"/>
                        <a14:foregroundMark x1="44369" y1="32878" x2="45051" y2="17494"/>
                        <a14:foregroundMark x1="25597" y1="46650" x2="35154" y2="10298"/>
                        <a14:foregroundMark x1="37543" y1="10794" x2="23549" y2="19727"/>
                        <a14:foregroundMark x1="27645" y1="15509" x2="25256" y2="13275"/>
                        <a14:foregroundMark x1="66553" y1="13275" x2="74744" y2="19479"/>
                        <a14:foregroundMark x1="66553" y1="12531" x2="71331" y2="132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856" y="1497189"/>
            <a:ext cx="2299262" cy="4809481"/>
          </a:xfrm>
          <a:prstGeom prst="rect">
            <a:avLst/>
          </a:prstGeom>
        </p:spPr>
      </p:pic>
      <p:pic>
        <p:nvPicPr>
          <p:cNvPr id="7" name="Imagine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182" b="97273" l="0" r="100000">
                        <a14:foregroundMark x1="38480" y1="36818" x2="32779" y2="256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136" y="3559848"/>
            <a:ext cx="2424146" cy="2533951"/>
          </a:xfrm>
          <a:prstGeom prst="rect">
            <a:avLst/>
          </a:prstGeom>
        </p:spPr>
      </p:pic>
      <p:sp>
        <p:nvSpPr>
          <p:cNvPr id="8" name="Explicație în oval 7"/>
          <p:cNvSpPr/>
          <p:nvPr/>
        </p:nvSpPr>
        <p:spPr>
          <a:xfrm>
            <a:off x="4343400" y="564776"/>
            <a:ext cx="2447365" cy="1125912"/>
          </a:xfrm>
          <a:prstGeom prst="wedgeEllipse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o-RO" dirty="0"/>
              <a:t>De azi vei fi copilul meu!</a:t>
            </a:r>
          </a:p>
        </p:txBody>
      </p:sp>
    </p:spTree>
    <p:extLst>
      <p:ext uri="{BB962C8B-B14F-4D97-AF65-F5344CB8AC3E}">
        <p14:creationId xmlns:p14="http://schemas.microsoft.com/office/powerpoint/2010/main" val="335503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4000">
        <p15:prstTrans prst="wind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6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8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41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4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45" tmFilter="0, 0; 0.125,0.2665; 0.25,0.4; 0.375,0.465; 0.5,0.5;  0.625,0.535; 0.75,0.6; 0.875,0.7335; 1,1">
                                          <p:stCondLst>
                                            <p:cond delay="124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22" tmFilter="0, 0; 0.125,0.2665; 0.25,0.4; 0.375,0.465; 0.5,0.5;  0.625,0.535; 0.75,0.6; 0.875,0.7335; 1,1">
                                          <p:stCondLst>
                                            <p:cond delay="248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8" tmFilter="0, 0; 0.125,0.2665; 0.25,0.4; 0.375,0.465; 0.5,0.5;  0.625,0.535; 0.75,0.6; 0.875,0.7335; 1,1">
                                          <p:stCondLst>
                                            <p:cond delay="310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49">
                                          <p:stCondLst>
                                            <p:cond delay="121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311" decel="50000">
                                          <p:stCondLst>
                                            <p:cond delay="12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49">
                                          <p:stCondLst>
                                            <p:cond delay="24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311" decel="50000">
                                          <p:stCondLst>
                                            <p:cond delay="250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49">
                                          <p:stCondLst>
                                            <p:cond delay="307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311" decel="50000">
                                          <p:stCondLst>
                                            <p:cond delay="312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49">
                                          <p:stCondLst>
                                            <p:cond delay="33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311" decel="50000">
                                          <p:stCondLst>
                                            <p:cond delay="343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209116" cy="6858000"/>
          </a:xfrm>
        </p:spPr>
      </p:pic>
      <p:sp>
        <p:nvSpPr>
          <p:cNvPr id="5" name="CasetăText 4"/>
          <p:cNvSpPr txBox="1"/>
          <p:nvPr/>
        </p:nvSpPr>
        <p:spPr>
          <a:xfrm>
            <a:off x="282388" y="161365"/>
            <a:ext cx="1163170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	</a:t>
            </a:r>
            <a:r>
              <a:rPr lang="ro-RO" sz="2800" dirty="0">
                <a:solidFill>
                  <a:srgbClr val="FFFF00"/>
                </a:solidFill>
              </a:rPr>
              <a:t>Bucuroși că au și ei un copil, baba și moșul s-au </a:t>
            </a:r>
            <a:r>
              <a:rPr lang="ro-RO" sz="2800" dirty="0" err="1">
                <a:solidFill>
                  <a:srgbClr val="FFFF00"/>
                </a:solidFill>
              </a:rPr>
              <a:t>gandit</a:t>
            </a:r>
            <a:r>
              <a:rPr lang="ro-RO" sz="2800" dirty="0">
                <a:solidFill>
                  <a:srgbClr val="FFFF00"/>
                </a:solidFill>
              </a:rPr>
              <a:t> să îl </a:t>
            </a:r>
            <a:r>
              <a:rPr lang="ro-RO" sz="2800" dirty="0" err="1">
                <a:solidFill>
                  <a:srgbClr val="FFFF00"/>
                </a:solidFill>
              </a:rPr>
              <a:t>insoare</a:t>
            </a:r>
            <a:r>
              <a:rPr lang="ro-RO" sz="2800" dirty="0">
                <a:solidFill>
                  <a:srgbClr val="FFFF00"/>
                </a:solidFill>
              </a:rPr>
              <a:t> pe fiul lor cu fata </a:t>
            </a:r>
            <a:r>
              <a:rPr lang="ro-RO" sz="2800" dirty="0" err="1">
                <a:solidFill>
                  <a:srgbClr val="FFFF00"/>
                </a:solidFill>
              </a:rPr>
              <a:t>îmapăratului</a:t>
            </a:r>
            <a:r>
              <a:rPr lang="ro-RO" sz="2800" dirty="0">
                <a:solidFill>
                  <a:srgbClr val="FFFF00"/>
                </a:solidFill>
              </a:rPr>
              <a:t>. Acesta cerea la schimb un pod suflat cu aur și împodobit cu diamante în fața castelului.</a:t>
            </a:r>
          </a:p>
        </p:txBody>
      </p:sp>
      <p:pic>
        <p:nvPicPr>
          <p:cNvPr id="6" name="Imagin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891" l="341" r="100000">
                        <a14:foregroundMark x1="49829" y1="8437" x2="52560" y2="33623"/>
                        <a14:foregroundMark x1="41638" y1="49256" x2="40273" y2="20968"/>
                        <a14:foregroundMark x1="39590" y1="19975" x2="26280" y2="15757"/>
                        <a14:foregroundMark x1="32082" y1="14640" x2="21843" y2="18859"/>
                        <a14:foregroundMark x1="56997" y1="25558" x2="74744" y2="18859"/>
                        <a14:foregroundMark x1="62457" y1="22084" x2="72014" y2="15012"/>
                        <a14:foregroundMark x1="62457" y1="23821" x2="62457" y2="23821"/>
                        <a14:foregroundMark x1="49147" y1="64020" x2="45392" y2="85360"/>
                        <a14:foregroundMark x1="35836" y1="96526" x2="50512" y2="64020"/>
                        <a14:foregroundMark x1="45392" y1="91563" x2="38567" y2="68486"/>
                        <a14:foregroundMark x1="68942" y1="75558" x2="60068" y2="898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207" y="2502973"/>
            <a:ext cx="1820263" cy="3845859"/>
          </a:xfrm>
          <a:prstGeom prst="rect">
            <a:avLst/>
          </a:prstGeom>
        </p:spPr>
      </p:pic>
      <p:pic>
        <p:nvPicPr>
          <p:cNvPr id="7" name="Imagine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9929" y1="36364" x2="43943" y2="41591"/>
                        <a14:foregroundMark x1="51544" y1="41591" x2="66033" y2="322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559" y="4318326"/>
            <a:ext cx="1749552" cy="2030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745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9000">
        <p15:prstTrans prst="peelOff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6" name="Substituent conținut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7878"/>
          </a:xfrm>
        </p:spPr>
      </p:pic>
      <p:pic>
        <p:nvPicPr>
          <p:cNvPr id="7" name="Imagin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015" l="3754" r="99659">
                        <a14:foregroundMark x1="49147" y1="43797" x2="50512" y2="5707"/>
                        <a14:foregroundMark x1="65870" y1="33747" x2="56997" y2="11042"/>
                        <a14:foregroundMark x1="44027" y1="26055" x2="25939" y2="18734"/>
                        <a14:foregroundMark x1="31741" y1="19603" x2="20819" y2="18983"/>
                        <a14:foregroundMark x1="47782" y1="18362" x2="24573" y2="14516"/>
                        <a14:foregroundMark x1="64846" y1="28412" x2="70648" y2="18362"/>
                        <a14:foregroundMark x1="49829" y1="21340" x2="70648" y2="12407"/>
                        <a14:foregroundMark x1="54949" y1="25806" x2="75768" y2="17742"/>
                        <a14:foregroundMark x1="60751" y1="21340" x2="71331" y2="14516"/>
                        <a14:foregroundMark x1="25939" y1="63027" x2="45392" y2="87965"/>
                        <a14:foregroundMark x1="71331" y1="74938" x2="60751" y2="908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5918" y="1690688"/>
            <a:ext cx="2057399" cy="5020735"/>
          </a:xfrm>
          <a:prstGeom prst="rect">
            <a:avLst/>
          </a:prstGeom>
        </p:spPr>
      </p:pic>
      <p:sp>
        <p:nvSpPr>
          <p:cNvPr id="8" name="Explicație în oval 7"/>
          <p:cNvSpPr/>
          <p:nvPr/>
        </p:nvSpPr>
        <p:spPr>
          <a:xfrm>
            <a:off x="2057400" y="1371600"/>
            <a:ext cx="3025588" cy="1815353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dirty="0"/>
              <a:t>Dacă fiul tău nu poate face podul până </a:t>
            </a:r>
            <a:r>
              <a:rPr lang="ro-RO" dirty="0" err="1"/>
              <a:t>măine</a:t>
            </a:r>
            <a:r>
              <a:rPr lang="ro-RO" dirty="0"/>
              <a:t>, unde îți stau picioarele, acolo îți va sta și capul!</a:t>
            </a:r>
          </a:p>
        </p:txBody>
      </p:sp>
    </p:spTree>
    <p:extLst>
      <p:ext uri="{BB962C8B-B14F-4D97-AF65-F5344CB8AC3E}">
        <p14:creationId xmlns:p14="http://schemas.microsoft.com/office/powerpoint/2010/main" val="1955680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6000">
        <p15:prstTrans prst="airplane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77"/>
            <a:ext cx="12192000" cy="6877377"/>
          </a:xfrm>
        </p:spPr>
      </p:pic>
      <p:pic>
        <p:nvPicPr>
          <p:cNvPr id="5" name="Imagin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7391" y="4175451"/>
            <a:ext cx="3531181" cy="2682549"/>
          </a:xfrm>
          <a:prstGeom prst="rect">
            <a:avLst/>
          </a:prstGeom>
        </p:spPr>
      </p:pic>
      <p:sp>
        <p:nvSpPr>
          <p:cNvPr id="6" name="CasetăText 5"/>
          <p:cNvSpPr txBox="1"/>
          <p:nvPr/>
        </p:nvSpPr>
        <p:spPr>
          <a:xfrm>
            <a:off x="4814047" y="228600"/>
            <a:ext cx="61990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	</a:t>
            </a:r>
            <a:r>
              <a:rPr lang="ro-RO" sz="2400" dirty="0">
                <a:solidFill>
                  <a:srgbClr val="C00000"/>
                </a:solidFill>
              </a:rPr>
              <a:t>Următoarea zi dis de dimineață, porcul începu să sufle foarte puternic și dintr-o dată, podul urât, care </a:t>
            </a:r>
            <a:r>
              <a:rPr lang="ro-RO" sz="2400" dirty="0" err="1">
                <a:solidFill>
                  <a:srgbClr val="C00000"/>
                </a:solidFill>
              </a:rPr>
              <a:t>aprope</a:t>
            </a:r>
            <a:r>
              <a:rPr lang="ro-RO" sz="2400" dirty="0">
                <a:solidFill>
                  <a:srgbClr val="C00000"/>
                </a:solidFill>
              </a:rPr>
              <a:t> se prăbușea, s-a transformat într-un pod strălucitor placat cu aur și împodobit cu nestemate.</a:t>
            </a:r>
          </a:p>
        </p:txBody>
      </p:sp>
      <p:pic>
        <p:nvPicPr>
          <p:cNvPr id="7" name="Imagine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1111" r="97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325" y="1306186"/>
            <a:ext cx="11506066" cy="5551814"/>
          </a:xfrm>
          <a:prstGeom prst="rect">
            <a:avLst/>
          </a:prstGeom>
        </p:spPr>
      </p:pic>
      <p:sp>
        <p:nvSpPr>
          <p:cNvPr id="8" name="Explicație nor 7"/>
          <p:cNvSpPr/>
          <p:nvPr/>
        </p:nvSpPr>
        <p:spPr>
          <a:xfrm>
            <a:off x="754592" y="2487706"/>
            <a:ext cx="1975161" cy="1687745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o-RO" dirty="0" err="1"/>
              <a:t>Fuuu</a:t>
            </a:r>
            <a:r>
              <a:rPr lang="ro-RO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218143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6000">
        <p15:prstTrans prst="crush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10" name="Substituent conținut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11" name="Imagine 10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832505"/>
            <a:ext cx="2752882" cy="2877577"/>
          </a:xfrm>
          <a:prstGeom prst="rect">
            <a:avLst/>
          </a:prstGeom>
        </p:spPr>
      </p:pic>
      <p:pic>
        <p:nvPicPr>
          <p:cNvPr id="12" name="Imagine 1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082" y="1963551"/>
            <a:ext cx="2424210" cy="4894449"/>
          </a:xfrm>
          <a:prstGeom prst="rect">
            <a:avLst/>
          </a:prstGeom>
        </p:spPr>
      </p:pic>
      <p:pic>
        <p:nvPicPr>
          <p:cNvPr id="13" name="Imagine 1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38400" y1="57252" x2="32800" y2="38550"/>
                        <a14:foregroundMark x1="40400" y1="52672" x2="45600" y2="29771"/>
                        <a14:foregroundMark x1="29200" y1="47710" x2="53600" y2="28626"/>
                        <a14:foregroundMark x1="31200" y1="40076" x2="47600" y2="31298"/>
                        <a14:foregroundMark x1="28400" y1="38550" x2="48800" y2="27481"/>
                        <a14:foregroundMark x1="32000" y1="38931" x2="61600" y2="11832"/>
                        <a14:foregroundMark x1="55200" y1="17939" x2="67600" y2="50763"/>
                        <a14:foregroundMark x1="67200" y1="59542" x2="49600" y2="72519"/>
                        <a14:foregroundMark x1="49600" y1="72137" x2="60800" y2="40076"/>
                        <a14:foregroundMark x1="60800" y1="37023" x2="69600" y2="75954"/>
                        <a14:foregroundMark x1="72800" y1="76718" x2="62400" y2="87405"/>
                        <a14:foregroundMark x1="57600" y1="91221" x2="78800" y2="83588"/>
                        <a14:foregroundMark x1="79200" y1="84351" x2="62400" y2="88168"/>
                        <a14:foregroundMark x1="59200" y1="89695" x2="78800" y2="88550"/>
                        <a14:foregroundMark x1="84000" y1="88168" x2="59600" y2="91603"/>
                        <a14:foregroundMark x1="58400" y1="83969" x2="70000" y2="40840"/>
                        <a14:foregroundMark x1="63600" y1="53817" x2="60400" y2="75573"/>
                        <a14:foregroundMark x1="60400" y1="73664" x2="56800" y2="43893"/>
                        <a14:foregroundMark x1="56800" y1="43130" x2="68800" y2="63740"/>
                        <a14:foregroundMark x1="70800" y1="65267" x2="52800" y2="37405"/>
                        <a14:foregroundMark x1="52000" y1="37023" x2="34800" y2="77481"/>
                        <a14:foregroundMark x1="34800" y1="79389" x2="61200" y2="167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744" y="1815353"/>
            <a:ext cx="4690860" cy="5042647"/>
          </a:xfrm>
          <a:prstGeom prst="rect">
            <a:avLst/>
          </a:prstGeom>
        </p:spPr>
      </p:pic>
      <p:sp>
        <p:nvSpPr>
          <p:cNvPr id="14" name="Explicație nor 13"/>
          <p:cNvSpPr/>
          <p:nvPr/>
        </p:nvSpPr>
        <p:spPr>
          <a:xfrm>
            <a:off x="7843234" y="0"/>
            <a:ext cx="4206023" cy="1584931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o-RO" dirty="0"/>
              <a:t>Fata tatei, acesta este soțul tău! Drept mulțumire, îți dau fata și jumătate din împărăție, </a:t>
            </a:r>
            <a:r>
              <a:rPr lang="ro-RO" dirty="0" err="1"/>
              <a:t>porcule</a:t>
            </a:r>
            <a:r>
              <a:rPr lang="ro-RO" dirty="0"/>
              <a:t>!</a:t>
            </a:r>
          </a:p>
        </p:txBody>
      </p:sp>
      <p:sp>
        <p:nvSpPr>
          <p:cNvPr id="15" name="CasetăText 14"/>
          <p:cNvSpPr txBox="1"/>
          <p:nvPr/>
        </p:nvSpPr>
        <p:spPr>
          <a:xfrm>
            <a:off x="268941" y="240460"/>
            <a:ext cx="3913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	</a:t>
            </a:r>
            <a:endParaRPr lang="ro-RO" sz="2800" dirty="0">
              <a:solidFill>
                <a:srgbClr val="FFFF00"/>
              </a:solidFill>
            </a:endParaRPr>
          </a:p>
        </p:txBody>
      </p:sp>
      <p:sp>
        <p:nvSpPr>
          <p:cNvPr id="16" name="Schemă logică: Proces alternativ 15"/>
          <p:cNvSpPr/>
          <p:nvPr/>
        </p:nvSpPr>
        <p:spPr>
          <a:xfrm>
            <a:off x="396121" y="345767"/>
            <a:ext cx="3857286" cy="247832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o-RO" dirty="0">
                <a:solidFill>
                  <a:srgbClr val="FFFF00"/>
                </a:solidFill>
              </a:rPr>
              <a:t>	</a:t>
            </a:r>
            <a:r>
              <a:rPr lang="ro-RO" sz="2400" dirty="0">
                <a:solidFill>
                  <a:srgbClr val="FFFF00"/>
                </a:solidFill>
              </a:rPr>
              <a:t>Împăratului nu i-a venit să creadă ce-i văd ochii. Nu a avut ce face și i-a dat porcului fata și jumătate din împărăție.</a:t>
            </a:r>
          </a:p>
        </p:txBody>
      </p:sp>
    </p:spTree>
    <p:extLst>
      <p:ext uri="{BB962C8B-B14F-4D97-AF65-F5344CB8AC3E}">
        <p14:creationId xmlns:p14="http://schemas.microsoft.com/office/powerpoint/2010/main" val="257756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303" y="-540913"/>
            <a:ext cx="12814478" cy="7946265"/>
          </a:xfrm>
        </p:spPr>
      </p:pic>
      <p:pic>
        <p:nvPicPr>
          <p:cNvPr id="5" name="Imagine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9565" y="3305065"/>
            <a:ext cx="4232435" cy="3435326"/>
          </a:xfrm>
          <a:prstGeom prst="rect">
            <a:avLst/>
          </a:prstGeom>
        </p:spPr>
      </p:pic>
      <p:pic>
        <p:nvPicPr>
          <p:cNvPr id="6" name="Imagin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8021" y="1261855"/>
            <a:ext cx="3695521" cy="3695521"/>
          </a:xfrm>
          <a:prstGeom prst="rect">
            <a:avLst/>
          </a:prstGeom>
        </p:spPr>
      </p:pic>
      <p:pic>
        <p:nvPicPr>
          <p:cNvPr id="7" name="Imagin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4777" y="1529653"/>
            <a:ext cx="1657931" cy="3347342"/>
          </a:xfrm>
          <a:prstGeom prst="rect">
            <a:avLst/>
          </a:prstGeom>
        </p:spPr>
      </p:pic>
      <p:pic>
        <p:nvPicPr>
          <p:cNvPr id="8" name="Imagin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708" y="131093"/>
            <a:ext cx="4094102" cy="2657754"/>
          </a:xfrm>
          <a:prstGeom prst="rect">
            <a:avLst/>
          </a:prstGeom>
        </p:spPr>
      </p:pic>
      <p:pic>
        <p:nvPicPr>
          <p:cNvPr id="12" name="Imagine 11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44" y="4528543"/>
            <a:ext cx="1828800" cy="1828800"/>
          </a:xfrm>
          <a:prstGeom prst="rect">
            <a:avLst/>
          </a:prstGeom>
        </p:spPr>
      </p:pic>
      <p:pic>
        <p:nvPicPr>
          <p:cNvPr id="13" name="Imagine 12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3597" y="5749639"/>
            <a:ext cx="1627777" cy="1215407"/>
          </a:xfrm>
          <a:prstGeom prst="rect">
            <a:avLst/>
          </a:prstGeom>
        </p:spPr>
      </p:pic>
      <p:sp>
        <p:nvSpPr>
          <p:cNvPr id="15" name="Explicație nor 14"/>
          <p:cNvSpPr/>
          <p:nvPr/>
        </p:nvSpPr>
        <p:spPr>
          <a:xfrm>
            <a:off x="6669740" y="981635"/>
            <a:ext cx="4128247" cy="1990165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dirty="0"/>
              <a:t>Ce ai făcut? Acum vraja va lua sfârșit. Trebuie sa plec! Dacă vrei să mă cauți mă vei găsi la Mănăstirea de Tămâie!</a:t>
            </a:r>
          </a:p>
        </p:txBody>
      </p:sp>
      <p:sp>
        <p:nvSpPr>
          <p:cNvPr id="3" name="Schemă logică: Proces 2"/>
          <p:cNvSpPr/>
          <p:nvPr/>
        </p:nvSpPr>
        <p:spPr>
          <a:xfrm>
            <a:off x="291944" y="131093"/>
            <a:ext cx="4118691" cy="139856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dirty="0"/>
              <a:t>Văzând ca sub pielea de porc, pe timp de noapte, se află un prinț chipeș, fata hotărăște să bage in foc pielea în timp ce acesta doarme.</a:t>
            </a:r>
          </a:p>
        </p:txBody>
      </p:sp>
    </p:spTree>
    <p:extLst>
      <p:ext uri="{BB962C8B-B14F-4D97-AF65-F5344CB8AC3E}">
        <p14:creationId xmlns:p14="http://schemas.microsoft.com/office/powerpoint/2010/main" val="3221874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22000">
        <p15:prstTrans prst="origami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2.29167E-6 -2.59259E-6 L 2.29167E-6 -2.59259E-6 C 0.00625 0.0044 0.01263 0.00834 0.01875 0.01366 C 0.02083 0.01551 0.02305 0.01783 0.02526 0.01945 C 0.04583 0.03472 0.01627 0.01019 0.03958 0.0294 C 0.04193 0.03125 0.04401 0.03357 0.04622 0.03519 C 0.05299 0.04005 0.05156 0.03797 0.05729 0.04097 C 0.0595 0.04236 0.06172 0.04352 0.06393 0.04491 C 0.06575 0.0463 0.06771 0.04722 0.0694 0.04884 C 0.07252 0.05185 0.075 0.05672 0.07825 0.0588 C 0.0793 0.05926 0.08047 0.05996 0.08151 0.06065 C 0.08307 0.06181 0.08437 0.06366 0.08594 0.06459 C 0.08737 0.06551 0.08893 0.06597 0.09036 0.06667 C 0.09219 0.06852 0.09401 0.07084 0.09583 0.07246 C 0.1 0.0757 0.10221 0.0757 0.10586 0.07824 C 0.11575 0.08542 0.1069 0.07986 0.1168 0.08426 C 0.11797 0.08472 0.11901 0.08565 0.12018 0.08611 C 0.12239 0.08704 0.12461 0.08727 0.12682 0.0882 C 0.12786 0.08866 0.12891 0.08959 0.13008 0.09005 C 0.13229 0.09097 0.1345 0.09144 0.13672 0.09213 C 0.14831 0.09884 0.13737 0.09306 0.16536 0.09607 C 0.1694 0.0963 0.17344 0.09746 0.17747 0.09792 L 0.21276 0.10185 C 0.22252 0.10301 0.23294 0.10347 0.24258 0.10579 C 0.2444 0.10625 0.24622 0.10695 0.24818 0.10764 L 0.25807 0.11158 C 0.26094 0.11297 0.26406 0.11366 0.26693 0.11551 C 0.26875 0.1169 0.27044 0.11875 0.27239 0.11945 C 0.27565 0.12084 0.27904 0.12084 0.28229 0.12153 C 0.28581 0.12292 0.28685 0.12338 0.28997 0.12547 C 0.29831 0.13102 0.29258 0.12801 0.3 0.13125 C 0.30182 0.13334 0.30351 0.13565 0.30547 0.13727 C 0.31536 0.14514 0.30898 0.13634 0.31758 0.14699 C 0.32891 0.16088 0.32239 0.15648 0.32969 0.16065 C 0.33086 0.16273 0.3319 0.16482 0.33307 0.16667 C 0.33568 0.1706 0.33997 0.1757 0.34297 0.17824 C 0.34401 0.17917 0.34518 0.17963 0.34622 0.18033 C 0.34922 0.18426 0.35182 0.18912 0.35508 0.19213 C 0.35664 0.19329 0.3582 0.19445 0.3595 0.19607 C 0.36042 0.19699 0.36094 0.19884 0.36172 0.2 C 0.3638 0.20278 0.36654 0.2044 0.36836 0.20787 C 0.37266 0.21528 0.37031 0.21204 0.375 0.21759 C 0.37669 0.22222 0.37708 0.22384 0.37943 0.22732 C 0.38073 0.2294 0.38242 0.23102 0.38385 0.23334 C 0.38502 0.23496 0.38581 0.23773 0.38711 0.23912 C 0.3888 0.24097 0.39088 0.24144 0.39258 0.24306 C 0.39427 0.24468 0.39544 0.24722 0.397 0.24884 C 0.39805 0.25 0.39922 0.25 0.40039 0.25093 C 0.4026 0.25278 0.40469 0.25509 0.4069 0.25672 C 0.40911 0.25834 0.41146 0.25903 0.41354 0.26065 C 0.41484 0.26158 0.41562 0.26366 0.41693 0.26459 C 0.41823 0.26574 0.41979 0.26574 0.42135 0.26667 C 0.42239 0.26713 0.42344 0.26806 0.42461 0.26852 C 0.42604 0.26922 0.4276 0.26968 0.42904 0.2706 C 0.43125 0.27176 0.43333 0.27431 0.43568 0.27454 C 0.46029 0.27685 0.44961 0.27523 0.46758 0.27847 C 0.47943 0.27778 0.49114 0.27755 0.50286 0.27639 C 0.50547 0.27616 0.50807 0.27454 0.51068 0.27454 C 0.52018 0.27384 0.52982 0.27454 0.53932 0.27454 L 0.57565 0.27246 " pathEditMode="relative" ptsTypes="AAAAAAAAAAAAAAAAAAAAAAAAAAAAAAAAAAAAAAAAAAAAAAAAAAAAAAAAAAAA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3 5.55556E-6 L 0.00013 5.55556E-6 C -0.00559 -0.01018 -0.01093 -0.02129 -0.01757 -0.02962 C -0.0194 -0.03171 -0.02122 -0.03333 -0.02304 -0.03541 C -0.02799 -0.04073 -0.0246 -0.03819 -0.02968 -0.0412 C -0.0319 -0.04398 -0.03398 -0.04698 -0.03632 -0.04907 C -0.04622 -0.05786 -0.04205 -0.05509 -0.04843 -0.05902 C -0.05091 -0.06319 -0.05195 -0.06597 -0.05507 -0.06874 C -0.05612 -0.06967 -0.05729 -0.07013 -0.05833 -0.0706 C -0.06588 -0.08379 -0.05716 -0.0706 -0.06614 -0.07847 C -0.0677 -0.08009 -0.06901 -0.08263 -0.07057 -0.08448 C -0.0733 -0.08796 -0.075 -0.08981 -0.07825 -0.09235 C -0.07929 -0.09305 -0.08046 -0.09351 -0.08151 -0.09421 C -0.08802 -0.10578 -0.08125 -0.09513 -0.09036 -0.10393 C -0.0927 -0.10624 -0.09479 -0.10925 -0.097 -0.1118 L -0.10026 -0.11573 C -0.10143 -0.11712 -0.10247 -0.11874 -0.10364 -0.11967 C -0.10507 -0.12106 -0.10664 -0.12222 -0.10807 -0.1236 C -0.10911 -0.12476 -0.11015 -0.12638 -0.11132 -0.12754 C -0.11497 -0.13101 -0.11901 -0.13286 -0.12239 -0.13726 C -0.12382 -0.13935 -0.12526 -0.14143 -0.12682 -0.14328 C -0.13593 -0.15347 -0.12695 -0.14235 -0.1345 -0.14907 C -0.13802 -0.15231 -0.14817 -0.16458 -0.15 -0.16666 L -0.15989 -0.17847 C -0.16276 -0.18379 -0.16549 -0.18958 -0.16875 -0.19421 C -0.17057 -0.19675 -0.17226 -0.19953 -0.17421 -0.20208 C -0.1763 -0.20485 -0.18085 -0.20995 -0.18085 -0.20995 C -0.18593 -0.22384 -0.17929 -0.20879 -0.1875 -0.21782 C -0.18919 -0.21967 -0.19023 -0.22314 -0.19179 -0.22569 C -0.1944 -0.22939 -0.19661 -0.23055 -0.1996 -0.23333 C -0.20143 -0.23518 -0.20338 -0.23703 -0.20507 -0.23935 C -0.20598 -0.2405 -0.20638 -0.24235 -0.20729 -0.24328 C -0.20833 -0.24421 -0.2095 -0.24444 -0.21054 -0.24513 C -0.2121 -0.24722 -0.21354 -0.2493 -0.21497 -0.25115 C -0.22278 -0.26018 -0.21809 -0.25347 -0.22382 -0.26087 C -0.22539 -0.26273 -0.22669 -0.26504 -0.22825 -0.26666 C -0.22968 -0.26828 -0.23125 -0.26921 -0.23268 -0.2706 C -0.23424 -0.27245 -0.23554 -0.27476 -0.2371 -0.27661 C -0.23919 -0.27916 -0.24153 -0.28171 -0.24375 -0.28448 L -0.247 -0.28842 L -0.25026 -0.29235 C -0.25143 -0.29351 -0.25234 -0.2956 -0.25364 -0.29629 C -0.25507 -0.29675 -0.25664 -0.29698 -0.25807 -0.29814 C -0.26106 -0.30046 -0.26367 -0.30462 -0.26679 -0.30601 L -0.27122 -0.30786 C -0.27643 -0.31712 -0.2694 -0.30601 -0.27903 -0.31388 C -0.28138 -0.31573 -0.28294 -0.32083 -0.28554 -0.32175 C -0.2875 -0.32222 -0.28932 -0.32291 -0.29114 -0.3236 C -0.29218 -0.32407 -0.29335 -0.32499 -0.2944 -0.32569 L -0.30325 -0.32939 L -0.34075 -0.32754 C -0.35572 -0.32661 -0.36015 -0.32569 -0.37382 -0.3236 C -0.38398 -0.31921 -0.37174 -0.32407 -0.39036 -0.31967 C -0.39479 -0.31874 -0.39427 -0.31759 -0.39804 -0.31573 C -0.39987 -0.31504 -0.40182 -0.31458 -0.40364 -0.31388 C -0.40468 -0.31342 -0.40572 -0.31226 -0.4069 -0.3118 C -0.41132 -0.31041 -0.41575 -0.30948 -0.42018 -0.30786 L -0.43125 -0.30393 C -0.44231 -0.29421 -0.42825 -0.30578 -0.44114 -0.29814 C -0.4427 -0.29722 -0.44401 -0.29536 -0.44557 -0.29421 C -0.44739 -0.29282 -0.44921 -0.29189 -0.45104 -0.29027 C -0.45221 -0.28935 -0.45312 -0.28749 -0.45429 -0.28634 C -0.4651 -0.27615 -0.46197 -0.278 -0.46979 -0.27453 C -0.47356 -0.27013 -0.47487 -0.26828 -0.47968 -0.26481 C -0.48125 -0.26365 -0.48841 -0.26134 -0.48958 -0.26087 C -0.50104 -0.2486 -0.48867 -0.26041 -0.50833 -0.25115 C -0.53138 -0.24027 -0.50013 -0.24884 -0.525 -0.24328 L -0.54257 -0.23148 C -0.54739 -0.22823 -0.55091 -0.22546 -0.55585 -0.22175 C -0.55833 -0.21967 -0.56119 -0.21851 -0.56354 -0.21573 C -0.56614 -0.21273 -0.57252 -0.20485 -0.57565 -0.20208 C -0.58593 -0.19305 -0.58046 -0.19907 -0.58997 -0.19235 C -0.59153 -0.1912 -0.59296 -0.18958 -0.5944 -0.18842 C -0.59661 -0.18657 -0.59987 -0.18541 -0.60208 -0.18448 C -0.60872 -0.17661 -0.60286 -0.18217 -0.61536 -0.17847 C -0.61653 -0.17823 -0.61757 -0.17685 -0.61875 -0.17661 C -0.62343 -0.17523 -0.63802 -0.17314 -0.64179 -0.17268 C -0.65247 -0.17337 -0.66315 -0.1736 -0.67382 -0.17453 C -0.67604 -0.17476 -0.67825 -0.17592 -0.68046 -0.17661 C -0.68307 -0.17731 -0.68554 -0.17777 -0.68815 -0.17847 C -0.69583 -0.1831 -0.69648 -0.18448 -0.70585 -0.18448 C -0.72122 -0.18448 -0.75208 -0.1824 -0.75208 -0.1824 L -0.75208 -0.1824 L -0.75208 -0.1824 " pathEditMode="relative" ptsTypes="AAAAAAAAAAAAAAAAAAAAAAAAAAAAAAAAAAAAAAAAAAAAAAAAAAAAAAAAAAAAAAAAAAAAAAAAAAAAAAAAAAAA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3021 0.31319 L 0.63021 0.31319 C 0.62539 0.31181 0.62057 0.31088 0.61576 0.30926 C 0.61315 0.30833 0.61068 0.30625 0.60807 0.30532 C 0.6056 0.3044 0.60287 0.30417 0.60039 0.30324 C 0.55729 0.29051 0.60091 0.30208 0.56953 0.29537 C 0.56732 0.29491 0.56511 0.29421 0.56289 0.29352 C 0.56107 0.29282 0.55925 0.2919 0.55729 0.29167 C 0.54935 0.29005 0.52513 0.28819 0.51875 0.28773 C 0.50443 0.28333 0.51862 0.28727 0.49336 0.2838 C 0.49011 0.28333 0.48672 0.28194 0.48346 0.28171 C 0.46354 0.28056 0.44375 0.28032 0.42383 0.27986 C 0.41888 0.27755 0.41862 0.27731 0.41289 0.27593 C 0.40951 0.275 0.40625 0.27477 0.40287 0.27384 C 0.40104 0.27338 0.39922 0.27268 0.3974 0.27199 C 0.39401 0.27037 0.38998 0.2669 0.38633 0.26597 C 0.38268 0.26505 0.37904 0.26481 0.37539 0.26412 C 0.37357 0.26343 0.37162 0.26296 0.36979 0.26204 C 0.36758 0.26111 0.3655 0.25926 0.36328 0.2581 L 0.35547 0.25417 C 0.35443 0.2537 0.35326 0.25278 0.35221 0.25231 C 0.34922 0.25093 0.34636 0.24907 0.34336 0.24838 C 0.33906 0.24722 0.33438 0.2463 0.33008 0.24444 C 0.32904 0.24398 0.328 0.24306 0.32682 0.24236 C 0.32214 0.24005 0.32201 0.24051 0.31693 0.23843 C 0.31537 0.23796 0.31393 0.23681 0.3125 0.23657 C 0.30768 0.23565 0.30287 0.23518 0.29818 0.23472 C 0.275 0.23518 0.25182 0.23472 0.22865 0.23657 C 0.2263 0.23681 0.22435 0.23958 0.22201 0.24051 C 0.21953 0.24143 0.21693 0.2419 0.21432 0.24236 C 0.21289 0.24375 0.21146 0.24514 0.2099 0.2463 C 0.2069 0.24861 0.2043 0.24907 0.20104 0.25023 C 0.2 0.25162 0.19896 0.25324 0.19779 0.25417 C 0.19636 0.25532 0.19479 0.25532 0.19336 0.25625 C 0.19154 0.25741 0.18971 0.2588 0.18789 0.26018 C 0.18672 0.26204 0.18594 0.26458 0.18451 0.26597 C 0.1832 0.26736 0.18164 0.26736 0.18008 0.26806 C 0.17904 0.26852 0.17787 0.26921 0.17682 0.26991 C 0.17044 0.27755 0.17656 0.27106 0.17018 0.27593 C 0.16875 0.27708 0.16732 0.2787 0.16576 0.27986 C 0.16354 0.28148 0.16029 0.28264 0.15807 0.2838 C 0.15169 0.2912 0.15794 0.28518 0.14701 0.28958 C 0.14479 0.29051 0.14258 0.29213 0.14037 0.29352 C 0.13568 0.2963 0.13828 0.29491 0.13268 0.29745 C 0.13164 0.29884 0.1306 0.30069 0.12943 0.30139 C 0.12721 0.30255 0.125 0.30231 0.12279 0.30324 C 0.12057 0.3044 0.11836 0.30579 0.11615 0.30718 C 0.11432 0.30856 0.1125 0.31018 0.11068 0.31111 C 0.10925 0.31204 0.10768 0.31227 0.10625 0.31319 C 0.10404 0.31435 0.10182 0.31597 0.09961 0.31713 C 0.09297 0.32014 0.09662 0.31829 0.08854 0.32292 C 0.08112 0.32731 0.09024 0.32245 0.07761 0.32685 C 0.07461 0.32801 0.06875 0.33079 0.06875 0.33079 C 0.06758 0.33287 0.0668 0.33542 0.06537 0.33681 C 0.05716 0.34514 0.06471 0.33125 0.05664 0.34259 C 0.04623 0.35694 0.05586 0.34977 0.04662 0.3544 C 0.04245 0.35648 0.04466 0.35625 0.04232 0.35625 L 0.04232 0.35625 " pathEditMode="relative" ptsTypes="AAAAAAAAAAAAAAAAAAAAAAAAAAAAAAAAAAAAAAAAAAAAAAAAAAAAAAAAAA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08333E-6 3.7037E-6 L 7.08333E-6 3.7037E-6 L -0.07942 -0.00208 C -0.08203 -0.00208 -0.08463 -0.00347 -0.0871 -0.00394 C -0.09231 -0.00486 -0.09752 -0.00533 -0.1026 -0.00602 C -0.10442 -0.00718 -0.10624 -0.00903 -0.10807 -0.00996 C -0.10989 -0.01065 -0.12343 -0.01343 -0.1246 -0.01389 C -0.12903 -0.01505 -0.13359 -0.01574 -0.13789 -0.01783 C -0.14088 -0.01898 -0.14374 -0.0213 -0.14674 -0.02176 L -0.15989 -0.02361 C -0.16145 -0.02431 -0.16289 -0.02523 -0.16432 -0.0257 C -0.17434 -0.02847 -0.18385 -0.02847 -0.19414 -0.0294 C -0.20039 -0.02894 -0.20664 -0.02871 -0.21289 -0.02755 C -0.21406 -0.02732 -0.2151 -0.02616 -0.21614 -0.0257 C -0.21914 -0.02408 -0.22213 -0.02338 -0.22499 -0.02176 C -0.23333 -0.01667 -0.22929 -0.01852 -0.2371 -0.01574 C -0.24179 -0.01158 -0.24609 -0.00741 -0.25143 -0.00602 C -0.26067 -0.00371 -0.25664 -0.00509 -0.26354 -0.00208 C -0.26679 0.00185 -0.26757 0.00208 -0.27018 0.00787 C -0.27109 0.00949 -0.27148 0.0118 -0.27239 0.01366 C -0.27369 0.01643 -0.27565 0.01852 -0.27682 0.02153 C -0.28229 0.03611 -0.27526 0.01829 -0.28229 0.03333 C -0.28476 0.03842 -0.28476 0.04097 -0.28671 0.04699 C -0.28736 0.04907 -0.28828 0.05092 -0.28893 0.05301 C -0.29114 0.05949 -0.29335 0.06597 -0.29557 0.07245 C -0.29622 0.07454 -0.29778 0.07847 -0.29778 0.07847 C -0.30182 0.1 -0.29531 0.06736 -0.30104 0.09028 C -0.30208 0.09398 -0.3026 0.09815 -0.30325 0.10208 C -0.30403 0.10579 -0.30377 0.11088 -0.30546 0.11366 C -0.30924 0.12037 -0.30716 0.11597 -0.31093 0.12754 C -0.31132 0.13009 -0.31145 0.13287 -0.3121 0.13542 C -0.31249 0.13704 -0.3138 0.1375 -0.31432 0.13935 C -0.31835 0.1537 -0.31249 0.1419 -0.31757 0.15092 C -0.32018 0.16481 -0.31757 0.16157 -0.32317 0.16481 C -0.32682 0.17477 -0.32356 0.16736 -0.32968 0.17662 C -0.33372 0.18264 -0.32981 0.17917 -0.33528 0.18241 C -0.33632 0.18449 -0.33723 0.1868 -0.33854 0.18842 C -0.33958 0.18958 -0.34075 0.18958 -0.34192 0.19028 C -0.34257 0.19074 -0.34335 0.19167 -0.34401 0.19236 L -0.34401 0.19236 " pathEditMode="relative" ptsTypes="AAAAAAAAAAAAAAAAAAAAAAAAAAAAAAAAAAAAAAAA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1023"/>
            <a:ext cx="12192000" cy="6979023"/>
          </a:xfrm>
        </p:spPr>
      </p:pic>
      <p:pic>
        <p:nvPicPr>
          <p:cNvPr id="5" name="I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54" y="1690688"/>
            <a:ext cx="1745738" cy="3524623"/>
          </a:xfrm>
          <a:prstGeom prst="rect">
            <a:avLst/>
          </a:prstGeom>
        </p:spPr>
      </p:pic>
      <p:sp>
        <p:nvSpPr>
          <p:cNvPr id="6" name="Schemă logică: Proces 5"/>
          <p:cNvSpPr/>
          <p:nvPr/>
        </p:nvSpPr>
        <p:spPr>
          <a:xfrm>
            <a:off x="6645509" y="4558554"/>
            <a:ext cx="4905514" cy="199016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dirty="0"/>
              <a:t>Supărată, fata de </a:t>
            </a:r>
            <a:r>
              <a:rPr lang="ro-RO" sz="2000" dirty="0" err="1"/>
              <a:t>împarat</a:t>
            </a:r>
            <a:r>
              <a:rPr lang="ro-RO" sz="2000" dirty="0"/>
              <a:t> a pornit în căutarea prințului chipeș. După ani de zile de căutări în care a străbătut munți și văi, aceasta reușește să îl găsească.</a:t>
            </a:r>
          </a:p>
        </p:txBody>
      </p:sp>
    </p:spTree>
    <p:extLst>
      <p:ext uri="{BB962C8B-B14F-4D97-AF65-F5344CB8AC3E}">
        <p14:creationId xmlns:p14="http://schemas.microsoft.com/office/powerpoint/2010/main" val="135574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9000">
        <p14:shred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7.03704E-6 L -6.66667E-6 7.03704E-6 C 0.00651 0.0007 0.01315 0.00093 0.01979 0.00186 C 0.02239 0.00232 0.02486 0.00348 0.02747 0.00394 C 0.03229 0.00487 0.0371 0.0051 0.04179 0.00579 C 0.04752 0.00672 0.05585 0.00834 0.06171 0.00973 C 0.06393 0.01042 0.06614 0.01112 0.06835 0.01181 C 0.07864 0.01112 0.08971 0.0169 0.09921 0.00973 C 0.10299 0.00695 0.10026 -0.00462 0.10026 -0.0118 C 0.10026 -0.02939 0.09986 -0.04722 0.09921 -0.06481 C 0.09908 -0.06689 0.0983 -0.06851 0.09804 -0.0706 C 0.09765 -0.07453 0.09739 -0.07847 0.097 -0.0824 C 0.09661 -0.09143 0.09648 -0.10069 0.09583 -0.10972 C 0.0957 -0.1118 0.09479 -0.11365 0.09479 -0.11574 C 0.09479 -0.13263 0.09518 -0.14976 0.09583 -0.16666 C 0.09596 -0.16874 0.09635 -0.17083 0.097 -0.17268 C 0.09921 -0.17847 0.10065 -0.17824 0.10364 -0.1824 C 0.10651 -0.18657 0.10533 -0.18726 0.10911 -0.19027 C 0.11119 -0.19189 0.11354 -0.19282 0.11575 -0.19421 L 0.12239 -0.19814 L 0.13229 -0.20393 C 0.13333 -0.20462 0.1345 -0.20555 0.13554 -0.20601 L 0.14114 -0.20787 C 0.14153 -0.20787 0.15624 -0.20648 0.15989 -0.20393 C 0.16289 -0.20185 0.17968 -0.18634 0.1819 -0.1824 C 0.18763 -0.17222 0.18463 -0.17685 0.19075 -0.16874 C 0.19322 -0.15532 0.18971 -0.16874 0.19518 -0.16087 C 0.19726 -0.15763 0.19882 -0.15092 0.20065 -0.14699 C 0.20169 -0.1449 0.20299 -0.14328 0.20403 -0.1412 C 0.20559 -0.13749 0.2069 -0.13333 0.20833 -0.12939 L 0.21054 -0.12361 C 0.21093 -0.12152 0.21106 -0.11944 0.21171 -0.11759 C 0.21835 -0.09629 0.21367 -0.11458 0.2194 -0.09814 C 0.22031 -0.0956 0.2207 -0.09259 0.22161 -0.09027 C 0.22265 -0.08749 0.22382 -0.08495 0.22486 -0.0824 C 0.22695 -0.07731 0.22747 -0.07453 0.23046 -0.0706 C 0.23177 -0.06898 0.23346 -0.06805 0.23489 -0.06666 C 0.23671 -0.06481 0.23854 -0.06273 0.24036 -0.06087 C 0.24153 -0.05949 0.24244 -0.05787 0.24361 -0.05694 C 0.24505 -0.05578 0.24661 -0.05555 0.24804 -0.05486 C 0.24921 -0.05439 0.25026 -0.0537 0.25143 -0.053 C 0.25247 -0.05162 0.25338 -0.04907 0.25468 -0.04907 C 0.2621 -0.04837 0.2694 -0.04976 0.27682 -0.05092 C 0.27786 -0.05115 0.27903 -0.05208 0.28007 -0.053 C 0.28124 -0.05393 0.28216 -0.05601 0.28333 -0.05694 C 0.28554 -0.05856 0.28802 -0.05856 0.28997 -0.06087 C 0.29466 -0.06643 0.29218 -0.06365 0.29778 -0.06874 C 0.30013 -0.07291 0.30169 -0.07499 0.30325 -0.08032 C 0.30377 -0.08217 0.30403 -0.08425 0.30429 -0.08634 C 0.30403 -0.0993 0.30325 -0.11249 0.30325 -0.12546 C 0.30325 -0.14374 0.30338 -0.16226 0.30429 -0.18032 C 0.30455 -0.18333 0.30533 -0.18611 0.30651 -0.18819 C 0.30768 -0.19027 0.3095 -0.19097 0.31093 -0.19212 C 0.34843 -0.18796 0.33463 -0.19166 0.35286 -0.18634 C 0.35898 -0.18263 0.35351 -0.18657 0.3595 -0.18032 C 0.36458 -0.17523 0.36367 -0.178 0.36835 -0.1706 C 0.37057 -0.16689 0.37278 -0.16273 0.37486 -0.15879 C 0.37604 -0.15694 0.37695 -0.15462 0.37825 -0.153 C 0.37968 -0.15092 0.38124 -0.1493 0.38268 -0.14699 C 0.38385 -0.14537 0.38476 -0.14282 0.38593 -0.1412 C 0.38763 -0.13888 0.38971 -0.13749 0.39153 -0.13541 C 0.39296 -0.13356 0.3944 -0.13124 0.39583 -0.12939 C 0.39765 -0.12731 0.3996 -0.12569 0.40143 -0.12361 C 0.40377 -0.1206 0.40572 -0.11689 0.40807 -0.11365 C 0.40911 -0.11226 0.41028 -0.11134 0.41132 -0.10972 C 0.41979 -0.09722 0.40976 -0.10972 0.41796 -0.09999 C 0.42109 -0.09143 0.41874 -0.09606 0.42343 -0.09027 C 0.4246 -0.08865 0.42942 -0.08194 0.43111 -0.08032 C 0.43606 -0.07615 0.43697 -0.07638 0.44218 -0.07453 C 0.44518 -0.07523 0.44817 -0.07546 0.45104 -0.07638 C 0.45221 -0.07685 0.45338 -0.07731 0.45429 -0.07847 C 0.45598 -0.08055 0.45729 -0.08379 0.45872 -0.08634 C 0.4595 -0.09027 0.45989 -0.09444 0.46093 -0.09814 C 0.46145 -0.09976 0.46289 -0.10023 0.46315 -0.10208 C 0.46367 -0.10486 0.46536 -0.13263 0.46536 -0.13333 C 0.46497 -0.14513 0.46484 -0.15694 0.46432 -0.16874 C 0.46419 -0.17129 0.46315 -0.17384 0.46315 -0.17638 C 0.46315 -0.20393 0.46289 -0.23148 0.46432 -0.25879 C 0.46484 -0.26898 0.46783 -0.26226 0.46861 -0.26087 L 0.51054 -0.24305 C 0.51184 -0.24236 0.52226 -0.23726 0.52486 -0.23333 C 0.52734 -0.22986 0.52929 -0.22546 0.53151 -0.22152 L 0.53372 -0.21759 C 0.53632 -0.20393 0.53294 -0.22083 0.5371 -0.20393 C 0.53802 -0.19999 0.53867 -0.19421 0.53932 -0.19027 C 0.53893 -0.17708 0.5388 -0.16412 0.53815 -0.15092 C 0.53763 -0.14143 0.53593 -0.12337 0.53489 -0.1118 C 0.53515 -0.0993 0.53502 -0.0868 0.53593 -0.07453 C 0.53645 -0.06712 0.53893 -0.06921 0.5414 -0.06666 C 0.54374 -0.06435 0.54544 -0.05972 0.54804 -0.05879 C 0.54986 -0.0581 0.55182 -0.05763 0.55364 -0.05694 C 0.56757 -0.05138 0.54687 -0.05879 0.56354 -0.053 C 0.572 -0.0537 0.58046 -0.0537 0.58893 -0.05486 C 0.59062 -0.05509 0.59479 -0.05763 0.59661 -0.05879 C 0.59804 -0.06087 0.59947 -0.06296 0.60104 -0.06481 C 0.60325 -0.06736 0.60768 -0.07268 0.60768 -0.07268 C 0.60833 -0.07453 0.60937 -0.07638 0.60989 -0.07847 C 0.61132 -0.08449 0.61223 -0.09143 0.61315 -0.09814 C 0.61354 -0.10324 0.61367 -0.10856 0.61432 -0.11365 C 0.61484 -0.11898 0.6164 -0.12939 0.6164 -0.12939 C 0.61575 -0.13865 0.61601 -0.14814 0.61432 -0.15694 C 0.61406 -0.15763 0.60507 -0.17291 0.60429 -0.17453 C 0.60078 -0.1824 0.59908 -0.18518 0.59661 -0.19421 C 0.59609 -0.19606 0.59609 -0.19814 0.59557 -0.19999 C 0.59335 -0.20763 0.59166 -0.21111 0.58893 -0.21759 C 0.58554 -0.23564 0.59114 -0.20763 0.5845 -0.23148 C 0.58346 -0.23518 0.58268 -0.23912 0.58229 -0.24305 L 0.58007 -0.26273 C 0.5802 -0.26921 0.57669 -0.30185 0.58333 -0.31365 C 0.58437 -0.3155 0.58554 -0.31643 0.58671 -0.31759 C 0.58776 -0.31712 0.58893 -0.31666 0.58997 -0.31574 C 0.59374 -0.31273 0.59726 -0.30856 0.60104 -0.30601 C 0.60286 -0.30462 0.60481 -0.3037 0.60651 -0.30208 C 0.61575 -0.29282 0.60624 -0.29814 0.61536 -0.29421 C 0.61679 -0.29212 0.61822 -0.29004 0.61979 -0.28819 C 0.62981 -0.27708 0.6177 -0.29606 0.63411 -0.27268 C 0.63593 -0.2699 0.63802 -0.26759 0.63958 -0.26481 C 0.64062 -0.26296 0.64075 -0.26041 0.64179 -0.25879 C 0.64309 -0.25694 0.64479 -0.25624 0.64622 -0.25486 C 0.6582 -0.23356 0.63749 -0.26944 0.65182 -0.24907 C 0.65273 -0.24768 0.65286 -0.24467 0.6539 -0.24305 C 0.65624 -0.24004 0.65911 -0.23796 0.66171 -0.23541 C 0.66497 -0.23194 0.66614 -0.22962 0.6694 -0.22546 C 0.67044 -0.22407 0.67174 -0.22314 0.67265 -0.22152 C 0.67786 -0.21388 0.6746 -0.21782 0.67825 -0.20787 C 0.68059 -0.20115 0.68398 -0.19537 0.68593 -0.18819 C 0.68945 -0.17592 0.68671 -0.18449 0.6914 -0.17268 C 0.69218 -0.1706 0.6927 -0.16828 0.69361 -0.16666 C 0.6957 -0.16365 0.69804 -0.16157 0.70026 -0.15879 C 0.70338 -0.15509 0.70507 -0.15254 0.70911 -0.15092 C 0.71236 -0.14976 0.71575 -0.14976 0.71901 -0.14907 C 0.72473 -0.14768 0.72786 -0.14675 0.73333 -0.14513 C 0.73893 -0.14583 0.7444 -0.14606 0.74986 -0.14699 C 0.75143 -0.14745 0.75312 -0.14745 0.75429 -0.14907 C 0.75546 -0.15046 0.75572 -0.153 0.75651 -0.15486 C 0.75911 -0.16041 0.76106 -0.16226 0.76432 -0.16666 C 0.76497 -0.16921 0.76562 -0.17199 0.7664 -0.17453 C 0.76744 -0.17731 0.76874 -0.17962 0.76979 -0.1824 C 0.77096 -0.18564 0.772 -0.18888 0.77304 -0.19212 C 0.77486 -0.20532 0.7733 -0.19513 0.77643 -0.20972 C 0.77682 -0.2118 0.77695 -0.21388 0.77747 -0.21574 C 0.77812 -0.21782 0.77916 -0.21944 0.77968 -0.22152 C 0.78059 -0.22546 0.78111 -0.22939 0.7819 -0.23333 C 0.78229 -0.23541 0.78242 -0.23749 0.78307 -0.23935 L 0.78515 -0.24513 C 0.78554 -0.24768 0.78593 -0.25046 0.78632 -0.253 C 0.78658 -0.25486 0.7871 -0.25694 0.78736 -0.25879 C 0.78802 -0.26273 0.78945 -0.27708 0.78958 -0.28032 C 0.7914 -0.30694 0.78932 -0.29421 0.79179 -0.30787 C 0.79218 -0.31365 0.7927 -0.31967 0.79296 -0.32546 C 0.79492 -0.37916 0.79257 -0.35069 0.79518 -0.37847 C 0.79635 -0.40671 0.797 -0.40486 0.79518 -0.43541 C 0.79505 -0.43749 0.7944 -0.43935 0.79401 -0.4412 C 0.79127 -0.48935 0.79296 -0.45416 0.79296 -0.54699 L 0.79296 -0.54699 " pathEditMode="relative" ptsTypes="AAAAAAAAAAAAAAAAAAAAAAAAAAAAAAAAAAAAAAAAAAAAAAAAAAAAAAAAAAAAAAAAAAAAAAAAAAAAAAAAAAAAAAAAAAAAAAAAAAAAAAAAAAAAAAAAAAAAAAAAAAAAAAAAAAAAAAAAAAAAAAAAAAAAAAAAAAA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Substituent conținut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342"/>
            <a:ext cx="12192000" cy="6952129"/>
          </a:xfrm>
        </p:spPr>
      </p:pic>
      <p:pic>
        <p:nvPicPr>
          <p:cNvPr id="5" name="Imagin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18" y="2236695"/>
            <a:ext cx="4506258" cy="4506258"/>
          </a:xfrm>
          <a:prstGeom prst="rect">
            <a:avLst/>
          </a:prstGeom>
        </p:spPr>
      </p:pic>
      <p:pic>
        <p:nvPicPr>
          <p:cNvPr id="6" name="Imagin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9356" y="2557978"/>
            <a:ext cx="2072809" cy="4184975"/>
          </a:xfrm>
          <a:prstGeom prst="rect">
            <a:avLst/>
          </a:prstGeom>
        </p:spPr>
      </p:pic>
      <p:sp>
        <p:nvSpPr>
          <p:cNvPr id="3" name="Schemă logică: Proces 2"/>
          <p:cNvSpPr/>
          <p:nvPr/>
        </p:nvSpPr>
        <p:spPr>
          <a:xfrm>
            <a:off x="7153835" y="753035"/>
            <a:ext cx="4706471" cy="238013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400" dirty="0"/>
              <a:t>Ajunsă la mănăstire sleită de puteri, fata îl întâlnește pe prinț și decid pe loc să facă o nuntă cum numai în povești s-a mai văzut. Am încălecat pe o șa și v-am spus povestea așa!</a:t>
            </a:r>
          </a:p>
        </p:txBody>
      </p:sp>
    </p:spTree>
    <p:extLst>
      <p:ext uri="{BB962C8B-B14F-4D97-AF65-F5344CB8AC3E}">
        <p14:creationId xmlns:p14="http://schemas.microsoft.com/office/powerpoint/2010/main" val="272402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ferris dir="l"/>
      </p:transition>
    </mc:Choice>
    <mc:Fallback xmlns="">
      <p:transition spd="slow" advClick="0" advTm="1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1026" name="Picture 2" descr="Fotografie gratuită: hârtie, vechi, textura, pergament, fundal, Antique,  din data | Hippop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5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setăText 3"/>
          <p:cNvSpPr txBox="1"/>
          <p:nvPr/>
        </p:nvSpPr>
        <p:spPr>
          <a:xfrm>
            <a:off x="3729316" y="1690688"/>
            <a:ext cx="47333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7200" dirty="0"/>
              <a:t>Sfârșit!</a:t>
            </a:r>
          </a:p>
        </p:txBody>
      </p:sp>
      <p:sp>
        <p:nvSpPr>
          <p:cNvPr id="5" name="Dreptunghi 4"/>
          <p:cNvSpPr/>
          <p:nvPr/>
        </p:nvSpPr>
        <p:spPr>
          <a:xfrm>
            <a:off x="582661" y="3862637"/>
            <a:ext cx="1102667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o-RO" sz="40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Prezentare realizată de</a:t>
            </a:r>
            <a:r>
              <a:rPr lang="en-US" sz="40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prof</a:t>
            </a:r>
            <a:r>
              <a:rPr lang="ro-RO" sz="40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. înv. </a:t>
            </a:r>
            <a:r>
              <a:rPr lang="ro-RO" sz="4000" b="0" cap="none" spc="0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preșc</a:t>
            </a:r>
            <a:r>
              <a:rPr lang="ro-RO" sz="40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. Lică </a:t>
            </a:r>
            <a:r>
              <a:rPr lang="ro-RO" sz="4000" b="0" cap="none" spc="0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Sabinica</a:t>
            </a:r>
            <a:r>
              <a:rPr lang="en-US" sz="40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endParaRPr lang="ro-RO" sz="40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105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drap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349</Words>
  <Application>Microsoft Office PowerPoint</Application>
  <PresentationFormat>Widescreen</PresentationFormat>
  <Paragraphs>18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Temă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>Asus</dc:creator>
  <cp:lastModifiedBy>Admin</cp:lastModifiedBy>
  <cp:revision>41</cp:revision>
  <dcterms:created xsi:type="dcterms:W3CDTF">2021-06-13T07:15:04Z</dcterms:created>
  <dcterms:modified xsi:type="dcterms:W3CDTF">2023-02-21T14:56:32Z</dcterms:modified>
</cp:coreProperties>
</file>