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73" r:id="rId2"/>
    <p:sldId id="274" r:id="rId3"/>
    <p:sldId id="275" r:id="rId4"/>
    <p:sldId id="276" r:id="rId5"/>
    <p:sldId id="277" r:id="rId6"/>
    <p:sldId id="278" r:id="rId7"/>
    <p:sldId id="280" r:id="rId8"/>
    <p:sldId id="285" r:id="rId9"/>
    <p:sldId id="281" r:id="rId10"/>
    <p:sldId id="286" r:id="rId11"/>
    <p:sldId id="287" r:id="rId12"/>
    <p:sldId id="288" r:id="rId13"/>
    <p:sldId id="289" r:id="rId14"/>
    <p:sldId id="282" r:id="rId15"/>
    <p:sldId id="283" r:id="rId16"/>
    <p:sldId id="284" r:id="rId17"/>
    <p:sldId id="26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74" autoAdjust="0"/>
    <p:restoredTop sz="94660"/>
  </p:normalViewPr>
  <p:slideViewPr>
    <p:cSldViewPr snapToGrid="0">
      <p:cViewPr varScale="1">
        <p:scale>
          <a:sx n="81" d="100"/>
          <a:sy n="81" d="100"/>
        </p:scale>
        <p:origin x="63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51E3E5-3EB5-4133-B4C1-4AEFB1F4036B}" type="doc">
      <dgm:prSet loTypeId="urn:microsoft.com/office/officeart/2005/8/layout/chevron1" loCatId="process" qsTypeId="urn:microsoft.com/office/officeart/2005/8/quickstyle/simple1" qsCatId="simple" csTypeId="urn:microsoft.com/office/officeart/2005/8/colors/colorful3" csCatId="colorful" phldr="1"/>
      <dgm:spPr/>
    </dgm:pt>
    <dgm:pt modelId="{A1639B37-D0A0-4DD8-8894-1F35A3097231}">
      <dgm:prSet phldrT="[Text]" custT="1"/>
      <dgm:spPr/>
      <dgm:t>
        <a:bodyPr/>
        <a:lstStyle/>
        <a:p>
          <a:r>
            <a:rPr lang="ro-RO" sz="1600" dirty="0"/>
            <a:t> ECHIPĂ</a:t>
          </a:r>
        </a:p>
        <a:p>
          <a:r>
            <a:rPr lang="ro-RO" sz="1600" dirty="0"/>
            <a:t>SARCINĂ DE LUCRU</a:t>
          </a:r>
        </a:p>
      </dgm:t>
    </dgm:pt>
    <dgm:pt modelId="{7D563C53-E346-4A59-8D76-D6DB102EB238}" type="parTrans" cxnId="{4B3EC2B5-9C4C-49FC-B38C-19F12948BCDB}">
      <dgm:prSet/>
      <dgm:spPr/>
      <dgm:t>
        <a:bodyPr/>
        <a:lstStyle/>
        <a:p>
          <a:endParaRPr lang="ro-RO"/>
        </a:p>
      </dgm:t>
    </dgm:pt>
    <dgm:pt modelId="{E65FD5CD-CA22-4FC5-B024-F184AD05C06A}" type="sibTrans" cxnId="{4B3EC2B5-9C4C-49FC-B38C-19F12948BCDB}">
      <dgm:prSet/>
      <dgm:spPr/>
      <dgm:t>
        <a:bodyPr/>
        <a:lstStyle/>
        <a:p>
          <a:endParaRPr lang="ro-RO"/>
        </a:p>
      </dgm:t>
    </dgm:pt>
    <dgm:pt modelId="{8D74688C-32B4-4A52-8597-EEE4374FA02A}">
      <dgm:prSet phldrT="[Text]"/>
      <dgm:spPr/>
      <dgm:t>
        <a:bodyPr/>
        <a:lstStyle/>
        <a:p>
          <a:r>
            <a:rPr lang="ro-RO" dirty="0"/>
            <a:t>ÎNTREBĂRI DE COACHING</a:t>
          </a:r>
        </a:p>
      </dgm:t>
    </dgm:pt>
    <dgm:pt modelId="{44B2103A-F871-4EE0-A6EA-875F20931F3D}" type="parTrans" cxnId="{5C2B9525-68AE-4204-9A4F-3E24C633AF81}">
      <dgm:prSet/>
      <dgm:spPr/>
      <dgm:t>
        <a:bodyPr/>
        <a:lstStyle/>
        <a:p>
          <a:endParaRPr lang="ro-RO"/>
        </a:p>
      </dgm:t>
    </dgm:pt>
    <dgm:pt modelId="{8250749C-A92B-4F3F-850C-665860F71C6C}" type="sibTrans" cxnId="{5C2B9525-68AE-4204-9A4F-3E24C633AF81}">
      <dgm:prSet/>
      <dgm:spPr/>
      <dgm:t>
        <a:bodyPr/>
        <a:lstStyle/>
        <a:p>
          <a:endParaRPr lang="ro-RO"/>
        </a:p>
      </dgm:t>
    </dgm:pt>
    <dgm:pt modelId="{22237C0F-CDE5-4E81-BDC6-BB939887FFCD}">
      <dgm:prSet phldrT="[Text]"/>
      <dgm:spPr/>
      <dgm:t>
        <a:bodyPr/>
        <a:lstStyle/>
        <a:p>
          <a:r>
            <a:rPr lang="ro-RO" dirty="0"/>
            <a:t>ȚELURI-ÎNȚELEGEREA CLARĂ A REALITĂȚII </a:t>
          </a:r>
        </a:p>
      </dgm:t>
    </dgm:pt>
    <dgm:pt modelId="{79AC92D8-3D44-4E3D-A038-7FA303C04F01}" type="parTrans" cxnId="{8E503DF9-9129-48CC-A510-0C53C86160B3}">
      <dgm:prSet/>
      <dgm:spPr/>
      <dgm:t>
        <a:bodyPr/>
        <a:lstStyle/>
        <a:p>
          <a:endParaRPr lang="ro-RO"/>
        </a:p>
      </dgm:t>
    </dgm:pt>
    <dgm:pt modelId="{7E3586A8-92CA-4A80-A67F-D9099D9832A7}" type="sibTrans" cxnId="{8E503DF9-9129-48CC-A510-0C53C86160B3}">
      <dgm:prSet/>
      <dgm:spPr/>
      <dgm:t>
        <a:bodyPr/>
        <a:lstStyle/>
        <a:p>
          <a:endParaRPr lang="ro-RO"/>
        </a:p>
      </dgm:t>
    </dgm:pt>
    <dgm:pt modelId="{B2CEDFAC-2DFD-4172-AE02-E9CDB20F984A}">
      <dgm:prSet/>
      <dgm:spPr/>
      <dgm:t>
        <a:bodyPr/>
        <a:lstStyle/>
        <a:p>
          <a:r>
            <a:rPr lang="ro-RO" dirty="0"/>
            <a:t>PLAN COMUN DE ACȚIUNE</a:t>
          </a:r>
        </a:p>
      </dgm:t>
    </dgm:pt>
    <dgm:pt modelId="{97EF1CB0-674E-4891-B0C0-3F9EDC30235A}" type="parTrans" cxnId="{6945805D-4A75-4050-88EB-207FBB4144EB}">
      <dgm:prSet/>
      <dgm:spPr/>
      <dgm:t>
        <a:bodyPr/>
        <a:lstStyle/>
        <a:p>
          <a:endParaRPr lang="ro-RO"/>
        </a:p>
      </dgm:t>
    </dgm:pt>
    <dgm:pt modelId="{BB452A5F-6119-4393-9FF0-5F0C8EDA87B5}" type="sibTrans" cxnId="{6945805D-4A75-4050-88EB-207FBB4144EB}">
      <dgm:prSet/>
      <dgm:spPr/>
      <dgm:t>
        <a:bodyPr/>
        <a:lstStyle/>
        <a:p>
          <a:endParaRPr lang="ro-RO"/>
        </a:p>
      </dgm:t>
    </dgm:pt>
    <dgm:pt modelId="{8FEAD840-C9E4-4E95-9861-2A47F79AFBCE}">
      <dgm:prSet/>
      <dgm:spPr/>
      <dgm:t>
        <a:bodyPr/>
        <a:lstStyle/>
        <a:p>
          <a:r>
            <a:rPr lang="ro-RO" dirty="0"/>
            <a:t>RESURSE ȘI IDEI=OPȚIUNI</a:t>
          </a:r>
        </a:p>
      </dgm:t>
    </dgm:pt>
    <dgm:pt modelId="{186703E8-2AC7-4D19-9A28-52791B5BCF45}" type="parTrans" cxnId="{292680D6-F5A3-4A9F-8D35-0FA512EC003B}">
      <dgm:prSet/>
      <dgm:spPr/>
      <dgm:t>
        <a:bodyPr/>
        <a:lstStyle/>
        <a:p>
          <a:endParaRPr lang="ro-RO"/>
        </a:p>
      </dgm:t>
    </dgm:pt>
    <dgm:pt modelId="{96DA2CB7-B7D5-4823-8D27-C5BFDBD9CDFF}" type="sibTrans" cxnId="{292680D6-F5A3-4A9F-8D35-0FA512EC003B}">
      <dgm:prSet/>
      <dgm:spPr/>
      <dgm:t>
        <a:bodyPr/>
        <a:lstStyle/>
        <a:p>
          <a:endParaRPr lang="ro-RO"/>
        </a:p>
      </dgm:t>
    </dgm:pt>
    <dgm:pt modelId="{C3336C17-24F5-481B-B522-AB3C5EA54FAF}" type="pres">
      <dgm:prSet presAssocID="{6A51E3E5-3EB5-4133-B4C1-4AEFB1F4036B}" presName="Name0" presStyleCnt="0">
        <dgm:presLayoutVars>
          <dgm:dir/>
          <dgm:animLvl val="lvl"/>
          <dgm:resizeHandles val="exact"/>
        </dgm:presLayoutVars>
      </dgm:prSet>
      <dgm:spPr/>
    </dgm:pt>
    <dgm:pt modelId="{9D846D64-52FF-49D0-9D95-F33759F6F68C}" type="pres">
      <dgm:prSet presAssocID="{A1639B37-D0A0-4DD8-8894-1F35A3097231}" presName="parTxOnly" presStyleLbl="node1" presStyleIdx="0" presStyleCnt="5">
        <dgm:presLayoutVars>
          <dgm:chMax val="0"/>
          <dgm:chPref val="0"/>
          <dgm:bulletEnabled val="1"/>
        </dgm:presLayoutVars>
      </dgm:prSet>
      <dgm:spPr/>
    </dgm:pt>
    <dgm:pt modelId="{E60A7473-C3EB-4EF8-B863-5526CBC033E8}" type="pres">
      <dgm:prSet presAssocID="{E65FD5CD-CA22-4FC5-B024-F184AD05C06A}" presName="parTxOnlySpace" presStyleCnt="0"/>
      <dgm:spPr/>
    </dgm:pt>
    <dgm:pt modelId="{02DAB6E5-8D0A-4D84-9611-3CB94A47EB32}" type="pres">
      <dgm:prSet presAssocID="{8D74688C-32B4-4A52-8597-EEE4374FA02A}" presName="parTxOnly" presStyleLbl="node1" presStyleIdx="1" presStyleCnt="5">
        <dgm:presLayoutVars>
          <dgm:chMax val="0"/>
          <dgm:chPref val="0"/>
          <dgm:bulletEnabled val="1"/>
        </dgm:presLayoutVars>
      </dgm:prSet>
      <dgm:spPr/>
    </dgm:pt>
    <dgm:pt modelId="{4ABCE9B4-D670-4A97-84A4-1D22974A82B1}" type="pres">
      <dgm:prSet presAssocID="{8250749C-A92B-4F3F-850C-665860F71C6C}" presName="parTxOnlySpace" presStyleCnt="0"/>
      <dgm:spPr/>
    </dgm:pt>
    <dgm:pt modelId="{46C258F6-D417-4C93-B455-AD3CC0007A70}" type="pres">
      <dgm:prSet presAssocID="{22237C0F-CDE5-4E81-BDC6-BB939887FFCD}" presName="parTxOnly" presStyleLbl="node1" presStyleIdx="2" presStyleCnt="5">
        <dgm:presLayoutVars>
          <dgm:chMax val="0"/>
          <dgm:chPref val="0"/>
          <dgm:bulletEnabled val="1"/>
        </dgm:presLayoutVars>
      </dgm:prSet>
      <dgm:spPr/>
    </dgm:pt>
    <dgm:pt modelId="{C00C7A15-10DB-41DA-9331-8542FEF19871}" type="pres">
      <dgm:prSet presAssocID="{7E3586A8-92CA-4A80-A67F-D9099D9832A7}" presName="parTxOnlySpace" presStyleCnt="0"/>
      <dgm:spPr/>
    </dgm:pt>
    <dgm:pt modelId="{37D41D10-C694-43B0-B416-1FF1B06B7F8C}" type="pres">
      <dgm:prSet presAssocID="{8FEAD840-C9E4-4E95-9861-2A47F79AFBCE}" presName="parTxOnly" presStyleLbl="node1" presStyleIdx="3" presStyleCnt="5">
        <dgm:presLayoutVars>
          <dgm:chMax val="0"/>
          <dgm:chPref val="0"/>
          <dgm:bulletEnabled val="1"/>
        </dgm:presLayoutVars>
      </dgm:prSet>
      <dgm:spPr/>
    </dgm:pt>
    <dgm:pt modelId="{6779DED7-EE05-45CE-88C1-C86623E71F00}" type="pres">
      <dgm:prSet presAssocID="{96DA2CB7-B7D5-4823-8D27-C5BFDBD9CDFF}" presName="parTxOnlySpace" presStyleCnt="0"/>
      <dgm:spPr/>
    </dgm:pt>
    <dgm:pt modelId="{DF87DAF7-8C62-40E1-A116-5F8D707B110F}" type="pres">
      <dgm:prSet presAssocID="{B2CEDFAC-2DFD-4172-AE02-E9CDB20F984A}" presName="parTxOnly" presStyleLbl="node1" presStyleIdx="4" presStyleCnt="5">
        <dgm:presLayoutVars>
          <dgm:chMax val="0"/>
          <dgm:chPref val="0"/>
          <dgm:bulletEnabled val="1"/>
        </dgm:presLayoutVars>
      </dgm:prSet>
      <dgm:spPr/>
    </dgm:pt>
  </dgm:ptLst>
  <dgm:cxnLst>
    <dgm:cxn modelId="{5C2B9525-68AE-4204-9A4F-3E24C633AF81}" srcId="{6A51E3E5-3EB5-4133-B4C1-4AEFB1F4036B}" destId="{8D74688C-32B4-4A52-8597-EEE4374FA02A}" srcOrd="1" destOrd="0" parTransId="{44B2103A-F871-4EE0-A6EA-875F20931F3D}" sibTransId="{8250749C-A92B-4F3F-850C-665860F71C6C}"/>
    <dgm:cxn modelId="{9CB0B533-9E87-4E71-AB16-C6675543C4C3}" type="presOf" srcId="{8FEAD840-C9E4-4E95-9861-2A47F79AFBCE}" destId="{37D41D10-C694-43B0-B416-1FF1B06B7F8C}" srcOrd="0" destOrd="0" presId="urn:microsoft.com/office/officeart/2005/8/layout/chevron1"/>
    <dgm:cxn modelId="{DB23F933-1FD3-446D-8FB8-F5285FB105C2}" type="presOf" srcId="{B2CEDFAC-2DFD-4172-AE02-E9CDB20F984A}" destId="{DF87DAF7-8C62-40E1-A116-5F8D707B110F}" srcOrd="0" destOrd="0" presId="urn:microsoft.com/office/officeart/2005/8/layout/chevron1"/>
    <dgm:cxn modelId="{6945805D-4A75-4050-88EB-207FBB4144EB}" srcId="{6A51E3E5-3EB5-4133-B4C1-4AEFB1F4036B}" destId="{B2CEDFAC-2DFD-4172-AE02-E9CDB20F984A}" srcOrd="4" destOrd="0" parTransId="{97EF1CB0-674E-4891-B0C0-3F9EDC30235A}" sibTransId="{BB452A5F-6119-4393-9FF0-5F0C8EDA87B5}"/>
    <dgm:cxn modelId="{499AEC4A-423A-45C9-944F-2F903E9EFD00}" type="presOf" srcId="{8D74688C-32B4-4A52-8597-EEE4374FA02A}" destId="{02DAB6E5-8D0A-4D84-9611-3CB94A47EB32}" srcOrd="0" destOrd="0" presId="urn:microsoft.com/office/officeart/2005/8/layout/chevron1"/>
    <dgm:cxn modelId="{F638454C-ECEA-4A69-9666-44AF42074D5E}" type="presOf" srcId="{A1639B37-D0A0-4DD8-8894-1F35A3097231}" destId="{9D846D64-52FF-49D0-9D95-F33759F6F68C}" srcOrd="0" destOrd="0" presId="urn:microsoft.com/office/officeart/2005/8/layout/chevron1"/>
    <dgm:cxn modelId="{6D487A93-BA0B-4E11-BE5F-C8F020D20B92}" type="presOf" srcId="{22237C0F-CDE5-4E81-BDC6-BB939887FFCD}" destId="{46C258F6-D417-4C93-B455-AD3CC0007A70}" srcOrd="0" destOrd="0" presId="urn:microsoft.com/office/officeart/2005/8/layout/chevron1"/>
    <dgm:cxn modelId="{4B3EC2B5-9C4C-49FC-B38C-19F12948BCDB}" srcId="{6A51E3E5-3EB5-4133-B4C1-4AEFB1F4036B}" destId="{A1639B37-D0A0-4DD8-8894-1F35A3097231}" srcOrd="0" destOrd="0" parTransId="{7D563C53-E346-4A59-8D76-D6DB102EB238}" sibTransId="{E65FD5CD-CA22-4FC5-B024-F184AD05C06A}"/>
    <dgm:cxn modelId="{292680D6-F5A3-4A9F-8D35-0FA512EC003B}" srcId="{6A51E3E5-3EB5-4133-B4C1-4AEFB1F4036B}" destId="{8FEAD840-C9E4-4E95-9861-2A47F79AFBCE}" srcOrd="3" destOrd="0" parTransId="{186703E8-2AC7-4D19-9A28-52791B5BCF45}" sibTransId="{96DA2CB7-B7D5-4823-8D27-C5BFDBD9CDFF}"/>
    <dgm:cxn modelId="{8E503DF9-9129-48CC-A510-0C53C86160B3}" srcId="{6A51E3E5-3EB5-4133-B4C1-4AEFB1F4036B}" destId="{22237C0F-CDE5-4E81-BDC6-BB939887FFCD}" srcOrd="2" destOrd="0" parTransId="{79AC92D8-3D44-4E3D-A038-7FA303C04F01}" sibTransId="{7E3586A8-92CA-4A80-A67F-D9099D9832A7}"/>
    <dgm:cxn modelId="{C4BA21FF-AC88-400F-91D9-303BD8CCC19E}" type="presOf" srcId="{6A51E3E5-3EB5-4133-B4C1-4AEFB1F4036B}" destId="{C3336C17-24F5-481B-B522-AB3C5EA54FAF}" srcOrd="0" destOrd="0" presId="urn:microsoft.com/office/officeart/2005/8/layout/chevron1"/>
    <dgm:cxn modelId="{28CBAEFC-9505-4233-B50E-692E088C8457}" type="presParOf" srcId="{C3336C17-24F5-481B-B522-AB3C5EA54FAF}" destId="{9D846D64-52FF-49D0-9D95-F33759F6F68C}" srcOrd="0" destOrd="0" presId="urn:microsoft.com/office/officeart/2005/8/layout/chevron1"/>
    <dgm:cxn modelId="{824F8DA7-1A22-46C0-B780-7BC60AFAF56B}" type="presParOf" srcId="{C3336C17-24F5-481B-B522-AB3C5EA54FAF}" destId="{E60A7473-C3EB-4EF8-B863-5526CBC033E8}" srcOrd="1" destOrd="0" presId="urn:microsoft.com/office/officeart/2005/8/layout/chevron1"/>
    <dgm:cxn modelId="{FF17C848-9F6A-49E7-A4C0-5B1656780445}" type="presParOf" srcId="{C3336C17-24F5-481B-B522-AB3C5EA54FAF}" destId="{02DAB6E5-8D0A-4D84-9611-3CB94A47EB32}" srcOrd="2" destOrd="0" presId="urn:microsoft.com/office/officeart/2005/8/layout/chevron1"/>
    <dgm:cxn modelId="{6CB1EC83-70DE-4E01-B7E6-E759FF713877}" type="presParOf" srcId="{C3336C17-24F5-481B-B522-AB3C5EA54FAF}" destId="{4ABCE9B4-D670-4A97-84A4-1D22974A82B1}" srcOrd="3" destOrd="0" presId="urn:microsoft.com/office/officeart/2005/8/layout/chevron1"/>
    <dgm:cxn modelId="{FE317A5A-28DD-4710-9BC4-A40F5579201D}" type="presParOf" srcId="{C3336C17-24F5-481B-B522-AB3C5EA54FAF}" destId="{46C258F6-D417-4C93-B455-AD3CC0007A70}" srcOrd="4" destOrd="0" presId="urn:microsoft.com/office/officeart/2005/8/layout/chevron1"/>
    <dgm:cxn modelId="{0B5038C4-E674-4BEB-9386-11338B4403A2}" type="presParOf" srcId="{C3336C17-24F5-481B-B522-AB3C5EA54FAF}" destId="{C00C7A15-10DB-41DA-9331-8542FEF19871}" srcOrd="5" destOrd="0" presId="urn:microsoft.com/office/officeart/2005/8/layout/chevron1"/>
    <dgm:cxn modelId="{3BCE4643-511A-4AB6-8633-BB89B63E172A}" type="presParOf" srcId="{C3336C17-24F5-481B-B522-AB3C5EA54FAF}" destId="{37D41D10-C694-43B0-B416-1FF1B06B7F8C}" srcOrd="6" destOrd="0" presId="urn:microsoft.com/office/officeart/2005/8/layout/chevron1"/>
    <dgm:cxn modelId="{F875FFD3-CB33-437E-BDA1-4E1A5728FF72}" type="presParOf" srcId="{C3336C17-24F5-481B-B522-AB3C5EA54FAF}" destId="{6779DED7-EE05-45CE-88C1-C86623E71F00}" srcOrd="7" destOrd="0" presId="urn:microsoft.com/office/officeart/2005/8/layout/chevron1"/>
    <dgm:cxn modelId="{1EB4E6FE-9212-478F-AECD-3BE5F664386C}" type="presParOf" srcId="{C3336C17-24F5-481B-B522-AB3C5EA54FAF}" destId="{DF87DAF7-8C62-40E1-A116-5F8D707B110F}"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6FD9845-B5F8-4F86-9C9C-E633C8A1F9FA}" type="doc">
      <dgm:prSet loTypeId="urn:microsoft.com/office/officeart/2005/8/layout/cycle7" loCatId="cycle" qsTypeId="urn:microsoft.com/office/officeart/2005/8/quickstyle/simple1" qsCatId="simple" csTypeId="urn:microsoft.com/office/officeart/2005/8/colors/colorful2" csCatId="colorful" phldr="1"/>
      <dgm:spPr/>
      <dgm:t>
        <a:bodyPr/>
        <a:lstStyle/>
        <a:p>
          <a:endParaRPr lang="ro-RO"/>
        </a:p>
      </dgm:t>
    </dgm:pt>
    <dgm:pt modelId="{74965A8C-50E8-441D-BF08-983CC6C50756}">
      <dgm:prSet phldrT="[Text]"/>
      <dgm:spPr/>
      <dgm:t>
        <a:bodyPr/>
        <a:lstStyle/>
        <a:p>
          <a:r>
            <a:rPr lang="ro-RO" dirty="0"/>
            <a:t>COACHING</a:t>
          </a:r>
        </a:p>
      </dgm:t>
    </dgm:pt>
    <dgm:pt modelId="{0B13CCFB-5160-457F-96D3-D330B65E7C44}" type="parTrans" cxnId="{3E9FB88E-9E15-4B68-B3BD-3EB13D9A26E0}">
      <dgm:prSet/>
      <dgm:spPr/>
      <dgm:t>
        <a:bodyPr/>
        <a:lstStyle/>
        <a:p>
          <a:endParaRPr lang="ro-RO"/>
        </a:p>
      </dgm:t>
    </dgm:pt>
    <dgm:pt modelId="{CEE72B75-B1B8-4960-AEEF-487209821703}" type="sibTrans" cxnId="{3E9FB88E-9E15-4B68-B3BD-3EB13D9A26E0}">
      <dgm:prSet/>
      <dgm:spPr/>
      <dgm:t>
        <a:bodyPr/>
        <a:lstStyle/>
        <a:p>
          <a:endParaRPr lang="ro-RO"/>
        </a:p>
      </dgm:t>
    </dgm:pt>
    <dgm:pt modelId="{49B23C16-84A4-49C0-AC8E-0F022C54F463}">
      <dgm:prSet phldrT="[Text]"/>
      <dgm:spPr/>
      <dgm:t>
        <a:bodyPr/>
        <a:lstStyle/>
        <a:p>
          <a:r>
            <a:rPr lang="ro-RO" dirty="0"/>
            <a:t>Executantul ALEGE să-și asume responsabilitatea</a:t>
          </a:r>
        </a:p>
      </dgm:t>
    </dgm:pt>
    <dgm:pt modelId="{CF60E174-5CC7-432F-99EC-89324A37A9F4}" type="parTrans" cxnId="{DABEE532-BA8C-4679-8E21-C1192042DAC8}">
      <dgm:prSet/>
      <dgm:spPr/>
      <dgm:t>
        <a:bodyPr/>
        <a:lstStyle/>
        <a:p>
          <a:endParaRPr lang="ro-RO"/>
        </a:p>
      </dgm:t>
    </dgm:pt>
    <dgm:pt modelId="{004326F3-AADB-4AAB-9F5C-B6F53793ECC0}" type="sibTrans" cxnId="{DABEE532-BA8C-4679-8E21-C1192042DAC8}">
      <dgm:prSet/>
      <dgm:spPr/>
      <dgm:t>
        <a:bodyPr/>
        <a:lstStyle/>
        <a:p>
          <a:endParaRPr lang="ro-RO"/>
        </a:p>
      </dgm:t>
    </dgm:pt>
    <dgm:pt modelId="{EBD20CF5-EBFA-4C08-B3B0-017006A12FBB}">
      <dgm:prSet phldrT="[Text]"/>
      <dgm:spPr/>
      <dgm:t>
        <a:bodyPr/>
        <a:lstStyle/>
        <a:p>
          <a:r>
            <a:rPr lang="ro-RO" dirty="0"/>
            <a:t>Șeful ȘTIE ce se întâmplă</a:t>
          </a:r>
        </a:p>
      </dgm:t>
    </dgm:pt>
    <dgm:pt modelId="{CA7D7486-10BD-44BB-995D-411CCC97B6DB}" type="parTrans" cxnId="{D928155B-2DAD-47D8-A942-B49B4FAFBD06}">
      <dgm:prSet/>
      <dgm:spPr/>
      <dgm:t>
        <a:bodyPr/>
        <a:lstStyle/>
        <a:p>
          <a:endParaRPr lang="ro-RO"/>
        </a:p>
      </dgm:t>
    </dgm:pt>
    <dgm:pt modelId="{301D0E08-295A-4B46-A42E-AAD7AC5D7A6B}" type="sibTrans" cxnId="{D928155B-2DAD-47D8-A942-B49B4FAFBD06}">
      <dgm:prSet/>
      <dgm:spPr/>
      <dgm:t>
        <a:bodyPr/>
        <a:lstStyle/>
        <a:p>
          <a:endParaRPr lang="ro-RO"/>
        </a:p>
      </dgm:t>
    </dgm:pt>
    <dgm:pt modelId="{C6E54D13-2A6C-4116-8B0C-83540A92B43D}" type="pres">
      <dgm:prSet presAssocID="{86FD9845-B5F8-4F86-9C9C-E633C8A1F9FA}" presName="Name0" presStyleCnt="0">
        <dgm:presLayoutVars>
          <dgm:dir/>
          <dgm:resizeHandles val="exact"/>
        </dgm:presLayoutVars>
      </dgm:prSet>
      <dgm:spPr/>
    </dgm:pt>
    <dgm:pt modelId="{575B79D9-209F-431D-AE46-A7519E8617AE}" type="pres">
      <dgm:prSet presAssocID="{74965A8C-50E8-441D-BF08-983CC6C50756}" presName="node" presStyleLbl="node1" presStyleIdx="0" presStyleCnt="3">
        <dgm:presLayoutVars>
          <dgm:bulletEnabled val="1"/>
        </dgm:presLayoutVars>
      </dgm:prSet>
      <dgm:spPr/>
    </dgm:pt>
    <dgm:pt modelId="{60B56F9B-4F73-4E16-9018-1A13421E2C6E}" type="pres">
      <dgm:prSet presAssocID="{CEE72B75-B1B8-4960-AEEF-487209821703}" presName="sibTrans" presStyleLbl="sibTrans2D1" presStyleIdx="0" presStyleCnt="3"/>
      <dgm:spPr/>
    </dgm:pt>
    <dgm:pt modelId="{C18A7FB5-BFC6-4F80-B773-59CAF24EBF39}" type="pres">
      <dgm:prSet presAssocID="{CEE72B75-B1B8-4960-AEEF-487209821703}" presName="connectorText" presStyleLbl="sibTrans2D1" presStyleIdx="0" presStyleCnt="3"/>
      <dgm:spPr/>
    </dgm:pt>
    <dgm:pt modelId="{C85ED559-6594-4FC4-BFA4-249FC6A2319E}" type="pres">
      <dgm:prSet presAssocID="{49B23C16-84A4-49C0-AC8E-0F022C54F463}" presName="node" presStyleLbl="node1" presStyleIdx="1" presStyleCnt="3">
        <dgm:presLayoutVars>
          <dgm:bulletEnabled val="1"/>
        </dgm:presLayoutVars>
      </dgm:prSet>
      <dgm:spPr/>
    </dgm:pt>
    <dgm:pt modelId="{3382B178-9912-4118-A38E-FD6419113D97}" type="pres">
      <dgm:prSet presAssocID="{004326F3-AADB-4AAB-9F5C-B6F53793ECC0}" presName="sibTrans" presStyleLbl="sibTrans2D1" presStyleIdx="1" presStyleCnt="3"/>
      <dgm:spPr/>
    </dgm:pt>
    <dgm:pt modelId="{8FFD87D5-0EA4-4101-829A-8993C2810994}" type="pres">
      <dgm:prSet presAssocID="{004326F3-AADB-4AAB-9F5C-B6F53793ECC0}" presName="connectorText" presStyleLbl="sibTrans2D1" presStyleIdx="1" presStyleCnt="3"/>
      <dgm:spPr/>
    </dgm:pt>
    <dgm:pt modelId="{7610D977-8FE9-418C-AF33-26BE5C6A3F76}" type="pres">
      <dgm:prSet presAssocID="{EBD20CF5-EBFA-4C08-B3B0-017006A12FBB}" presName="node" presStyleLbl="node1" presStyleIdx="2" presStyleCnt="3">
        <dgm:presLayoutVars>
          <dgm:bulletEnabled val="1"/>
        </dgm:presLayoutVars>
      </dgm:prSet>
      <dgm:spPr/>
    </dgm:pt>
    <dgm:pt modelId="{822BC36E-A635-481B-863D-9513380F9B7A}" type="pres">
      <dgm:prSet presAssocID="{301D0E08-295A-4B46-A42E-AAD7AC5D7A6B}" presName="sibTrans" presStyleLbl="sibTrans2D1" presStyleIdx="2" presStyleCnt="3"/>
      <dgm:spPr/>
    </dgm:pt>
    <dgm:pt modelId="{48BED9D1-1274-486D-823D-8FA03BA71005}" type="pres">
      <dgm:prSet presAssocID="{301D0E08-295A-4B46-A42E-AAD7AC5D7A6B}" presName="connectorText" presStyleLbl="sibTrans2D1" presStyleIdx="2" presStyleCnt="3"/>
      <dgm:spPr/>
    </dgm:pt>
  </dgm:ptLst>
  <dgm:cxnLst>
    <dgm:cxn modelId="{DABEE532-BA8C-4679-8E21-C1192042DAC8}" srcId="{86FD9845-B5F8-4F86-9C9C-E633C8A1F9FA}" destId="{49B23C16-84A4-49C0-AC8E-0F022C54F463}" srcOrd="1" destOrd="0" parTransId="{CF60E174-5CC7-432F-99EC-89324A37A9F4}" sibTransId="{004326F3-AADB-4AAB-9F5C-B6F53793ECC0}"/>
    <dgm:cxn modelId="{D928155B-2DAD-47D8-A942-B49B4FAFBD06}" srcId="{86FD9845-B5F8-4F86-9C9C-E633C8A1F9FA}" destId="{EBD20CF5-EBFA-4C08-B3B0-017006A12FBB}" srcOrd="2" destOrd="0" parTransId="{CA7D7486-10BD-44BB-995D-411CCC97B6DB}" sibTransId="{301D0E08-295A-4B46-A42E-AAD7AC5D7A6B}"/>
    <dgm:cxn modelId="{9BE3BB42-654B-40BF-A1CD-0B1B33BDB150}" type="presOf" srcId="{EBD20CF5-EBFA-4C08-B3B0-017006A12FBB}" destId="{7610D977-8FE9-418C-AF33-26BE5C6A3F76}" srcOrd="0" destOrd="0" presId="urn:microsoft.com/office/officeart/2005/8/layout/cycle7"/>
    <dgm:cxn modelId="{C13CA944-F150-4B26-BEF1-96DE9F4DDEA4}" type="presOf" srcId="{CEE72B75-B1B8-4960-AEEF-487209821703}" destId="{60B56F9B-4F73-4E16-9018-1A13421E2C6E}" srcOrd="0" destOrd="0" presId="urn:microsoft.com/office/officeart/2005/8/layout/cycle7"/>
    <dgm:cxn modelId="{F10FA16A-2425-4582-A2EF-EB12B2BA0B1E}" type="presOf" srcId="{301D0E08-295A-4B46-A42E-AAD7AC5D7A6B}" destId="{822BC36E-A635-481B-863D-9513380F9B7A}" srcOrd="0" destOrd="0" presId="urn:microsoft.com/office/officeart/2005/8/layout/cycle7"/>
    <dgm:cxn modelId="{88DC0B6E-D989-4EA1-AE88-86364F0D107D}" type="presOf" srcId="{86FD9845-B5F8-4F86-9C9C-E633C8A1F9FA}" destId="{C6E54D13-2A6C-4116-8B0C-83540A92B43D}" srcOrd="0" destOrd="0" presId="urn:microsoft.com/office/officeart/2005/8/layout/cycle7"/>
    <dgm:cxn modelId="{5B732C55-4C28-456E-A2E3-96937411ADEB}" type="presOf" srcId="{49B23C16-84A4-49C0-AC8E-0F022C54F463}" destId="{C85ED559-6594-4FC4-BFA4-249FC6A2319E}" srcOrd="0" destOrd="0" presId="urn:microsoft.com/office/officeart/2005/8/layout/cycle7"/>
    <dgm:cxn modelId="{49761276-CDD6-479E-9132-34F71ED13DD4}" type="presOf" srcId="{004326F3-AADB-4AAB-9F5C-B6F53793ECC0}" destId="{8FFD87D5-0EA4-4101-829A-8993C2810994}" srcOrd="1" destOrd="0" presId="urn:microsoft.com/office/officeart/2005/8/layout/cycle7"/>
    <dgm:cxn modelId="{3E9FB88E-9E15-4B68-B3BD-3EB13D9A26E0}" srcId="{86FD9845-B5F8-4F86-9C9C-E633C8A1F9FA}" destId="{74965A8C-50E8-441D-BF08-983CC6C50756}" srcOrd="0" destOrd="0" parTransId="{0B13CCFB-5160-457F-96D3-D330B65E7C44}" sibTransId="{CEE72B75-B1B8-4960-AEEF-487209821703}"/>
    <dgm:cxn modelId="{E55888AB-1A42-4B1C-85CB-72D416BEDF5E}" type="presOf" srcId="{004326F3-AADB-4AAB-9F5C-B6F53793ECC0}" destId="{3382B178-9912-4118-A38E-FD6419113D97}" srcOrd="0" destOrd="0" presId="urn:microsoft.com/office/officeart/2005/8/layout/cycle7"/>
    <dgm:cxn modelId="{CA1A05B7-4483-44CC-9FD6-5D7B749647B8}" type="presOf" srcId="{CEE72B75-B1B8-4960-AEEF-487209821703}" destId="{C18A7FB5-BFC6-4F80-B773-59CAF24EBF39}" srcOrd="1" destOrd="0" presId="urn:microsoft.com/office/officeart/2005/8/layout/cycle7"/>
    <dgm:cxn modelId="{ACC315D3-B5EC-41F1-9E52-D2DFE34198BB}" type="presOf" srcId="{74965A8C-50E8-441D-BF08-983CC6C50756}" destId="{575B79D9-209F-431D-AE46-A7519E8617AE}" srcOrd="0" destOrd="0" presId="urn:microsoft.com/office/officeart/2005/8/layout/cycle7"/>
    <dgm:cxn modelId="{C9769BE3-346E-4BD8-A36D-87220C6083C0}" type="presOf" srcId="{301D0E08-295A-4B46-A42E-AAD7AC5D7A6B}" destId="{48BED9D1-1274-486D-823D-8FA03BA71005}" srcOrd="1" destOrd="0" presId="urn:microsoft.com/office/officeart/2005/8/layout/cycle7"/>
    <dgm:cxn modelId="{24D3E34E-0F21-4B53-A7F2-8CC8344B729A}" type="presParOf" srcId="{C6E54D13-2A6C-4116-8B0C-83540A92B43D}" destId="{575B79D9-209F-431D-AE46-A7519E8617AE}" srcOrd="0" destOrd="0" presId="urn:microsoft.com/office/officeart/2005/8/layout/cycle7"/>
    <dgm:cxn modelId="{846486AB-4DF4-4F09-B8E0-4BBCFBC191D3}" type="presParOf" srcId="{C6E54D13-2A6C-4116-8B0C-83540A92B43D}" destId="{60B56F9B-4F73-4E16-9018-1A13421E2C6E}" srcOrd="1" destOrd="0" presId="urn:microsoft.com/office/officeart/2005/8/layout/cycle7"/>
    <dgm:cxn modelId="{1B851154-C4C9-4E28-9391-6D7721F9FF56}" type="presParOf" srcId="{60B56F9B-4F73-4E16-9018-1A13421E2C6E}" destId="{C18A7FB5-BFC6-4F80-B773-59CAF24EBF39}" srcOrd="0" destOrd="0" presId="urn:microsoft.com/office/officeart/2005/8/layout/cycle7"/>
    <dgm:cxn modelId="{331D1D56-EDFD-4FAF-A497-D174979A9F4D}" type="presParOf" srcId="{C6E54D13-2A6C-4116-8B0C-83540A92B43D}" destId="{C85ED559-6594-4FC4-BFA4-249FC6A2319E}" srcOrd="2" destOrd="0" presId="urn:microsoft.com/office/officeart/2005/8/layout/cycle7"/>
    <dgm:cxn modelId="{5DE77CC0-8FA2-4BD7-8C50-EC74662D4BFB}" type="presParOf" srcId="{C6E54D13-2A6C-4116-8B0C-83540A92B43D}" destId="{3382B178-9912-4118-A38E-FD6419113D97}" srcOrd="3" destOrd="0" presId="urn:microsoft.com/office/officeart/2005/8/layout/cycle7"/>
    <dgm:cxn modelId="{9974EB86-E96C-46AD-B4E3-E43F0528DE23}" type="presParOf" srcId="{3382B178-9912-4118-A38E-FD6419113D97}" destId="{8FFD87D5-0EA4-4101-829A-8993C2810994}" srcOrd="0" destOrd="0" presId="urn:microsoft.com/office/officeart/2005/8/layout/cycle7"/>
    <dgm:cxn modelId="{AC1B751B-87B9-4B21-B005-9C6EAE62D94A}" type="presParOf" srcId="{C6E54D13-2A6C-4116-8B0C-83540A92B43D}" destId="{7610D977-8FE9-418C-AF33-26BE5C6A3F76}" srcOrd="4" destOrd="0" presId="urn:microsoft.com/office/officeart/2005/8/layout/cycle7"/>
    <dgm:cxn modelId="{BF88C514-EC9D-41CC-B98F-2D11B8BADF32}" type="presParOf" srcId="{C6E54D13-2A6C-4116-8B0C-83540A92B43D}" destId="{822BC36E-A635-481B-863D-9513380F9B7A}" srcOrd="5" destOrd="0" presId="urn:microsoft.com/office/officeart/2005/8/layout/cycle7"/>
    <dgm:cxn modelId="{D62D50BE-9948-4230-99F7-B82E53A4D798}" type="presParOf" srcId="{822BC36E-A635-481B-863D-9513380F9B7A}" destId="{48BED9D1-1274-486D-823D-8FA03BA71005}"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846D64-52FF-49D0-9D95-F33759F6F68C}">
      <dsp:nvSpPr>
        <dsp:cNvPr id="0" name=""/>
        <dsp:cNvSpPr/>
      </dsp:nvSpPr>
      <dsp:spPr>
        <a:xfrm>
          <a:off x="2835" y="977972"/>
          <a:ext cx="2523306" cy="1009322"/>
        </a:xfrm>
        <a:prstGeom prst="chevron">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ro-RO" sz="1600" kern="1200" dirty="0"/>
            <a:t> ECHIPĂ</a:t>
          </a:r>
        </a:p>
        <a:p>
          <a:pPr marL="0" lvl="0" indent="0" algn="ctr" defTabSz="711200">
            <a:lnSpc>
              <a:spcPct val="90000"/>
            </a:lnSpc>
            <a:spcBef>
              <a:spcPct val="0"/>
            </a:spcBef>
            <a:spcAft>
              <a:spcPct val="35000"/>
            </a:spcAft>
            <a:buNone/>
          </a:pPr>
          <a:r>
            <a:rPr lang="ro-RO" sz="1600" kern="1200" dirty="0"/>
            <a:t>SARCINĂ DE LUCRU</a:t>
          </a:r>
        </a:p>
      </dsp:txBody>
      <dsp:txXfrm>
        <a:off x="507496" y="977972"/>
        <a:ext cx="1513984" cy="1009322"/>
      </dsp:txXfrm>
    </dsp:sp>
    <dsp:sp modelId="{02DAB6E5-8D0A-4D84-9611-3CB94A47EB32}">
      <dsp:nvSpPr>
        <dsp:cNvPr id="0" name=""/>
        <dsp:cNvSpPr/>
      </dsp:nvSpPr>
      <dsp:spPr>
        <a:xfrm>
          <a:off x="2273811" y="977972"/>
          <a:ext cx="2523306" cy="1009322"/>
        </a:xfrm>
        <a:prstGeom prst="chevron">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22670" rIns="22670" bIns="22670" numCol="1" spcCol="1270" anchor="ctr" anchorCtr="0">
          <a:noAutofit/>
        </a:bodyPr>
        <a:lstStyle/>
        <a:p>
          <a:pPr marL="0" lvl="0" indent="0" algn="ctr" defTabSz="755650">
            <a:lnSpc>
              <a:spcPct val="90000"/>
            </a:lnSpc>
            <a:spcBef>
              <a:spcPct val="0"/>
            </a:spcBef>
            <a:spcAft>
              <a:spcPct val="35000"/>
            </a:spcAft>
            <a:buNone/>
          </a:pPr>
          <a:r>
            <a:rPr lang="ro-RO" sz="1700" kern="1200" dirty="0"/>
            <a:t>ÎNTREBĂRI DE COACHING</a:t>
          </a:r>
        </a:p>
      </dsp:txBody>
      <dsp:txXfrm>
        <a:off x="2778472" y="977972"/>
        <a:ext cx="1513984" cy="1009322"/>
      </dsp:txXfrm>
    </dsp:sp>
    <dsp:sp modelId="{46C258F6-D417-4C93-B455-AD3CC0007A70}">
      <dsp:nvSpPr>
        <dsp:cNvPr id="0" name=""/>
        <dsp:cNvSpPr/>
      </dsp:nvSpPr>
      <dsp:spPr>
        <a:xfrm>
          <a:off x="4544787" y="977972"/>
          <a:ext cx="2523306" cy="1009322"/>
        </a:xfrm>
        <a:prstGeom prst="chevron">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22670" rIns="22670" bIns="22670" numCol="1" spcCol="1270" anchor="ctr" anchorCtr="0">
          <a:noAutofit/>
        </a:bodyPr>
        <a:lstStyle/>
        <a:p>
          <a:pPr marL="0" lvl="0" indent="0" algn="ctr" defTabSz="755650">
            <a:lnSpc>
              <a:spcPct val="90000"/>
            </a:lnSpc>
            <a:spcBef>
              <a:spcPct val="0"/>
            </a:spcBef>
            <a:spcAft>
              <a:spcPct val="35000"/>
            </a:spcAft>
            <a:buNone/>
          </a:pPr>
          <a:r>
            <a:rPr lang="ro-RO" sz="1700" kern="1200" dirty="0"/>
            <a:t>ȚELURI-ÎNȚELEGEREA CLARĂ A REALITĂȚII </a:t>
          </a:r>
        </a:p>
      </dsp:txBody>
      <dsp:txXfrm>
        <a:off x="5049448" y="977972"/>
        <a:ext cx="1513984" cy="1009322"/>
      </dsp:txXfrm>
    </dsp:sp>
    <dsp:sp modelId="{37D41D10-C694-43B0-B416-1FF1B06B7F8C}">
      <dsp:nvSpPr>
        <dsp:cNvPr id="0" name=""/>
        <dsp:cNvSpPr/>
      </dsp:nvSpPr>
      <dsp:spPr>
        <a:xfrm>
          <a:off x="6815763" y="977972"/>
          <a:ext cx="2523306" cy="1009322"/>
        </a:xfrm>
        <a:prstGeom prst="chevron">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22670" rIns="22670" bIns="22670" numCol="1" spcCol="1270" anchor="ctr" anchorCtr="0">
          <a:noAutofit/>
        </a:bodyPr>
        <a:lstStyle/>
        <a:p>
          <a:pPr marL="0" lvl="0" indent="0" algn="ctr" defTabSz="755650">
            <a:lnSpc>
              <a:spcPct val="90000"/>
            </a:lnSpc>
            <a:spcBef>
              <a:spcPct val="0"/>
            </a:spcBef>
            <a:spcAft>
              <a:spcPct val="35000"/>
            </a:spcAft>
            <a:buNone/>
          </a:pPr>
          <a:r>
            <a:rPr lang="ro-RO" sz="1700" kern="1200" dirty="0"/>
            <a:t>RESURSE ȘI IDEI=OPȚIUNI</a:t>
          </a:r>
        </a:p>
      </dsp:txBody>
      <dsp:txXfrm>
        <a:off x="7320424" y="977972"/>
        <a:ext cx="1513984" cy="1009322"/>
      </dsp:txXfrm>
    </dsp:sp>
    <dsp:sp modelId="{DF87DAF7-8C62-40E1-A116-5F8D707B110F}">
      <dsp:nvSpPr>
        <dsp:cNvPr id="0" name=""/>
        <dsp:cNvSpPr/>
      </dsp:nvSpPr>
      <dsp:spPr>
        <a:xfrm>
          <a:off x="9086739" y="977972"/>
          <a:ext cx="2523306" cy="1009322"/>
        </a:xfrm>
        <a:prstGeom prst="chevron">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22670" rIns="22670" bIns="22670" numCol="1" spcCol="1270" anchor="ctr" anchorCtr="0">
          <a:noAutofit/>
        </a:bodyPr>
        <a:lstStyle/>
        <a:p>
          <a:pPr marL="0" lvl="0" indent="0" algn="ctr" defTabSz="755650">
            <a:lnSpc>
              <a:spcPct val="90000"/>
            </a:lnSpc>
            <a:spcBef>
              <a:spcPct val="0"/>
            </a:spcBef>
            <a:spcAft>
              <a:spcPct val="35000"/>
            </a:spcAft>
            <a:buNone/>
          </a:pPr>
          <a:r>
            <a:rPr lang="ro-RO" sz="1700" kern="1200" dirty="0"/>
            <a:t>PLAN COMUN DE ACȚIUNE</a:t>
          </a:r>
        </a:p>
      </dsp:txBody>
      <dsp:txXfrm>
        <a:off x="9591400" y="977972"/>
        <a:ext cx="1513984" cy="10093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5B79D9-209F-431D-AE46-A7519E8617AE}">
      <dsp:nvSpPr>
        <dsp:cNvPr id="0" name=""/>
        <dsp:cNvSpPr/>
      </dsp:nvSpPr>
      <dsp:spPr>
        <a:xfrm>
          <a:off x="1534158" y="26503"/>
          <a:ext cx="1856379" cy="928189"/>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ro-RO" sz="1700" kern="1200" dirty="0"/>
            <a:t>COACHING</a:t>
          </a:r>
        </a:p>
      </dsp:txBody>
      <dsp:txXfrm>
        <a:off x="1561344" y="53689"/>
        <a:ext cx="1802007" cy="873817"/>
      </dsp:txXfrm>
    </dsp:sp>
    <dsp:sp modelId="{60B56F9B-4F73-4E16-9018-1A13421E2C6E}">
      <dsp:nvSpPr>
        <dsp:cNvPr id="0" name=""/>
        <dsp:cNvSpPr/>
      </dsp:nvSpPr>
      <dsp:spPr>
        <a:xfrm rot="3600000">
          <a:off x="2744727" y="1656569"/>
          <a:ext cx="969150" cy="324866"/>
        </a:xfrm>
        <a:prstGeom prst="lef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ro-RO" sz="1300" kern="1200"/>
        </a:p>
      </dsp:txBody>
      <dsp:txXfrm>
        <a:off x="2842187" y="1721542"/>
        <a:ext cx="774230" cy="194920"/>
      </dsp:txXfrm>
    </dsp:sp>
    <dsp:sp modelId="{C85ED559-6594-4FC4-BFA4-249FC6A2319E}">
      <dsp:nvSpPr>
        <dsp:cNvPr id="0" name=""/>
        <dsp:cNvSpPr/>
      </dsp:nvSpPr>
      <dsp:spPr>
        <a:xfrm>
          <a:off x="3068067" y="2683312"/>
          <a:ext cx="1856379" cy="928189"/>
        </a:xfrm>
        <a:prstGeom prst="roundRect">
          <a:avLst>
            <a:gd name="adj" fmla="val 10000"/>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ro-RO" sz="1700" kern="1200" dirty="0"/>
            <a:t>Executantul ALEGE să-și asume responsabilitatea</a:t>
          </a:r>
        </a:p>
      </dsp:txBody>
      <dsp:txXfrm>
        <a:off x="3095253" y="2710498"/>
        <a:ext cx="1802007" cy="873817"/>
      </dsp:txXfrm>
    </dsp:sp>
    <dsp:sp modelId="{3382B178-9912-4118-A38E-FD6419113D97}">
      <dsp:nvSpPr>
        <dsp:cNvPr id="0" name=""/>
        <dsp:cNvSpPr/>
      </dsp:nvSpPr>
      <dsp:spPr>
        <a:xfrm rot="10800000">
          <a:off x="1977773" y="2984974"/>
          <a:ext cx="969150" cy="324866"/>
        </a:xfrm>
        <a:prstGeom prst="leftRightArrow">
          <a:avLst>
            <a:gd name="adj1" fmla="val 60000"/>
            <a:gd name="adj2" fmla="val 50000"/>
          </a:avLst>
        </a:prstGeom>
        <a:solidFill>
          <a:schemeClr val="accent2">
            <a:hueOff val="2340759"/>
            <a:satOff val="-2919"/>
            <a:lumOff val="68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ro-RO" sz="1300" kern="1200"/>
        </a:p>
      </dsp:txBody>
      <dsp:txXfrm rot="10800000">
        <a:off x="2075233" y="3049947"/>
        <a:ext cx="774230" cy="194920"/>
      </dsp:txXfrm>
    </dsp:sp>
    <dsp:sp modelId="{7610D977-8FE9-418C-AF33-26BE5C6A3F76}">
      <dsp:nvSpPr>
        <dsp:cNvPr id="0" name=""/>
        <dsp:cNvSpPr/>
      </dsp:nvSpPr>
      <dsp:spPr>
        <a:xfrm>
          <a:off x="249" y="2683312"/>
          <a:ext cx="1856379" cy="928189"/>
        </a:xfrm>
        <a:prstGeom prst="roundRect">
          <a:avLst>
            <a:gd name="adj" fmla="val 10000"/>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ro-RO" sz="1700" kern="1200" dirty="0"/>
            <a:t>Șeful ȘTIE ce se întâmplă</a:t>
          </a:r>
        </a:p>
      </dsp:txBody>
      <dsp:txXfrm>
        <a:off x="27435" y="2710498"/>
        <a:ext cx="1802007" cy="873817"/>
      </dsp:txXfrm>
    </dsp:sp>
    <dsp:sp modelId="{822BC36E-A635-481B-863D-9513380F9B7A}">
      <dsp:nvSpPr>
        <dsp:cNvPr id="0" name=""/>
        <dsp:cNvSpPr/>
      </dsp:nvSpPr>
      <dsp:spPr>
        <a:xfrm rot="18000000">
          <a:off x="1210818" y="1656569"/>
          <a:ext cx="969150" cy="324866"/>
        </a:xfrm>
        <a:prstGeom prst="leftRightArrow">
          <a:avLst>
            <a:gd name="adj1" fmla="val 60000"/>
            <a:gd name="adj2" fmla="val 50000"/>
          </a:avLst>
        </a:prstGeom>
        <a:solidFill>
          <a:schemeClr val="accent2">
            <a:hueOff val="4681519"/>
            <a:satOff val="-5839"/>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ro-RO" sz="1300" kern="1200"/>
        </a:p>
      </dsp:txBody>
      <dsp:txXfrm>
        <a:off x="1308278" y="1721542"/>
        <a:ext cx="774230" cy="194920"/>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zitiv titlu">
    <p:spTree>
      <p:nvGrpSpPr>
        <p:cNvPr id="1" name=""/>
        <p:cNvGrpSpPr/>
        <p:nvPr/>
      </p:nvGrpSpPr>
      <p:grpSpPr>
        <a:xfrm>
          <a:off x="0" y="0"/>
          <a:ext cx="0" cy="0"/>
          <a:chOff x="0" y="0"/>
          <a:chExt cx="0" cy="0"/>
        </a:xfrm>
      </p:grpSpPr>
      <p:sp>
        <p:nvSpPr>
          <p:cNvPr id="2" name="Titlu 1"/>
          <p:cNvSpPr>
            <a:spLocks noGrp="1"/>
          </p:cNvSpPr>
          <p:nvPr>
            <p:ph type="ctrTitle"/>
          </p:nvPr>
        </p:nvSpPr>
        <p:spPr>
          <a:xfrm>
            <a:off x="914400" y="2130432"/>
            <a:ext cx="10363200" cy="1470025"/>
          </a:xfrm>
        </p:spPr>
        <p:txBody>
          <a:bodyPr/>
          <a:lstStyle/>
          <a:p>
            <a:r>
              <a:rPr lang="ro-RO"/>
              <a:t>Faceți clic pentru a edita stilul de titlu Coordonator</a:t>
            </a:r>
          </a:p>
        </p:txBody>
      </p:sp>
      <p:sp>
        <p:nvSpPr>
          <p:cNvPr id="3" name="Subtitlu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o-RO"/>
              <a:t>Faceți clic pentru editarea stilului de subtitlu al coordonatorului</a:t>
            </a:r>
          </a:p>
        </p:txBody>
      </p:sp>
      <p:sp>
        <p:nvSpPr>
          <p:cNvPr id="4" name="Substituent dată 3"/>
          <p:cNvSpPr>
            <a:spLocks noGrp="1"/>
          </p:cNvSpPr>
          <p:nvPr>
            <p:ph type="dt" sz="half" idx="10"/>
          </p:nvPr>
        </p:nvSpPr>
        <p:spPr/>
        <p:txBody>
          <a:bodyPr/>
          <a:lstStyle/>
          <a:p>
            <a:fld id="{077298E7-0818-4DAC-A5F6-ABCE9E651DE8}" type="datetimeFigureOut">
              <a:rPr lang="en-US" smtClean="0"/>
              <a:pPr/>
              <a:t>4/8/2024</a:t>
            </a:fld>
            <a:endParaRPr lang="en-US"/>
          </a:p>
        </p:txBody>
      </p:sp>
      <p:sp>
        <p:nvSpPr>
          <p:cNvPr id="5" name="Substituent subsol 4"/>
          <p:cNvSpPr>
            <a:spLocks noGrp="1"/>
          </p:cNvSpPr>
          <p:nvPr>
            <p:ph type="ftr" sz="quarter" idx="11"/>
          </p:nvPr>
        </p:nvSpPr>
        <p:spPr/>
        <p:txBody>
          <a:bodyPr/>
          <a:lstStyle/>
          <a:p>
            <a:endParaRPr lang="en-US"/>
          </a:p>
        </p:txBody>
      </p:sp>
      <p:sp>
        <p:nvSpPr>
          <p:cNvPr id="6" name="Substituent număr diapozitiv 5"/>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r>
              <a:rPr lang="ro-RO"/>
              <a:t>Faceți clic pentru a edita stilul de titlu Coordonator</a:t>
            </a:r>
          </a:p>
        </p:txBody>
      </p:sp>
      <p:sp>
        <p:nvSpPr>
          <p:cNvPr id="3" name="Substituent conținut 2"/>
          <p:cNvSpPr>
            <a:spLocks noGrp="1"/>
          </p:cNvSpPr>
          <p:nvPr>
            <p:ph idx="1"/>
          </p:nvPr>
        </p:nvSpPr>
        <p:spPr/>
        <p:txBody>
          <a:bodyPr/>
          <a:lstStyle/>
          <a:p>
            <a:pPr lvl="0"/>
            <a:r>
              <a:rPr lang="ro-RO"/>
              <a:t>Faceți clic pentru a edita stilurile de text Coordonator</a:t>
            </a:r>
          </a:p>
          <a:p>
            <a:pPr lvl="1"/>
            <a:r>
              <a:rPr lang="ro-RO"/>
              <a:t>Al doilea nivel</a:t>
            </a:r>
          </a:p>
          <a:p>
            <a:pPr lvl="2"/>
            <a:r>
              <a:rPr lang="ro-RO"/>
              <a:t>Al treilea nivel</a:t>
            </a:r>
          </a:p>
          <a:p>
            <a:pPr lvl="3"/>
            <a:r>
              <a:rPr lang="ro-RO"/>
              <a:t>Al patrulea nivel</a:t>
            </a:r>
          </a:p>
          <a:p>
            <a:pPr lvl="4"/>
            <a:r>
              <a:rPr lang="ro-RO"/>
              <a:t>Al cincilea nivel</a:t>
            </a:r>
          </a:p>
        </p:txBody>
      </p:sp>
      <p:sp>
        <p:nvSpPr>
          <p:cNvPr id="4" name="Substituent dată 3"/>
          <p:cNvSpPr>
            <a:spLocks noGrp="1"/>
          </p:cNvSpPr>
          <p:nvPr>
            <p:ph type="dt" sz="half" idx="10"/>
          </p:nvPr>
        </p:nvSpPr>
        <p:spPr/>
        <p:txBody>
          <a:bodyPr/>
          <a:lstStyle/>
          <a:p>
            <a:fld id="{077298E7-0818-4DAC-A5F6-ABCE9E651DE8}" type="datetimeFigureOut">
              <a:rPr lang="en-US" smtClean="0"/>
              <a:pPr/>
              <a:t>4/8/2024</a:t>
            </a:fld>
            <a:endParaRPr lang="en-US"/>
          </a:p>
        </p:txBody>
      </p:sp>
      <p:sp>
        <p:nvSpPr>
          <p:cNvPr id="5" name="Substituent subsol 4"/>
          <p:cNvSpPr>
            <a:spLocks noGrp="1"/>
          </p:cNvSpPr>
          <p:nvPr>
            <p:ph type="ftr" sz="quarter" idx="11"/>
          </p:nvPr>
        </p:nvSpPr>
        <p:spPr/>
        <p:txBody>
          <a:bodyPr/>
          <a:lstStyle/>
          <a:p>
            <a:endParaRPr lang="en-US"/>
          </a:p>
        </p:txBody>
      </p:sp>
      <p:sp>
        <p:nvSpPr>
          <p:cNvPr id="6" name="Substituent număr diapozitiv 5"/>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u 1"/>
          <p:cNvSpPr>
            <a:spLocks noGrp="1"/>
          </p:cNvSpPr>
          <p:nvPr>
            <p:ph type="title"/>
          </p:nvPr>
        </p:nvSpPr>
        <p:spPr>
          <a:xfrm>
            <a:off x="963084" y="4406907"/>
            <a:ext cx="10363200" cy="1362075"/>
          </a:xfrm>
        </p:spPr>
        <p:txBody>
          <a:bodyPr anchor="t"/>
          <a:lstStyle>
            <a:lvl1pPr algn="l">
              <a:defRPr sz="4000" b="1" cap="all"/>
            </a:lvl1pPr>
          </a:lstStyle>
          <a:p>
            <a:r>
              <a:rPr lang="ro-RO"/>
              <a:t>Faceți clic pentru a edita stilul de titlu Coordonator</a:t>
            </a:r>
          </a:p>
        </p:txBody>
      </p:sp>
      <p:sp>
        <p:nvSpPr>
          <p:cNvPr id="3" name="Substituent text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Faceți clic pentru a edita stilurile de text Coordonator</a:t>
            </a:r>
          </a:p>
        </p:txBody>
      </p:sp>
      <p:sp>
        <p:nvSpPr>
          <p:cNvPr id="4" name="Substituent dată 3"/>
          <p:cNvSpPr>
            <a:spLocks noGrp="1"/>
          </p:cNvSpPr>
          <p:nvPr>
            <p:ph type="dt" sz="half" idx="10"/>
          </p:nvPr>
        </p:nvSpPr>
        <p:spPr/>
        <p:txBody>
          <a:bodyPr/>
          <a:lstStyle/>
          <a:p>
            <a:fld id="{077298E7-0818-4DAC-A5F6-ABCE9E651DE8}" type="datetimeFigureOut">
              <a:rPr lang="en-US" smtClean="0"/>
              <a:pPr/>
              <a:t>4/8/2024</a:t>
            </a:fld>
            <a:endParaRPr lang="en-US"/>
          </a:p>
        </p:txBody>
      </p:sp>
      <p:sp>
        <p:nvSpPr>
          <p:cNvPr id="5" name="Substituent subsol 4"/>
          <p:cNvSpPr>
            <a:spLocks noGrp="1"/>
          </p:cNvSpPr>
          <p:nvPr>
            <p:ph type="ftr" sz="quarter" idx="11"/>
          </p:nvPr>
        </p:nvSpPr>
        <p:spPr/>
        <p:txBody>
          <a:bodyPr/>
          <a:lstStyle/>
          <a:p>
            <a:endParaRPr lang="en-US"/>
          </a:p>
        </p:txBody>
      </p:sp>
      <p:sp>
        <p:nvSpPr>
          <p:cNvPr id="6" name="Substituent număr diapozitiv 5"/>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r>
              <a:rPr lang="ro-RO"/>
              <a:t>Faceți clic pentru a edita stilul de titlu Coordonator</a:t>
            </a:r>
          </a:p>
        </p:txBody>
      </p:sp>
      <p:sp>
        <p:nvSpPr>
          <p:cNvPr id="3" name="Substituent conținut 2"/>
          <p:cNvSpPr>
            <a:spLocks noGrp="1"/>
          </p:cNvSpPr>
          <p:nvPr>
            <p:ph sz="half" idx="1"/>
          </p:nvPr>
        </p:nvSpPr>
        <p:spPr>
          <a:xfrm>
            <a:off x="812800" y="1600206"/>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o-RO"/>
              <a:t>Faceți clic pentru a edita stilurile de text Coordonator</a:t>
            </a:r>
          </a:p>
          <a:p>
            <a:pPr lvl="1"/>
            <a:r>
              <a:rPr lang="ro-RO"/>
              <a:t>Al doilea nivel</a:t>
            </a:r>
          </a:p>
          <a:p>
            <a:pPr lvl="2"/>
            <a:r>
              <a:rPr lang="ro-RO"/>
              <a:t>Al treilea nivel</a:t>
            </a:r>
          </a:p>
          <a:p>
            <a:pPr lvl="3"/>
            <a:r>
              <a:rPr lang="ro-RO"/>
              <a:t>Al patrulea nivel</a:t>
            </a:r>
          </a:p>
          <a:p>
            <a:pPr lvl="4"/>
            <a:r>
              <a:rPr lang="ro-RO"/>
              <a:t>Al cincilea nivel</a:t>
            </a:r>
          </a:p>
        </p:txBody>
      </p:sp>
      <p:sp>
        <p:nvSpPr>
          <p:cNvPr id="4" name="Substituent conținut 3"/>
          <p:cNvSpPr>
            <a:spLocks noGrp="1"/>
          </p:cNvSpPr>
          <p:nvPr>
            <p:ph sz="half" idx="2"/>
          </p:nvPr>
        </p:nvSpPr>
        <p:spPr>
          <a:xfrm>
            <a:off x="8229600" y="1600206"/>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o-RO"/>
              <a:t>Faceți clic pentru a edita stilurile de text Coordonator</a:t>
            </a:r>
          </a:p>
          <a:p>
            <a:pPr lvl="1"/>
            <a:r>
              <a:rPr lang="ro-RO"/>
              <a:t>Al doilea nivel</a:t>
            </a:r>
          </a:p>
          <a:p>
            <a:pPr lvl="2"/>
            <a:r>
              <a:rPr lang="ro-RO"/>
              <a:t>Al treilea nivel</a:t>
            </a:r>
          </a:p>
          <a:p>
            <a:pPr lvl="3"/>
            <a:r>
              <a:rPr lang="ro-RO"/>
              <a:t>Al patrulea nivel</a:t>
            </a:r>
          </a:p>
          <a:p>
            <a:pPr lvl="4"/>
            <a:r>
              <a:rPr lang="ro-RO"/>
              <a:t>Al cincilea nivel</a:t>
            </a:r>
          </a:p>
        </p:txBody>
      </p:sp>
      <p:sp>
        <p:nvSpPr>
          <p:cNvPr id="5" name="Substituent dată 4"/>
          <p:cNvSpPr>
            <a:spLocks noGrp="1"/>
          </p:cNvSpPr>
          <p:nvPr>
            <p:ph type="dt" sz="half" idx="10"/>
          </p:nvPr>
        </p:nvSpPr>
        <p:spPr/>
        <p:txBody>
          <a:bodyPr/>
          <a:lstStyle/>
          <a:p>
            <a:fld id="{077298E7-0818-4DAC-A5F6-ABCE9E651DE8}" type="datetimeFigureOut">
              <a:rPr lang="en-US" smtClean="0"/>
              <a:pPr/>
              <a:t>4/8/2024</a:t>
            </a:fld>
            <a:endParaRPr lang="en-US"/>
          </a:p>
        </p:txBody>
      </p:sp>
      <p:sp>
        <p:nvSpPr>
          <p:cNvPr id="6" name="Substituent subsol 5"/>
          <p:cNvSpPr>
            <a:spLocks noGrp="1"/>
          </p:cNvSpPr>
          <p:nvPr>
            <p:ph type="ftr" sz="quarter" idx="11"/>
          </p:nvPr>
        </p:nvSpPr>
        <p:spPr/>
        <p:txBody>
          <a:bodyPr/>
          <a:lstStyle/>
          <a:p>
            <a:endParaRPr lang="en-US"/>
          </a:p>
        </p:txBody>
      </p:sp>
      <p:sp>
        <p:nvSpPr>
          <p:cNvPr id="7" name="Substituent număr diapozitiv 6"/>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u 1"/>
          <p:cNvSpPr>
            <a:spLocks noGrp="1"/>
          </p:cNvSpPr>
          <p:nvPr>
            <p:ph type="title"/>
          </p:nvPr>
        </p:nvSpPr>
        <p:spPr>
          <a:xfrm>
            <a:off x="609600" y="274638"/>
            <a:ext cx="10972800" cy="1143000"/>
          </a:xfrm>
        </p:spPr>
        <p:txBody>
          <a:bodyPr/>
          <a:lstStyle>
            <a:lvl1pPr>
              <a:defRPr/>
            </a:lvl1pPr>
          </a:lstStyle>
          <a:p>
            <a:r>
              <a:rPr lang="ro-RO"/>
              <a:t>Faceți clic pentru a edita stilul de titlu Coordonator</a:t>
            </a:r>
          </a:p>
        </p:txBody>
      </p:sp>
      <p:sp>
        <p:nvSpPr>
          <p:cNvPr id="3" name="Substituent tex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Faceți clic pentru a edita stilurile de text Coordonator</a:t>
            </a:r>
          </a:p>
        </p:txBody>
      </p:sp>
      <p:sp>
        <p:nvSpPr>
          <p:cNvPr id="4" name="Substituent conținut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o-RO"/>
              <a:t>Faceți clic pentru a edita stilurile de text Coordonator</a:t>
            </a:r>
          </a:p>
          <a:p>
            <a:pPr lvl="1"/>
            <a:r>
              <a:rPr lang="ro-RO"/>
              <a:t>Al doilea nivel</a:t>
            </a:r>
          </a:p>
          <a:p>
            <a:pPr lvl="2"/>
            <a:r>
              <a:rPr lang="ro-RO"/>
              <a:t>Al treilea nivel</a:t>
            </a:r>
          </a:p>
          <a:p>
            <a:pPr lvl="3"/>
            <a:r>
              <a:rPr lang="ro-RO"/>
              <a:t>Al patrulea nivel</a:t>
            </a:r>
          </a:p>
          <a:p>
            <a:pPr lvl="4"/>
            <a:r>
              <a:rPr lang="ro-RO"/>
              <a:t>Al cincilea nivel</a:t>
            </a:r>
          </a:p>
        </p:txBody>
      </p:sp>
      <p:sp>
        <p:nvSpPr>
          <p:cNvPr id="5" name="Substituent text 4"/>
          <p:cNvSpPr>
            <a:spLocks noGrp="1"/>
          </p:cNvSpPr>
          <p:nvPr>
            <p:ph type="body" sz="quarter" idx="3"/>
          </p:nvPr>
        </p:nvSpPr>
        <p:spPr>
          <a:xfrm>
            <a:off x="6193372"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Faceți clic pentru a edita stilurile de text Coordonator</a:t>
            </a:r>
          </a:p>
        </p:txBody>
      </p:sp>
      <p:sp>
        <p:nvSpPr>
          <p:cNvPr id="6" name="Substituent conținut 5"/>
          <p:cNvSpPr>
            <a:spLocks noGrp="1"/>
          </p:cNvSpPr>
          <p:nvPr>
            <p:ph sz="quarter" idx="4"/>
          </p:nvPr>
        </p:nvSpPr>
        <p:spPr>
          <a:xfrm>
            <a:off x="6193372"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o-RO"/>
              <a:t>Faceți clic pentru a edita stilurile de text Coordonator</a:t>
            </a:r>
          </a:p>
          <a:p>
            <a:pPr lvl="1"/>
            <a:r>
              <a:rPr lang="ro-RO"/>
              <a:t>Al doilea nivel</a:t>
            </a:r>
          </a:p>
          <a:p>
            <a:pPr lvl="2"/>
            <a:r>
              <a:rPr lang="ro-RO"/>
              <a:t>Al treilea nivel</a:t>
            </a:r>
          </a:p>
          <a:p>
            <a:pPr lvl="3"/>
            <a:r>
              <a:rPr lang="ro-RO"/>
              <a:t>Al patrulea nivel</a:t>
            </a:r>
          </a:p>
          <a:p>
            <a:pPr lvl="4"/>
            <a:r>
              <a:rPr lang="ro-RO"/>
              <a:t>Al cincilea nivel</a:t>
            </a:r>
          </a:p>
        </p:txBody>
      </p:sp>
      <p:sp>
        <p:nvSpPr>
          <p:cNvPr id="7" name="Substituent dată 6"/>
          <p:cNvSpPr>
            <a:spLocks noGrp="1"/>
          </p:cNvSpPr>
          <p:nvPr>
            <p:ph type="dt" sz="half" idx="10"/>
          </p:nvPr>
        </p:nvSpPr>
        <p:spPr/>
        <p:txBody>
          <a:bodyPr/>
          <a:lstStyle/>
          <a:p>
            <a:fld id="{077298E7-0818-4DAC-A5F6-ABCE9E651DE8}" type="datetimeFigureOut">
              <a:rPr lang="en-US" smtClean="0"/>
              <a:pPr/>
              <a:t>4/8/2024</a:t>
            </a:fld>
            <a:endParaRPr lang="en-US"/>
          </a:p>
        </p:txBody>
      </p:sp>
      <p:sp>
        <p:nvSpPr>
          <p:cNvPr id="8" name="Substituent subsol 7"/>
          <p:cNvSpPr>
            <a:spLocks noGrp="1"/>
          </p:cNvSpPr>
          <p:nvPr>
            <p:ph type="ftr" sz="quarter" idx="11"/>
          </p:nvPr>
        </p:nvSpPr>
        <p:spPr/>
        <p:txBody>
          <a:bodyPr/>
          <a:lstStyle/>
          <a:p>
            <a:endParaRPr lang="en-US"/>
          </a:p>
        </p:txBody>
      </p:sp>
      <p:sp>
        <p:nvSpPr>
          <p:cNvPr id="9" name="Substituent număr diapozitiv 8"/>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r>
              <a:rPr lang="ro-RO"/>
              <a:t>Faceți clic pentru a edita stilul de titlu Coordonator</a:t>
            </a:r>
          </a:p>
        </p:txBody>
      </p:sp>
      <p:sp>
        <p:nvSpPr>
          <p:cNvPr id="3" name="Substituent dată 2"/>
          <p:cNvSpPr>
            <a:spLocks noGrp="1"/>
          </p:cNvSpPr>
          <p:nvPr>
            <p:ph type="dt" sz="half" idx="10"/>
          </p:nvPr>
        </p:nvSpPr>
        <p:spPr/>
        <p:txBody>
          <a:bodyPr/>
          <a:lstStyle/>
          <a:p>
            <a:fld id="{077298E7-0818-4DAC-A5F6-ABCE9E651DE8}" type="datetimeFigureOut">
              <a:rPr lang="en-US" smtClean="0"/>
              <a:pPr/>
              <a:t>4/8/2024</a:t>
            </a:fld>
            <a:endParaRPr lang="en-US"/>
          </a:p>
        </p:txBody>
      </p:sp>
      <p:sp>
        <p:nvSpPr>
          <p:cNvPr id="4" name="Substituent subsol 3"/>
          <p:cNvSpPr>
            <a:spLocks noGrp="1"/>
          </p:cNvSpPr>
          <p:nvPr>
            <p:ph type="ftr" sz="quarter" idx="11"/>
          </p:nvPr>
        </p:nvSpPr>
        <p:spPr/>
        <p:txBody>
          <a:bodyPr/>
          <a:lstStyle/>
          <a:p>
            <a:endParaRPr lang="en-US"/>
          </a:p>
        </p:txBody>
      </p:sp>
      <p:sp>
        <p:nvSpPr>
          <p:cNvPr id="5" name="Substituent număr diapozitiv 4"/>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Substituent dată 1"/>
          <p:cNvSpPr>
            <a:spLocks noGrp="1"/>
          </p:cNvSpPr>
          <p:nvPr>
            <p:ph type="dt" sz="half" idx="10"/>
          </p:nvPr>
        </p:nvSpPr>
        <p:spPr/>
        <p:txBody>
          <a:bodyPr/>
          <a:lstStyle/>
          <a:p>
            <a:fld id="{077298E7-0818-4DAC-A5F6-ABCE9E651DE8}" type="datetimeFigureOut">
              <a:rPr lang="en-US" smtClean="0"/>
              <a:pPr/>
              <a:t>4/8/2024</a:t>
            </a:fld>
            <a:endParaRPr lang="en-US"/>
          </a:p>
        </p:txBody>
      </p:sp>
      <p:sp>
        <p:nvSpPr>
          <p:cNvPr id="3" name="Substituent subsol 2"/>
          <p:cNvSpPr>
            <a:spLocks noGrp="1"/>
          </p:cNvSpPr>
          <p:nvPr>
            <p:ph type="ftr" sz="quarter" idx="11"/>
          </p:nvPr>
        </p:nvSpPr>
        <p:spPr/>
        <p:txBody>
          <a:bodyPr/>
          <a:lstStyle/>
          <a:p>
            <a:endParaRPr lang="en-US"/>
          </a:p>
        </p:txBody>
      </p:sp>
      <p:sp>
        <p:nvSpPr>
          <p:cNvPr id="4" name="Substituent număr diapozitiv 3"/>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u 1"/>
          <p:cNvSpPr>
            <a:spLocks noGrp="1"/>
          </p:cNvSpPr>
          <p:nvPr>
            <p:ph type="title"/>
          </p:nvPr>
        </p:nvSpPr>
        <p:spPr>
          <a:xfrm>
            <a:off x="609603" y="273050"/>
            <a:ext cx="4011084" cy="1162050"/>
          </a:xfrm>
        </p:spPr>
        <p:txBody>
          <a:bodyPr anchor="b"/>
          <a:lstStyle>
            <a:lvl1pPr algn="l">
              <a:defRPr sz="2000" b="1"/>
            </a:lvl1pPr>
          </a:lstStyle>
          <a:p>
            <a:r>
              <a:rPr lang="ro-RO"/>
              <a:t>Faceți clic pentru a edita stilul de titlu Coordonator</a:t>
            </a:r>
          </a:p>
        </p:txBody>
      </p:sp>
      <p:sp>
        <p:nvSpPr>
          <p:cNvPr id="3" name="Substituent conținut 2"/>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o-RO"/>
              <a:t>Faceți clic pentru a edita stilurile de text Coordonator</a:t>
            </a:r>
          </a:p>
          <a:p>
            <a:pPr lvl="1"/>
            <a:r>
              <a:rPr lang="ro-RO"/>
              <a:t>Al doilea nivel</a:t>
            </a:r>
          </a:p>
          <a:p>
            <a:pPr lvl="2"/>
            <a:r>
              <a:rPr lang="ro-RO"/>
              <a:t>Al treilea nivel</a:t>
            </a:r>
          </a:p>
          <a:p>
            <a:pPr lvl="3"/>
            <a:r>
              <a:rPr lang="ro-RO"/>
              <a:t>Al patrulea nivel</a:t>
            </a:r>
          </a:p>
          <a:p>
            <a:pPr lvl="4"/>
            <a:r>
              <a:rPr lang="ro-RO"/>
              <a:t>Al cincilea nivel</a:t>
            </a:r>
          </a:p>
        </p:txBody>
      </p:sp>
      <p:sp>
        <p:nvSpPr>
          <p:cNvPr id="4" name="Substituent text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Faceți clic pentru a edita stilurile de text Coordonator</a:t>
            </a:r>
          </a:p>
        </p:txBody>
      </p:sp>
      <p:sp>
        <p:nvSpPr>
          <p:cNvPr id="5" name="Substituent dată 4"/>
          <p:cNvSpPr>
            <a:spLocks noGrp="1"/>
          </p:cNvSpPr>
          <p:nvPr>
            <p:ph type="dt" sz="half" idx="10"/>
          </p:nvPr>
        </p:nvSpPr>
        <p:spPr/>
        <p:txBody>
          <a:bodyPr/>
          <a:lstStyle/>
          <a:p>
            <a:fld id="{077298E7-0818-4DAC-A5F6-ABCE9E651DE8}" type="datetimeFigureOut">
              <a:rPr lang="en-US" smtClean="0"/>
              <a:pPr/>
              <a:t>4/8/2024</a:t>
            </a:fld>
            <a:endParaRPr lang="en-US"/>
          </a:p>
        </p:txBody>
      </p:sp>
      <p:sp>
        <p:nvSpPr>
          <p:cNvPr id="6" name="Substituent subsol 5"/>
          <p:cNvSpPr>
            <a:spLocks noGrp="1"/>
          </p:cNvSpPr>
          <p:nvPr>
            <p:ph type="ftr" sz="quarter" idx="11"/>
          </p:nvPr>
        </p:nvSpPr>
        <p:spPr/>
        <p:txBody>
          <a:bodyPr/>
          <a:lstStyle/>
          <a:p>
            <a:endParaRPr lang="en-US"/>
          </a:p>
        </p:txBody>
      </p:sp>
      <p:sp>
        <p:nvSpPr>
          <p:cNvPr id="7" name="Substituent număr diapozitiv 6"/>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u 1"/>
          <p:cNvSpPr>
            <a:spLocks noGrp="1"/>
          </p:cNvSpPr>
          <p:nvPr>
            <p:ph type="title"/>
          </p:nvPr>
        </p:nvSpPr>
        <p:spPr>
          <a:xfrm>
            <a:off x="2389717" y="4800600"/>
            <a:ext cx="7315200" cy="566738"/>
          </a:xfrm>
        </p:spPr>
        <p:txBody>
          <a:bodyPr anchor="b"/>
          <a:lstStyle>
            <a:lvl1pPr algn="l">
              <a:defRPr sz="2000" b="1"/>
            </a:lvl1pPr>
          </a:lstStyle>
          <a:p>
            <a:r>
              <a:rPr lang="ro-RO"/>
              <a:t>Faceți clic pentru a edita stilul de titlu Coordonator</a:t>
            </a:r>
          </a:p>
        </p:txBody>
      </p:sp>
      <p:sp>
        <p:nvSpPr>
          <p:cNvPr id="3" name="Substituent imagin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Substituent tex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Faceți clic pentru a edita stilurile de text Coordonator</a:t>
            </a:r>
          </a:p>
        </p:txBody>
      </p:sp>
      <p:sp>
        <p:nvSpPr>
          <p:cNvPr id="5" name="Substituent dată 4"/>
          <p:cNvSpPr>
            <a:spLocks noGrp="1"/>
          </p:cNvSpPr>
          <p:nvPr>
            <p:ph type="dt" sz="half" idx="10"/>
          </p:nvPr>
        </p:nvSpPr>
        <p:spPr/>
        <p:txBody>
          <a:bodyPr/>
          <a:lstStyle/>
          <a:p>
            <a:fld id="{077298E7-0818-4DAC-A5F6-ABCE9E651DE8}" type="datetimeFigureOut">
              <a:rPr lang="en-US" smtClean="0"/>
              <a:pPr/>
              <a:t>4/8/2024</a:t>
            </a:fld>
            <a:endParaRPr lang="en-US"/>
          </a:p>
        </p:txBody>
      </p:sp>
      <p:sp>
        <p:nvSpPr>
          <p:cNvPr id="6" name="Substituent subsol 5"/>
          <p:cNvSpPr>
            <a:spLocks noGrp="1"/>
          </p:cNvSpPr>
          <p:nvPr>
            <p:ph type="ftr" sz="quarter" idx="11"/>
          </p:nvPr>
        </p:nvSpPr>
        <p:spPr/>
        <p:txBody>
          <a:bodyPr/>
          <a:lstStyle/>
          <a:p>
            <a:endParaRPr lang="en-US"/>
          </a:p>
        </p:txBody>
      </p:sp>
      <p:sp>
        <p:nvSpPr>
          <p:cNvPr id="7" name="Substituent număr diapozitiv 6"/>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r>
              <a:rPr lang="ro-RO"/>
              <a:t>Faceți clic pentru a edita stilul de titlu Coordonator</a:t>
            </a:r>
          </a:p>
        </p:txBody>
      </p:sp>
      <p:sp>
        <p:nvSpPr>
          <p:cNvPr id="3" name="Substituent text vertical 2"/>
          <p:cNvSpPr>
            <a:spLocks noGrp="1"/>
          </p:cNvSpPr>
          <p:nvPr>
            <p:ph type="body" orient="vert" idx="1"/>
          </p:nvPr>
        </p:nvSpPr>
        <p:spPr/>
        <p:txBody>
          <a:bodyPr vert="eaVert"/>
          <a:lstStyle/>
          <a:p>
            <a:pPr lvl="0"/>
            <a:r>
              <a:rPr lang="ro-RO"/>
              <a:t>Faceți clic pentru a edita stilurile de text Coordonator</a:t>
            </a:r>
          </a:p>
          <a:p>
            <a:pPr lvl="1"/>
            <a:r>
              <a:rPr lang="ro-RO"/>
              <a:t>Al doilea nivel</a:t>
            </a:r>
          </a:p>
          <a:p>
            <a:pPr lvl="2"/>
            <a:r>
              <a:rPr lang="ro-RO"/>
              <a:t>Al treilea nivel</a:t>
            </a:r>
          </a:p>
          <a:p>
            <a:pPr lvl="3"/>
            <a:r>
              <a:rPr lang="ro-RO"/>
              <a:t>Al patrulea nivel</a:t>
            </a:r>
          </a:p>
          <a:p>
            <a:pPr lvl="4"/>
            <a:r>
              <a:rPr lang="ro-RO"/>
              <a:t>Al cincilea nivel</a:t>
            </a:r>
          </a:p>
        </p:txBody>
      </p:sp>
      <p:sp>
        <p:nvSpPr>
          <p:cNvPr id="4" name="Substituent dată 3"/>
          <p:cNvSpPr>
            <a:spLocks noGrp="1"/>
          </p:cNvSpPr>
          <p:nvPr>
            <p:ph type="dt" sz="half" idx="10"/>
          </p:nvPr>
        </p:nvSpPr>
        <p:spPr/>
        <p:txBody>
          <a:bodyPr/>
          <a:lstStyle/>
          <a:p>
            <a:fld id="{077298E7-0818-4DAC-A5F6-ABCE9E651DE8}" type="datetimeFigureOut">
              <a:rPr lang="en-US" smtClean="0"/>
              <a:pPr/>
              <a:t>4/8/2024</a:t>
            </a:fld>
            <a:endParaRPr lang="en-US"/>
          </a:p>
        </p:txBody>
      </p:sp>
      <p:sp>
        <p:nvSpPr>
          <p:cNvPr id="5" name="Substituent subsol 4"/>
          <p:cNvSpPr>
            <a:spLocks noGrp="1"/>
          </p:cNvSpPr>
          <p:nvPr>
            <p:ph type="ftr" sz="quarter" idx="11"/>
          </p:nvPr>
        </p:nvSpPr>
        <p:spPr/>
        <p:txBody>
          <a:bodyPr/>
          <a:lstStyle/>
          <a:p>
            <a:endParaRPr lang="en-US"/>
          </a:p>
        </p:txBody>
      </p:sp>
      <p:sp>
        <p:nvSpPr>
          <p:cNvPr id="6" name="Substituent număr diapozitiv 5"/>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Titlu vertical 1"/>
          <p:cNvSpPr>
            <a:spLocks noGrp="1"/>
          </p:cNvSpPr>
          <p:nvPr>
            <p:ph type="title" orient="vert"/>
          </p:nvPr>
        </p:nvSpPr>
        <p:spPr>
          <a:xfrm>
            <a:off x="11785600" y="274645"/>
            <a:ext cx="3657600" cy="5851525"/>
          </a:xfrm>
        </p:spPr>
        <p:txBody>
          <a:bodyPr vert="eaVert"/>
          <a:lstStyle/>
          <a:p>
            <a:r>
              <a:rPr lang="ro-RO"/>
              <a:t>Faceți clic pentru a edita stilul de titlu Coordonator</a:t>
            </a:r>
          </a:p>
        </p:txBody>
      </p:sp>
      <p:sp>
        <p:nvSpPr>
          <p:cNvPr id="3" name="Substituent text vertical 2"/>
          <p:cNvSpPr>
            <a:spLocks noGrp="1"/>
          </p:cNvSpPr>
          <p:nvPr>
            <p:ph type="body" orient="vert" idx="1"/>
          </p:nvPr>
        </p:nvSpPr>
        <p:spPr>
          <a:xfrm>
            <a:off x="812800" y="274645"/>
            <a:ext cx="10769600" cy="5851525"/>
          </a:xfrm>
        </p:spPr>
        <p:txBody>
          <a:bodyPr vert="eaVert"/>
          <a:lstStyle/>
          <a:p>
            <a:pPr lvl="0"/>
            <a:r>
              <a:rPr lang="ro-RO"/>
              <a:t>Faceți clic pentru a edita stilurile de text Coordonator</a:t>
            </a:r>
          </a:p>
          <a:p>
            <a:pPr lvl="1"/>
            <a:r>
              <a:rPr lang="ro-RO"/>
              <a:t>Al doilea nivel</a:t>
            </a:r>
          </a:p>
          <a:p>
            <a:pPr lvl="2"/>
            <a:r>
              <a:rPr lang="ro-RO"/>
              <a:t>Al treilea nivel</a:t>
            </a:r>
          </a:p>
          <a:p>
            <a:pPr lvl="3"/>
            <a:r>
              <a:rPr lang="ro-RO"/>
              <a:t>Al patrulea nivel</a:t>
            </a:r>
          </a:p>
          <a:p>
            <a:pPr lvl="4"/>
            <a:r>
              <a:rPr lang="ro-RO"/>
              <a:t>Al cincilea nivel</a:t>
            </a:r>
          </a:p>
        </p:txBody>
      </p:sp>
      <p:sp>
        <p:nvSpPr>
          <p:cNvPr id="4" name="Substituent dată 3"/>
          <p:cNvSpPr>
            <a:spLocks noGrp="1"/>
          </p:cNvSpPr>
          <p:nvPr>
            <p:ph type="dt" sz="half" idx="10"/>
          </p:nvPr>
        </p:nvSpPr>
        <p:spPr/>
        <p:txBody>
          <a:bodyPr/>
          <a:lstStyle/>
          <a:p>
            <a:fld id="{077298E7-0818-4DAC-A5F6-ABCE9E651DE8}" type="datetimeFigureOut">
              <a:rPr lang="en-US" smtClean="0"/>
              <a:pPr/>
              <a:t>4/8/2024</a:t>
            </a:fld>
            <a:endParaRPr lang="en-US"/>
          </a:p>
        </p:txBody>
      </p:sp>
      <p:sp>
        <p:nvSpPr>
          <p:cNvPr id="5" name="Substituent subsol 4"/>
          <p:cNvSpPr>
            <a:spLocks noGrp="1"/>
          </p:cNvSpPr>
          <p:nvPr>
            <p:ph type="ftr" sz="quarter" idx="11"/>
          </p:nvPr>
        </p:nvSpPr>
        <p:spPr/>
        <p:txBody>
          <a:bodyPr/>
          <a:lstStyle/>
          <a:p>
            <a:endParaRPr lang="en-US"/>
          </a:p>
        </p:txBody>
      </p:sp>
      <p:sp>
        <p:nvSpPr>
          <p:cNvPr id="6" name="Substituent număr diapozitiv 5"/>
          <p:cNvSpPr>
            <a:spLocks noGrp="1"/>
          </p:cNvSpPr>
          <p:nvPr>
            <p:ph type="sldNum" sz="quarter" idx="12"/>
          </p:nvPr>
        </p:nvSpPr>
        <p:spPr/>
        <p:txBody>
          <a:bodyPr/>
          <a:lstStyle/>
          <a:p>
            <a:fld id="{47EE138B-A1F4-47DE-8F8B-C209AB78FAE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Substituent titlu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o-RO"/>
              <a:t>Faceți clic pentru a edita stilul de titlu Coordonator</a:t>
            </a:r>
          </a:p>
        </p:txBody>
      </p:sp>
      <p:sp>
        <p:nvSpPr>
          <p:cNvPr id="3" name="Substituent text 2"/>
          <p:cNvSpPr>
            <a:spLocks noGrp="1"/>
          </p:cNvSpPr>
          <p:nvPr>
            <p:ph type="body" idx="1"/>
          </p:nvPr>
        </p:nvSpPr>
        <p:spPr>
          <a:xfrm>
            <a:off x="609600" y="1600206"/>
            <a:ext cx="10972800" cy="4525963"/>
          </a:xfrm>
          <a:prstGeom prst="rect">
            <a:avLst/>
          </a:prstGeom>
        </p:spPr>
        <p:txBody>
          <a:bodyPr vert="horz" lIns="91440" tIns="45720" rIns="91440" bIns="45720" rtlCol="0">
            <a:normAutofit/>
          </a:bodyPr>
          <a:lstStyle/>
          <a:p>
            <a:pPr lvl="0"/>
            <a:r>
              <a:rPr lang="ro-RO"/>
              <a:t>Faceți clic pentru a edita stilurile de text Coordonator</a:t>
            </a:r>
          </a:p>
          <a:p>
            <a:pPr lvl="1"/>
            <a:r>
              <a:rPr lang="ro-RO"/>
              <a:t>Al doilea nivel</a:t>
            </a:r>
          </a:p>
          <a:p>
            <a:pPr lvl="2"/>
            <a:r>
              <a:rPr lang="ro-RO"/>
              <a:t>Al treilea nivel</a:t>
            </a:r>
          </a:p>
          <a:p>
            <a:pPr lvl="3"/>
            <a:r>
              <a:rPr lang="ro-RO"/>
              <a:t>Al patrulea nivel</a:t>
            </a:r>
          </a:p>
          <a:p>
            <a:pPr lvl="4"/>
            <a:r>
              <a:rPr lang="ro-RO"/>
              <a:t>Al cincilea nivel</a:t>
            </a:r>
          </a:p>
        </p:txBody>
      </p:sp>
      <p:sp>
        <p:nvSpPr>
          <p:cNvPr id="4" name="Substituent dată 3"/>
          <p:cNvSpPr>
            <a:spLocks noGrp="1"/>
          </p:cNvSpPr>
          <p:nvPr>
            <p:ph type="dt" sz="half" idx="2"/>
          </p:nvPr>
        </p:nvSpPr>
        <p:spPr>
          <a:xfrm>
            <a:off x="609600" y="6356357"/>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298E7-0818-4DAC-A5F6-ABCE9E651DE8}" type="datetimeFigureOut">
              <a:rPr lang="en-US" smtClean="0"/>
              <a:pPr/>
              <a:t>4/8/2024</a:t>
            </a:fld>
            <a:endParaRPr lang="en-US"/>
          </a:p>
        </p:txBody>
      </p:sp>
      <p:sp>
        <p:nvSpPr>
          <p:cNvPr id="5" name="Substituent subsol 4"/>
          <p:cNvSpPr>
            <a:spLocks noGrp="1"/>
          </p:cNvSpPr>
          <p:nvPr>
            <p:ph type="ftr" sz="quarter" idx="3"/>
          </p:nvPr>
        </p:nvSpPr>
        <p:spPr>
          <a:xfrm>
            <a:off x="4165600" y="6356357"/>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ubstituent număr diapozitiv 5"/>
          <p:cNvSpPr>
            <a:spLocks noGrp="1"/>
          </p:cNvSpPr>
          <p:nvPr>
            <p:ph type="sldNum" sz="quarter" idx="4"/>
          </p:nvPr>
        </p:nvSpPr>
        <p:spPr>
          <a:xfrm>
            <a:off x="8737600" y="6356357"/>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EE138B-A1F4-47DE-8F8B-C209AB78FAE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pmi.org/learning/library/leading-coaching-managing-hat-wear-602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433633" y="274637"/>
            <a:ext cx="11148767" cy="2694805"/>
          </a:xfrm>
        </p:spPr>
        <p:style>
          <a:lnRef idx="0">
            <a:schemeClr val="accent3"/>
          </a:lnRef>
          <a:fillRef idx="3">
            <a:schemeClr val="accent3"/>
          </a:fillRef>
          <a:effectRef idx="3">
            <a:schemeClr val="accent3"/>
          </a:effectRef>
          <a:fontRef idx="minor">
            <a:schemeClr val="lt1"/>
          </a:fontRef>
        </p:style>
        <p:txBody>
          <a:bodyPr>
            <a:normAutofit fontScale="90000"/>
          </a:bodyPr>
          <a:lstStyle/>
          <a:p>
            <a:r>
              <a:rPr lang="ro-RO" dirty="0">
                <a:latin typeface="Bahnschrift SemiBold SemiConden" pitchFamily="34" charset="0"/>
              </a:rPr>
              <a:t>   </a:t>
            </a:r>
            <a:br>
              <a:rPr lang="ro-RO" dirty="0">
                <a:latin typeface="Bahnschrift SemiBold SemiConden" pitchFamily="34" charset="0"/>
              </a:rPr>
            </a:br>
            <a:r>
              <a:rPr lang="ro-RO" dirty="0">
                <a:latin typeface="Bahnschrift SemiBold SemiConden" pitchFamily="34" charset="0"/>
              </a:rPr>
              <a:t> MANAGEMENT. </a:t>
            </a:r>
            <a:r>
              <a:rPr lang="ro-RO">
                <a:latin typeface="Bahnschrift SemiBold SemiConden" pitchFamily="34" charset="0"/>
              </a:rPr>
              <a:t>LEADERSHIP. COACHING-elemente </a:t>
            </a:r>
            <a:r>
              <a:rPr lang="ro-RO" dirty="0">
                <a:latin typeface="Bahnschrift SemiBold SemiConden" pitchFamily="34" charset="0"/>
              </a:rPr>
              <a:t>comune și diferențieri </a:t>
            </a:r>
            <a:br>
              <a:rPr lang="ro-RO" dirty="0">
                <a:latin typeface="Bahnschrift SemiBold SemiConden" pitchFamily="34" charset="0"/>
              </a:rPr>
            </a:br>
            <a:r>
              <a:rPr lang="ro-RO" dirty="0">
                <a:latin typeface="Bahnschrift SemiBold SemiConden" pitchFamily="34" charset="0"/>
              </a:rPr>
              <a:t>Propunător: Nedelcu Adina Maria</a:t>
            </a:r>
            <a:br>
              <a:rPr lang="ro-RO" dirty="0">
                <a:latin typeface="Bahnschrift SemiBold SemiConden" pitchFamily="34" charset="0"/>
              </a:rPr>
            </a:br>
            <a:r>
              <a:rPr lang="ro-RO" dirty="0">
                <a:latin typeface="Bahnschrift SemiBold SemiConden" pitchFamily="34" charset="0"/>
              </a:rPr>
              <a:t>Școala Gimnazială Nr. 11 Buzău</a:t>
            </a:r>
            <a:br>
              <a:rPr lang="ro-RO" dirty="0">
                <a:latin typeface="Bahnschrift SemiBold SemiConden" pitchFamily="34" charset="0"/>
              </a:rPr>
            </a:br>
            <a:endParaRPr lang="ro-RO" dirty="0">
              <a:latin typeface="Bahnschrift SemiBold SemiConden" pitchFamily="34" charset="0"/>
            </a:endParaRPr>
          </a:p>
        </p:txBody>
      </p:sp>
      <p:pic>
        <p:nvPicPr>
          <p:cNvPr id="6" name="Substituent conținut 5" descr="unnamed.png"/>
          <p:cNvPicPr>
            <a:picLocks noGrp="1" noChangeAspect="1"/>
          </p:cNvPicPr>
          <p:nvPr>
            <p:ph idx="1"/>
          </p:nvPr>
        </p:nvPicPr>
        <p:blipFill>
          <a:blip r:embed="rId2"/>
          <a:stretch>
            <a:fillRect/>
          </a:stretch>
        </p:blipFill>
        <p:spPr>
          <a:xfrm>
            <a:off x="2923924" y="2969442"/>
            <a:ext cx="5993832" cy="3700742"/>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latin typeface="Bahnschrift SemiBold SemiConden" pitchFamily="34" charset="0"/>
              </a:rPr>
              <a:t>    </a:t>
            </a:r>
            <a:r>
              <a:rPr lang="ro-RO" sz="4800" b="1" dirty="0">
                <a:latin typeface="Bahnschrift SemiBold SemiConden" pitchFamily="34" charset="0"/>
              </a:rPr>
              <a:t>CE   ESTE   COACHINGUL</a:t>
            </a:r>
            <a:r>
              <a:rPr lang="ro-RO" dirty="0">
                <a:latin typeface="Bahnschrift SemiBold SemiConden" pitchFamily="34" charset="0"/>
              </a:rPr>
              <a:t>?</a:t>
            </a:r>
          </a:p>
        </p:txBody>
      </p:sp>
      <p:sp>
        <p:nvSpPr>
          <p:cNvPr id="3" name="Substituent conținut 2"/>
          <p:cNvSpPr>
            <a:spLocks noGrp="1"/>
          </p:cNvSpPr>
          <p:nvPr>
            <p:ph idx="1"/>
          </p:nvPr>
        </p:nvSpPr>
        <p:spPr>
          <a:xfrm>
            <a:off x="838200" y="2011679"/>
            <a:ext cx="10515600" cy="4389121"/>
          </a:xfrm>
        </p:spPr>
        <p:txBody>
          <a:bodyPr>
            <a:normAutofit fontScale="70000" lnSpcReduction="20000"/>
          </a:bodyPr>
          <a:lstStyle/>
          <a:p>
            <a:pPr algn="just"/>
            <a:r>
              <a:rPr lang="ro-RO" dirty="0">
                <a:latin typeface="Verdana" pitchFamily="34" charset="0"/>
                <a:ea typeface="Verdana" pitchFamily="34" charset="0"/>
              </a:rPr>
              <a:t>Noțiunea de </a:t>
            </a:r>
            <a:r>
              <a:rPr lang="ro-RO" b="1" dirty="0" err="1">
                <a:latin typeface="Verdana" pitchFamily="34" charset="0"/>
                <a:ea typeface="Verdana" pitchFamily="34" charset="0"/>
              </a:rPr>
              <a:t>coaching</a:t>
            </a:r>
            <a:r>
              <a:rPr lang="ro-RO" dirty="0">
                <a:latin typeface="Verdana" pitchFamily="34" charset="0"/>
                <a:ea typeface="Verdana" pitchFamily="34" charset="0"/>
              </a:rPr>
              <a:t>, originară din limba engleză și împrumutată domeniului sportiv, înseamnă „antrenament”, „antrenare” și se referă la un parteneriat între un </a:t>
            </a:r>
            <a:r>
              <a:rPr lang="ro-RO" i="1" dirty="0" err="1">
                <a:latin typeface="Verdana" pitchFamily="34" charset="0"/>
                <a:ea typeface="Verdana" pitchFamily="34" charset="0"/>
              </a:rPr>
              <a:t>coach</a:t>
            </a:r>
            <a:r>
              <a:rPr lang="ro-RO" dirty="0">
                <a:latin typeface="Verdana" pitchFamily="34" charset="0"/>
                <a:ea typeface="Verdana" pitchFamily="34" charset="0"/>
              </a:rPr>
              <a:t> (antrenor) și clientul său, client care dorește să atingă un anume obiectiv, în sensul evoluției sau creșterii performanței sale, în plan profesional și/sau individual. </a:t>
            </a:r>
          </a:p>
          <a:p>
            <a:pPr algn="just"/>
            <a:endParaRPr lang="ro-RO" dirty="0">
              <a:latin typeface="Verdana" pitchFamily="34" charset="0"/>
              <a:ea typeface="Verdana" pitchFamily="34" charset="0"/>
            </a:endParaRPr>
          </a:p>
          <a:p>
            <a:pPr algn="just"/>
            <a:r>
              <a:rPr lang="ro-RO" dirty="0">
                <a:latin typeface="Verdana" pitchFamily="34" charset="0"/>
                <a:ea typeface="Verdana" pitchFamily="34" charset="0"/>
              </a:rPr>
              <a:t>Conceptul a apărut în urmă cu mai mult de 25 de ani și a fost puternic influențat de succesul programării </a:t>
            </a:r>
            <a:r>
              <a:rPr lang="ro-RO" dirty="0" err="1">
                <a:latin typeface="Verdana" pitchFamily="34" charset="0"/>
                <a:ea typeface="Verdana" pitchFamily="34" charset="0"/>
              </a:rPr>
              <a:t>neuro</a:t>
            </a:r>
            <a:r>
              <a:rPr lang="ro-RO" dirty="0">
                <a:latin typeface="Verdana" pitchFamily="34" charset="0"/>
                <a:ea typeface="Verdana" pitchFamily="34" charset="0"/>
              </a:rPr>
              <a:t>–lingvistice(NLP), în America.</a:t>
            </a:r>
          </a:p>
          <a:p>
            <a:pPr algn="just"/>
            <a:endParaRPr lang="ro-RO" dirty="0">
              <a:latin typeface="Verdana" pitchFamily="34" charset="0"/>
              <a:ea typeface="Verdana" pitchFamily="34" charset="0"/>
            </a:endParaRPr>
          </a:p>
          <a:p>
            <a:pPr algn="just"/>
            <a:r>
              <a:rPr lang="ro-RO" b="1" dirty="0">
                <a:latin typeface="Verdana" pitchFamily="34" charset="0"/>
                <a:ea typeface="Verdana" pitchFamily="34" charset="0"/>
              </a:rPr>
              <a:t> </a:t>
            </a:r>
            <a:r>
              <a:rPr lang="ro-RO" b="1" dirty="0" err="1">
                <a:latin typeface="Verdana" pitchFamily="34" charset="0"/>
                <a:ea typeface="Verdana" pitchFamily="34" charset="0"/>
              </a:rPr>
              <a:t>Coachingul</a:t>
            </a:r>
            <a:r>
              <a:rPr lang="ro-RO" dirty="0">
                <a:latin typeface="Verdana" pitchFamily="34" charset="0"/>
                <a:ea typeface="Verdana" pitchFamily="34" charset="0"/>
              </a:rPr>
              <a:t> a evoluat ca metodă de dezvoltare personală și este, actualmente, o ramură de consultanță extrem de prolifică, foarte apreciată, cu rezultate excelente și, uneori, chiar uimitoare, având o viziune eminamente practică, pozitiv orientată spre dezvoltarea potențialului uman.                                .    </a:t>
            </a:r>
            <a:br>
              <a:rPr lang="ro-RO" dirty="0">
                <a:latin typeface="Verdana" pitchFamily="34" charset="0"/>
                <a:ea typeface="Verdana" pitchFamily="34" charset="0"/>
              </a:rPr>
            </a:br>
            <a:endParaRPr lang="ro-RO" dirty="0">
              <a:latin typeface="Verdana" pitchFamily="34" charset="0"/>
              <a:ea typeface="Verdana" pitchFamily="34" charset="0"/>
            </a:endParaRPr>
          </a:p>
          <a:p>
            <a:endParaRPr lang="ro-RO"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        COACH/ COACHING</a:t>
            </a:r>
          </a:p>
        </p:txBody>
      </p:sp>
      <p:sp>
        <p:nvSpPr>
          <p:cNvPr id="3" name="Substituent conținut 2"/>
          <p:cNvSpPr>
            <a:spLocks noGrp="1"/>
          </p:cNvSpPr>
          <p:nvPr>
            <p:ph idx="1"/>
          </p:nvPr>
        </p:nvSpPr>
        <p:spPr/>
        <p:txBody>
          <a:bodyPr>
            <a:normAutofit fontScale="70000" lnSpcReduction="20000"/>
          </a:bodyPr>
          <a:lstStyle/>
          <a:p>
            <a:r>
              <a:rPr lang="ro-RO" dirty="0">
                <a:latin typeface="Verdana" pitchFamily="34" charset="0"/>
                <a:ea typeface="Verdana" pitchFamily="34" charset="0"/>
              </a:rPr>
              <a:t>Se pare că există mai multe tipuri sau sisteme de </a:t>
            </a:r>
            <a:r>
              <a:rPr lang="ro-RO" dirty="0" err="1">
                <a:latin typeface="Verdana" pitchFamily="34" charset="0"/>
                <a:ea typeface="Verdana" pitchFamily="34" charset="0"/>
              </a:rPr>
              <a:t>coaching</a:t>
            </a:r>
            <a:r>
              <a:rPr lang="ro-RO" dirty="0">
                <a:latin typeface="Verdana" pitchFamily="34" charset="0"/>
                <a:ea typeface="Verdana" pitchFamily="34" charset="0"/>
              </a:rPr>
              <a:t>, fiecare </a:t>
            </a:r>
            <a:r>
              <a:rPr lang="ro-RO" dirty="0" err="1">
                <a:latin typeface="Verdana" pitchFamily="34" charset="0"/>
                <a:ea typeface="Verdana" pitchFamily="34" charset="0"/>
              </a:rPr>
              <a:t>coach</a:t>
            </a:r>
            <a:r>
              <a:rPr lang="ro-RO" dirty="0">
                <a:latin typeface="Verdana" pitchFamily="34" charset="0"/>
                <a:ea typeface="Verdana" pitchFamily="34" charset="0"/>
              </a:rPr>
              <a:t> având propria sa cale de a-și conduce clientul către țelurile pozitive pe care acesta și le-a stabilit:</a:t>
            </a:r>
          </a:p>
          <a:p>
            <a:endParaRPr lang="ro-RO" dirty="0">
              <a:latin typeface="Verdana" pitchFamily="34" charset="0"/>
              <a:ea typeface="Verdana" pitchFamily="34" charset="0"/>
            </a:endParaRPr>
          </a:p>
          <a:p>
            <a:pPr>
              <a:buNone/>
            </a:pPr>
            <a:r>
              <a:rPr lang="ro-RO" dirty="0">
                <a:latin typeface="Verdana" pitchFamily="34" charset="0"/>
                <a:ea typeface="Verdana" pitchFamily="34" charset="0"/>
              </a:rPr>
              <a:t>- </a:t>
            </a:r>
            <a:r>
              <a:rPr lang="ro-RO" dirty="0" err="1">
                <a:latin typeface="Verdana" pitchFamily="34" charset="0"/>
                <a:ea typeface="Verdana" pitchFamily="34" charset="0"/>
              </a:rPr>
              <a:t>coaching</a:t>
            </a:r>
            <a:r>
              <a:rPr lang="ro-RO" dirty="0">
                <a:latin typeface="Verdana" pitchFamily="34" charset="0"/>
                <a:ea typeface="Verdana" pitchFamily="34" charset="0"/>
              </a:rPr>
              <a:t> eclectic</a:t>
            </a:r>
          </a:p>
          <a:p>
            <a:pPr>
              <a:buNone/>
            </a:pPr>
            <a:r>
              <a:rPr lang="ro-RO" dirty="0">
                <a:latin typeface="Verdana" pitchFamily="34" charset="0"/>
                <a:ea typeface="Verdana" pitchFamily="34" charset="0"/>
              </a:rPr>
              <a:t>- </a:t>
            </a:r>
            <a:r>
              <a:rPr lang="ro-RO" dirty="0" err="1">
                <a:latin typeface="Verdana" pitchFamily="34" charset="0"/>
                <a:ea typeface="Verdana" pitchFamily="34" charset="0"/>
              </a:rPr>
              <a:t>coaching</a:t>
            </a:r>
            <a:r>
              <a:rPr lang="ro-RO" dirty="0">
                <a:latin typeface="Verdana" pitchFamily="34" charset="0"/>
                <a:ea typeface="Verdana" pitchFamily="34" charset="0"/>
              </a:rPr>
              <a:t> </a:t>
            </a:r>
            <a:r>
              <a:rPr lang="ro-RO" dirty="0" err="1">
                <a:latin typeface="Verdana" pitchFamily="34" charset="0"/>
                <a:ea typeface="Verdana" pitchFamily="34" charset="0"/>
              </a:rPr>
              <a:t>specific-NLP</a:t>
            </a:r>
            <a:r>
              <a:rPr lang="ro-RO" dirty="0">
                <a:latin typeface="Verdana" pitchFamily="34" charset="0"/>
                <a:ea typeface="Verdana" pitchFamily="34" charset="0"/>
              </a:rPr>
              <a:t> </a:t>
            </a:r>
          </a:p>
          <a:p>
            <a:pPr>
              <a:buNone/>
            </a:pPr>
            <a:r>
              <a:rPr lang="ro-RO" dirty="0">
                <a:latin typeface="Verdana" pitchFamily="34" charset="0"/>
                <a:ea typeface="Verdana" pitchFamily="34" charset="0"/>
              </a:rPr>
              <a:t>- </a:t>
            </a:r>
            <a:r>
              <a:rPr lang="ro-RO" dirty="0" err="1">
                <a:latin typeface="Verdana" pitchFamily="34" charset="0"/>
                <a:ea typeface="Verdana" pitchFamily="34" charset="0"/>
              </a:rPr>
              <a:t>coaching</a:t>
            </a:r>
            <a:r>
              <a:rPr lang="ro-RO" dirty="0">
                <a:latin typeface="Verdana" pitchFamily="34" charset="0"/>
                <a:ea typeface="Verdana" pitchFamily="34" charset="0"/>
              </a:rPr>
              <a:t> sistemic</a:t>
            </a:r>
          </a:p>
          <a:p>
            <a:pPr>
              <a:buNone/>
            </a:pPr>
            <a:r>
              <a:rPr lang="ro-RO" dirty="0">
                <a:latin typeface="Verdana" pitchFamily="34" charset="0"/>
                <a:ea typeface="Verdana" pitchFamily="34" charset="0"/>
              </a:rPr>
              <a:t>- </a:t>
            </a:r>
            <a:r>
              <a:rPr lang="ro-RO" dirty="0" err="1">
                <a:latin typeface="Verdana" pitchFamily="34" charset="0"/>
                <a:ea typeface="Verdana" pitchFamily="34" charset="0"/>
              </a:rPr>
              <a:t>focusing</a:t>
            </a:r>
            <a:endParaRPr lang="ro-RO" dirty="0">
              <a:latin typeface="Verdana" pitchFamily="34" charset="0"/>
              <a:ea typeface="Verdana" pitchFamily="34" charset="0"/>
            </a:endParaRPr>
          </a:p>
          <a:p>
            <a:pPr>
              <a:buNone/>
            </a:pPr>
            <a:r>
              <a:rPr lang="ro-RO" dirty="0">
                <a:latin typeface="Verdana" pitchFamily="34" charset="0"/>
                <a:ea typeface="Verdana" pitchFamily="34" charset="0"/>
              </a:rPr>
              <a:t>- analiza tranzacțională</a:t>
            </a:r>
          </a:p>
          <a:p>
            <a:pPr>
              <a:buNone/>
            </a:pPr>
            <a:r>
              <a:rPr lang="ro-RO" dirty="0">
                <a:latin typeface="Verdana" pitchFamily="34" charset="0"/>
                <a:ea typeface="Verdana" pitchFamily="34" charset="0"/>
              </a:rPr>
              <a:t>- </a:t>
            </a:r>
            <a:r>
              <a:rPr lang="ro-RO" dirty="0" err="1">
                <a:latin typeface="Verdana" pitchFamily="34" charset="0"/>
                <a:ea typeface="Verdana" pitchFamily="34" charset="0"/>
              </a:rPr>
              <a:t>coaching</a:t>
            </a:r>
            <a:r>
              <a:rPr lang="ro-RO" dirty="0">
                <a:latin typeface="Verdana" pitchFamily="34" charset="0"/>
                <a:ea typeface="Verdana" pitchFamily="34" charset="0"/>
              </a:rPr>
              <a:t> informal (de exemplu, </a:t>
            </a:r>
            <a:r>
              <a:rPr lang="ro-RO" dirty="0" err="1">
                <a:latin typeface="Verdana" pitchFamily="34" charset="0"/>
                <a:ea typeface="Verdana" pitchFamily="34" charset="0"/>
              </a:rPr>
              <a:t>coachingul</a:t>
            </a:r>
            <a:r>
              <a:rPr lang="ro-RO" dirty="0">
                <a:latin typeface="Verdana" pitchFamily="34" charset="0"/>
                <a:ea typeface="Verdana" pitchFamily="34" charset="0"/>
              </a:rPr>
              <a:t> bazat pe principii spirituale)</a:t>
            </a:r>
          </a:p>
          <a:p>
            <a:pPr>
              <a:buFontTx/>
              <a:buChar char="-"/>
            </a:pPr>
            <a:endParaRPr lang="ro-RO" dirty="0">
              <a:latin typeface="Verdana" pitchFamily="34" charset="0"/>
              <a:ea typeface="Verdana" pitchFamily="34" charset="0"/>
            </a:endParaRPr>
          </a:p>
          <a:p>
            <a:r>
              <a:rPr lang="ro-RO" dirty="0">
                <a:latin typeface="Verdana" pitchFamily="34" charset="0"/>
                <a:ea typeface="Verdana" pitchFamily="34" charset="0"/>
              </a:rPr>
              <a:t> În aceeași ordine de idei, există diferite școli de </a:t>
            </a:r>
            <a:r>
              <a:rPr lang="ro-RO" dirty="0" err="1">
                <a:latin typeface="Verdana" pitchFamily="34" charset="0"/>
                <a:ea typeface="Verdana" pitchFamily="34" charset="0"/>
              </a:rPr>
              <a:t>coaching</a:t>
            </a:r>
            <a:r>
              <a:rPr lang="ro-RO" dirty="0">
                <a:latin typeface="Verdana" pitchFamily="34" charset="0"/>
                <a:ea typeface="Verdana" pitchFamily="34" charset="0"/>
              </a:rPr>
              <a:t>, fiecare școală având propria definiție a </a:t>
            </a:r>
            <a:r>
              <a:rPr lang="ro-RO" dirty="0" err="1">
                <a:latin typeface="Verdana" pitchFamily="34" charset="0"/>
                <a:ea typeface="Verdana" pitchFamily="34" charset="0"/>
              </a:rPr>
              <a:t>coachingului</a:t>
            </a:r>
            <a:r>
              <a:rPr lang="ro-RO" dirty="0">
                <a:latin typeface="Verdana" pitchFamily="34" charset="0"/>
                <a:ea typeface="Verdana" pitchFamily="34" charset="0"/>
              </a:rPr>
              <a:t>, propriile instrumente de lucru și propriile așteptări.</a:t>
            </a:r>
          </a:p>
          <a:p>
            <a:endParaRPr lang="ro-RO" dirty="0"/>
          </a:p>
        </p:txBody>
      </p:sp>
      <p:pic>
        <p:nvPicPr>
          <p:cNvPr id="3074" name="Picture 2" descr="C:\Users\admin\AppData\Local\Microsoft\Windows\INetCache\IE\J1ZODVUG\teamleader[1].png"/>
          <p:cNvPicPr>
            <a:picLocks noChangeAspect="1" noChangeArrowheads="1"/>
          </p:cNvPicPr>
          <p:nvPr/>
        </p:nvPicPr>
        <p:blipFill>
          <a:blip r:embed="rId2"/>
          <a:srcRect/>
          <a:stretch>
            <a:fillRect/>
          </a:stretch>
        </p:blipFill>
        <p:spPr bwMode="auto">
          <a:xfrm>
            <a:off x="5849471" y="2385189"/>
            <a:ext cx="3039036" cy="1911458"/>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ESENȚA    COACHINGULUI</a:t>
            </a:r>
          </a:p>
        </p:txBody>
      </p:sp>
      <p:sp>
        <p:nvSpPr>
          <p:cNvPr id="3" name="Substituent conținut 2"/>
          <p:cNvSpPr>
            <a:spLocks noGrp="1"/>
          </p:cNvSpPr>
          <p:nvPr>
            <p:ph idx="1"/>
          </p:nvPr>
        </p:nvSpPr>
        <p:spPr/>
        <p:txBody>
          <a:bodyPr>
            <a:normAutofit lnSpcReduction="10000"/>
          </a:bodyPr>
          <a:lstStyle/>
          <a:p>
            <a:r>
              <a:rPr lang="ro-RO" dirty="0"/>
              <a:t>În urmă cu peste două decenii, </a:t>
            </a:r>
            <a:r>
              <a:rPr lang="ro-RO" dirty="0" err="1"/>
              <a:t>Timothy</a:t>
            </a:r>
            <a:r>
              <a:rPr lang="ro-RO" dirty="0"/>
              <a:t> </a:t>
            </a:r>
            <a:r>
              <a:rPr lang="ro-RO" dirty="0" err="1"/>
              <a:t>Gallwey</a:t>
            </a:r>
            <a:r>
              <a:rPr lang="ro-RO" dirty="0"/>
              <a:t>, pedagog și expert în tenis la Universitatea Harvard, a identificat esența </a:t>
            </a:r>
            <a:r>
              <a:rPr lang="ro-RO" dirty="0" err="1"/>
              <a:t>coachingului</a:t>
            </a:r>
            <a:r>
              <a:rPr lang="ro-RO" dirty="0"/>
              <a:t>: </a:t>
            </a:r>
          </a:p>
          <a:p>
            <a:pPr>
              <a:buNone/>
            </a:pPr>
            <a:r>
              <a:rPr lang="ro-RO" dirty="0"/>
              <a:t>  		</a:t>
            </a:r>
            <a:r>
              <a:rPr lang="ro-RO" b="1" dirty="0" err="1"/>
              <a:t>Coachingul</a:t>
            </a:r>
            <a:r>
              <a:rPr lang="ro-RO" b="1" dirty="0"/>
              <a:t> descătușează potențialul oamenilor cu scopul de a le maximiza performanțele.</a:t>
            </a:r>
          </a:p>
          <a:p>
            <a:r>
              <a:rPr lang="ro-RO" dirty="0"/>
              <a:t>Un </a:t>
            </a:r>
            <a:r>
              <a:rPr lang="ro-RO" dirty="0" err="1"/>
              <a:t>cauch</a:t>
            </a:r>
            <a:r>
              <a:rPr lang="ro-RO" dirty="0"/>
              <a:t> se gândește la oamenii săi în raport cu potențialul, nu cu performanța lor. Pentru a scoate ce este mai bun în oameni, trebuie să credem că aceștia dețin un potențial maxim. 		</a:t>
            </a:r>
          </a:p>
        </p:txBody>
      </p:sp>
      <p:pic>
        <p:nvPicPr>
          <p:cNvPr id="1029" name="Picture 5" descr="C:\Users\admin\AppData\Local\Microsoft\Windows\INetCache\IE\ZIPJYVKZ\question-mark-1020165_640[1].jpg"/>
          <p:cNvPicPr>
            <a:picLocks noChangeAspect="1" noChangeArrowheads="1"/>
          </p:cNvPicPr>
          <p:nvPr/>
        </p:nvPicPr>
        <p:blipFill>
          <a:blip r:embed="rId2" cstate="print"/>
          <a:srcRect/>
          <a:stretch>
            <a:fillRect/>
          </a:stretch>
        </p:blipFill>
        <p:spPr bwMode="auto">
          <a:xfrm>
            <a:off x="10317706" y="4995081"/>
            <a:ext cx="1685499" cy="1685499"/>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CÂND, UNDE ȘI DE CE UTILIZĂM COACHING?</a:t>
            </a:r>
          </a:p>
        </p:txBody>
      </p:sp>
      <p:sp>
        <p:nvSpPr>
          <p:cNvPr id="3" name="Substituent conținut 2"/>
          <p:cNvSpPr>
            <a:spLocks noGrp="1"/>
          </p:cNvSpPr>
          <p:nvPr>
            <p:ph idx="1"/>
          </p:nvPr>
        </p:nvSpPr>
        <p:spPr/>
        <p:txBody>
          <a:bodyPr>
            <a:noAutofit/>
          </a:bodyPr>
          <a:lstStyle/>
          <a:p>
            <a:r>
              <a:rPr lang="ro-RO" dirty="0" err="1"/>
              <a:t>Coachigul</a:t>
            </a:r>
            <a:r>
              <a:rPr lang="ro-RO" dirty="0"/>
              <a:t>  poate fi utilizat </a:t>
            </a:r>
            <a:r>
              <a:rPr lang="ro-RO" dirty="0" err="1"/>
              <a:t>proactiv</a:t>
            </a:r>
            <a:r>
              <a:rPr lang="ro-RO" dirty="0"/>
              <a:t>, pe toată durata activității  sau la evaluarea acesteia.</a:t>
            </a:r>
          </a:p>
          <a:p>
            <a:r>
              <a:rPr lang="ro-RO" dirty="0"/>
              <a:t>Oportunități de a aplica </a:t>
            </a:r>
            <a:r>
              <a:rPr lang="ro-RO" dirty="0" err="1"/>
              <a:t>coachingul</a:t>
            </a:r>
            <a:r>
              <a:rPr lang="ro-RO" dirty="0"/>
              <a:t> la locul de muncă:</a:t>
            </a:r>
          </a:p>
          <a:p>
            <a:pPr lvl="1"/>
            <a:r>
              <a:rPr lang="ro-RO" dirty="0"/>
              <a:t>Motivarea personalului                  </a:t>
            </a:r>
            <a:r>
              <a:rPr lang="ro-RO" dirty="0" err="1"/>
              <a:t>-Planificarea</a:t>
            </a:r>
            <a:r>
              <a:rPr lang="ro-RO" dirty="0"/>
              <a:t> și verificarea</a:t>
            </a:r>
          </a:p>
          <a:p>
            <a:pPr lvl="1"/>
            <a:r>
              <a:rPr lang="ro-RO" dirty="0"/>
              <a:t>Delegarea                                          </a:t>
            </a:r>
            <a:r>
              <a:rPr lang="ro-RO" dirty="0" err="1"/>
              <a:t>-Probleme</a:t>
            </a:r>
            <a:r>
              <a:rPr lang="ro-RO" dirty="0"/>
              <a:t> relaționale</a:t>
            </a:r>
          </a:p>
          <a:p>
            <a:pPr lvl="1"/>
            <a:r>
              <a:rPr lang="ro-RO" dirty="0"/>
              <a:t>Rezolvarea problemelor                 </a:t>
            </a:r>
            <a:r>
              <a:rPr lang="ro-RO" dirty="0" err="1"/>
              <a:t>-Dezvoltarea</a:t>
            </a:r>
            <a:r>
              <a:rPr lang="ro-RO" dirty="0"/>
              <a:t> personalului</a:t>
            </a:r>
          </a:p>
          <a:p>
            <a:pPr lvl="1"/>
            <a:r>
              <a:rPr lang="ro-RO" dirty="0"/>
              <a:t>Evaluări și aprecieri                         </a:t>
            </a:r>
            <a:r>
              <a:rPr lang="ro-RO" dirty="0" err="1"/>
              <a:t>-Munca</a:t>
            </a:r>
            <a:r>
              <a:rPr lang="ro-RO" dirty="0"/>
              <a:t> în echipă </a:t>
            </a:r>
          </a:p>
          <a:p>
            <a:pPr lvl="1"/>
            <a:r>
              <a:rPr lang="ro-RO" dirty="0"/>
              <a:t>Team building</a:t>
            </a:r>
          </a:p>
          <a:p>
            <a:pPr lvl="1"/>
            <a:endParaRPr lang="ro-RO" dirty="0"/>
          </a:p>
          <a:p>
            <a:pPr lvl="1"/>
            <a:endParaRPr lang="ro-RO" dirty="0"/>
          </a:p>
          <a:p>
            <a:pPr lvl="4">
              <a:buNone/>
            </a:pPr>
            <a:r>
              <a:rPr lang="ro-RO" dirty="0"/>
              <a:t>    </a:t>
            </a:r>
          </a:p>
          <a:p>
            <a:endParaRPr lang="ro-RO"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609600" y="444137"/>
            <a:ext cx="10972800" cy="757646"/>
          </a:xfrm>
        </p:spPr>
        <p:style>
          <a:lnRef idx="0">
            <a:schemeClr val="accent3"/>
          </a:lnRef>
          <a:fillRef idx="3">
            <a:schemeClr val="accent3"/>
          </a:fillRef>
          <a:effectRef idx="3">
            <a:schemeClr val="accent3"/>
          </a:effectRef>
          <a:fontRef idx="minor">
            <a:schemeClr val="lt1"/>
          </a:fontRef>
        </p:style>
        <p:txBody>
          <a:bodyPr>
            <a:normAutofit fontScale="90000"/>
          </a:bodyPr>
          <a:lstStyle/>
          <a:p>
            <a:r>
              <a:rPr lang="ro-RO" dirty="0">
                <a:latin typeface="Bahnschrift SemiBold SemiConden" pitchFamily="34" charset="0"/>
              </a:rPr>
              <a:t>CE   URMĂREȘTE UN COACH?</a:t>
            </a:r>
          </a:p>
        </p:txBody>
      </p:sp>
      <p:sp>
        <p:nvSpPr>
          <p:cNvPr id="6" name="Substituent conținut 5"/>
          <p:cNvSpPr>
            <a:spLocks noGrp="1"/>
          </p:cNvSpPr>
          <p:nvPr>
            <p:ph idx="1"/>
          </p:nvPr>
        </p:nvSpPr>
        <p:spPr>
          <a:xfrm>
            <a:off x="182879" y="1227909"/>
            <a:ext cx="11808823" cy="5355771"/>
          </a:xfrm>
        </p:spPr>
        <p:txBody>
          <a:bodyPr/>
          <a:lstStyle/>
          <a:p>
            <a:pPr lvl="0" algn="just">
              <a:buNone/>
            </a:pPr>
            <a:r>
              <a:rPr lang="ro-RO" dirty="0"/>
              <a:t>                                                    să genereze</a:t>
            </a:r>
          </a:p>
          <a:p>
            <a:pPr algn="just">
              <a:buNone/>
            </a:pPr>
            <a:endParaRPr lang="ro-RO" sz="2400" dirty="0">
              <a:solidFill>
                <a:schemeClr val="accent3">
                  <a:lumMod val="50000"/>
                </a:schemeClr>
              </a:solidFill>
            </a:endParaRPr>
          </a:p>
          <a:p>
            <a:pPr algn="just">
              <a:buNone/>
            </a:pPr>
            <a:r>
              <a:rPr lang="ro-RO" sz="2400" dirty="0">
                <a:solidFill>
                  <a:schemeClr val="accent3">
                    <a:lumMod val="50000"/>
                  </a:schemeClr>
                </a:solidFill>
              </a:rPr>
              <a:t>Calitatea și cantitatea inputului                                                   Alegere personală și control</a:t>
            </a:r>
          </a:p>
          <a:p>
            <a:pPr algn="just">
              <a:buNone/>
            </a:pPr>
            <a:r>
              <a:rPr lang="ro-RO" sz="2400" dirty="0">
                <a:solidFill>
                  <a:schemeClr val="accent3">
                    <a:lumMod val="50000"/>
                  </a:schemeClr>
                </a:solidFill>
              </a:rPr>
              <a:t> </a:t>
            </a:r>
          </a:p>
          <a:p>
            <a:pPr algn="just">
              <a:buNone/>
            </a:pPr>
            <a:r>
              <a:rPr lang="ro-RO" sz="2400" dirty="0"/>
              <a:t>Întrebări          Reamintire       Interes                    Unicitate            Stimă                Asumarea</a:t>
            </a:r>
          </a:p>
          <a:p>
            <a:pPr algn="just">
              <a:buNone/>
            </a:pPr>
            <a:r>
              <a:rPr lang="ro-RO" sz="2400" dirty="0"/>
              <a:t>despre                                                                                                         de sine           responsabilității</a:t>
            </a:r>
          </a:p>
          <a:p>
            <a:pPr algn="just">
              <a:buNone/>
            </a:pPr>
            <a:r>
              <a:rPr lang="ro-RO" sz="2400" dirty="0"/>
              <a:t>Performanță    Învățare           Plăcere                   Potențial           Încredere      </a:t>
            </a:r>
            <a:r>
              <a:rPr lang="ro-RO" sz="2400" dirty="0" err="1"/>
              <a:t>Automotivare</a:t>
            </a:r>
            <a:endParaRPr lang="ro-RO" sz="2400" dirty="0"/>
          </a:p>
        </p:txBody>
      </p:sp>
      <p:cxnSp>
        <p:nvCxnSpPr>
          <p:cNvPr id="8" name="Conector drept cu săgeată 7"/>
          <p:cNvCxnSpPr/>
          <p:nvPr/>
        </p:nvCxnSpPr>
        <p:spPr>
          <a:xfrm rot="10800000" flipV="1">
            <a:off x="3683731" y="1554480"/>
            <a:ext cx="1306283" cy="20900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Conector drept cu săgeată 8"/>
          <p:cNvCxnSpPr/>
          <p:nvPr/>
        </p:nvCxnSpPr>
        <p:spPr>
          <a:xfrm>
            <a:off x="7027817" y="1515291"/>
            <a:ext cx="1397725" cy="30044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3644538" y="4794069"/>
            <a:ext cx="4624252" cy="20639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o-RO" dirty="0"/>
              <a:t>Productivitate superioară</a:t>
            </a:r>
          </a:p>
          <a:p>
            <a:r>
              <a:rPr lang="ro-RO" dirty="0"/>
              <a:t>Comunicare îmbunătățită</a:t>
            </a:r>
          </a:p>
          <a:p>
            <a:r>
              <a:rPr lang="ro-RO" dirty="0"/>
              <a:t>Relații de muncă mai funcționale</a:t>
            </a:r>
          </a:p>
          <a:p>
            <a:r>
              <a:rPr lang="ro-RO" dirty="0"/>
              <a:t>Calitatea vieții angajaților</a:t>
            </a:r>
          </a:p>
          <a:p>
            <a:r>
              <a:rPr lang="ro-RO" dirty="0"/>
              <a:t>Stimă de sine crescută</a:t>
            </a:r>
          </a:p>
        </p:txBody>
      </p:sp>
      <p:sp>
        <p:nvSpPr>
          <p:cNvPr id="11" name="Oval 10"/>
          <p:cNvSpPr/>
          <p:nvPr/>
        </p:nvSpPr>
        <p:spPr>
          <a:xfrm>
            <a:off x="169817" y="1541417"/>
            <a:ext cx="3513908" cy="6792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t>CONȘTIENTIZARE </a:t>
            </a:r>
            <a:endParaRPr lang="ro-RO" dirty="0"/>
          </a:p>
        </p:txBody>
      </p:sp>
      <p:sp>
        <p:nvSpPr>
          <p:cNvPr id="12" name="Oval 11"/>
          <p:cNvSpPr/>
          <p:nvPr/>
        </p:nvSpPr>
        <p:spPr>
          <a:xfrm>
            <a:off x="8408125" y="1606732"/>
            <a:ext cx="3544389" cy="67491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ro-RO" b="1" dirty="0"/>
              <a:t>RESPONSABILITATE</a:t>
            </a:r>
          </a:p>
        </p:txBody>
      </p:sp>
      <p:cxnSp>
        <p:nvCxnSpPr>
          <p:cNvPr id="18" name="Conector drept cu săgeată 17"/>
          <p:cNvCxnSpPr/>
          <p:nvPr/>
        </p:nvCxnSpPr>
        <p:spPr>
          <a:xfrm rot="16200000" flipH="1">
            <a:off x="2305594" y="3742508"/>
            <a:ext cx="470262" cy="13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Conector drept cu săgeată 18"/>
          <p:cNvCxnSpPr/>
          <p:nvPr/>
        </p:nvCxnSpPr>
        <p:spPr>
          <a:xfrm rot="16200000" flipH="1">
            <a:off x="942704" y="3751216"/>
            <a:ext cx="470262" cy="13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Conector drept cu săgeată 19"/>
          <p:cNvCxnSpPr/>
          <p:nvPr/>
        </p:nvCxnSpPr>
        <p:spPr>
          <a:xfrm rot="16200000" flipH="1">
            <a:off x="3777344" y="3803468"/>
            <a:ext cx="470262" cy="13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Conector drept cu săgeată 20"/>
          <p:cNvCxnSpPr/>
          <p:nvPr/>
        </p:nvCxnSpPr>
        <p:spPr>
          <a:xfrm rot="16200000" flipH="1">
            <a:off x="6220097" y="3777342"/>
            <a:ext cx="470262" cy="13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Conector drept cu săgeată 21"/>
          <p:cNvCxnSpPr/>
          <p:nvPr/>
        </p:nvCxnSpPr>
        <p:spPr>
          <a:xfrm rot="16200000" flipH="1">
            <a:off x="7879082" y="3751218"/>
            <a:ext cx="470262" cy="13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Conector drept cu săgeată 22"/>
          <p:cNvCxnSpPr/>
          <p:nvPr/>
        </p:nvCxnSpPr>
        <p:spPr>
          <a:xfrm rot="16200000" flipH="1">
            <a:off x="9616441" y="3777343"/>
            <a:ext cx="470262" cy="13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Conector drept cu săgeată 23"/>
          <p:cNvCxnSpPr/>
          <p:nvPr/>
        </p:nvCxnSpPr>
        <p:spPr>
          <a:xfrm rot="16200000" flipH="1">
            <a:off x="1881053" y="2860764"/>
            <a:ext cx="566056" cy="174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Conector drept cu săgeată 30"/>
          <p:cNvCxnSpPr/>
          <p:nvPr/>
        </p:nvCxnSpPr>
        <p:spPr>
          <a:xfrm>
            <a:off x="2194563" y="2612571"/>
            <a:ext cx="1972488" cy="6008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Conector drept cu săgeată 33"/>
          <p:cNvCxnSpPr/>
          <p:nvPr/>
        </p:nvCxnSpPr>
        <p:spPr>
          <a:xfrm rot="10800000" flipV="1">
            <a:off x="1036323" y="2599512"/>
            <a:ext cx="1092926" cy="5921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Conector drept cu săgeată 35"/>
          <p:cNvCxnSpPr/>
          <p:nvPr/>
        </p:nvCxnSpPr>
        <p:spPr>
          <a:xfrm>
            <a:off x="8634552" y="2664826"/>
            <a:ext cx="1689462" cy="50073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Conector drept cu săgeată 36"/>
          <p:cNvCxnSpPr/>
          <p:nvPr/>
        </p:nvCxnSpPr>
        <p:spPr>
          <a:xfrm rot="10800000" flipV="1">
            <a:off x="6818819" y="2677885"/>
            <a:ext cx="1828792" cy="5355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Conector drept cu săgeată 41"/>
          <p:cNvCxnSpPr/>
          <p:nvPr/>
        </p:nvCxnSpPr>
        <p:spPr>
          <a:xfrm rot="16200000" flipH="1">
            <a:off x="8410306" y="2923902"/>
            <a:ext cx="470262" cy="13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 name="Săgeată în jos 43"/>
          <p:cNvSpPr/>
          <p:nvPr/>
        </p:nvSpPr>
        <p:spPr>
          <a:xfrm rot="18985659">
            <a:off x="2511841" y="4414810"/>
            <a:ext cx="326571" cy="122197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5" name="Săgeată în jos 44"/>
          <p:cNvSpPr/>
          <p:nvPr/>
        </p:nvSpPr>
        <p:spPr>
          <a:xfrm rot="2778223">
            <a:off x="8673154" y="4436582"/>
            <a:ext cx="326571" cy="122197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COACHING    ȘI   PERFORMANȚĂ</a:t>
            </a:r>
          </a:p>
        </p:txBody>
      </p:sp>
      <p:sp>
        <p:nvSpPr>
          <p:cNvPr id="3" name="Substituent conținut 2"/>
          <p:cNvSpPr>
            <a:spLocks noGrp="1"/>
          </p:cNvSpPr>
          <p:nvPr>
            <p:ph idx="1"/>
          </p:nvPr>
        </p:nvSpPr>
        <p:spPr>
          <a:xfrm>
            <a:off x="600891" y="1600206"/>
            <a:ext cx="10981509" cy="4800594"/>
          </a:xfrm>
        </p:spPr>
        <p:txBody>
          <a:bodyPr>
            <a:normAutofit/>
          </a:bodyPr>
          <a:lstStyle/>
          <a:p>
            <a:r>
              <a:rPr lang="ro-RO" dirty="0"/>
              <a:t>Dacă fie calitatea performanței, fie învățarea din experiență sunt importante, </a:t>
            </a:r>
            <a:r>
              <a:rPr lang="ro-RO" dirty="0" err="1"/>
              <a:t>coachingul</a:t>
            </a:r>
            <a:r>
              <a:rPr lang="ro-RO" dirty="0"/>
              <a:t> este obligatoriu. Dacă niciuna din acestea nu este importantă, atunci dați ordine, dacă trebuie!</a:t>
            </a:r>
          </a:p>
          <a:p>
            <a:r>
              <a:rPr lang="ro-RO" dirty="0"/>
              <a:t>Performanța=a depăși așteptările, a stabili și atinge cele mai înalte standarde, care invariabil depășesc solicitările și așteptările celorlalți</a:t>
            </a:r>
          </a:p>
          <a:p>
            <a:pPr>
              <a:buNone/>
            </a:pPr>
            <a:r>
              <a:rPr lang="ro-RO" dirty="0"/>
              <a:t>                           =expresia potențialului cuiva</a:t>
            </a:r>
          </a:p>
          <a:p>
            <a:pPr>
              <a:buNone/>
            </a:pPr>
            <a:r>
              <a:rPr lang="ro-RO" b="1" dirty="0"/>
              <a:t>          </a:t>
            </a:r>
            <a:r>
              <a:rPr lang="ro-RO" b="1" dirty="0" err="1"/>
              <a:t>Coachingul</a:t>
            </a:r>
            <a:r>
              <a:rPr lang="ro-RO" b="1" dirty="0"/>
              <a:t> </a:t>
            </a:r>
            <a:r>
              <a:rPr lang="ro-RO" dirty="0"/>
              <a:t>este stilul managerial esențial sau instrumentul destinat optimizării potențialului și performanței oamenilor.</a:t>
            </a:r>
          </a:p>
          <a:p>
            <a:pPr>
              <a:buNone/>
            </a:pPr>
            <a:endParaRPr lang="ro-RO"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674915" y="274638"/>
            <a:ext cx="10977154" cy="1371282"/>
          </a:xfrm>
        </p:spPr>
        <p:style>
          <a:lnRef idx="0">
            <a:schemeClr val="accent3"/>
          </a:lnRef>
          <a:fillRef idx="3">
            <a:schemeClr val="accent3"/>
          </a:fillRef>
          <a:effectRef idx="3">
            <a:schemeClr val="accent3"/>
          </a:effectRef>
          <a:fontRef idx="minor">
            <a:schemeClr val="lt1"/>
          </a:fontRef>
        </p:style>
        <p:txBody>
          <a:bodyPr>
            <a:normAutofit/>
          </a:bodyPr>
          <a:lstStyle/>
          <a:p>
            <a:r>
              <a:rPr lang="ro-RO" sz="3600" b="1" dirty="0"/>
              <a:t>CARE ESTE NIVELUL DE PERFORMANȚĂ PE CARE DORIM SĂ ÎL ATINGĂ UNITATEA PE CARE O MANAGERIEM?</a:t>
            </a:r>
            <a:endParaRPr lang="ro-RO" sz="3600" dirty="0"/>
          </a:p>
        </p:txBody>
      </p:sp>
      <p:sp>
        <p:nvSpPr>
          <p:cNvPr id="3" name="Substituent conținut 2"/>
          <p:cNvSpPr>
            <a:spLocks noGrp="1"/>
          </p:cNvSpPr>
          <p:nvPr>
            <p:ph idx="1"/>
          </p:nvPr>
        </p:nvSpPr>
        <p:spPr>
          <a:xfrm>
            <a:off x="591671" y="1949824"/>
            <a:ext cx="10990729" cy="4176345"/>
          </a:xfrm>
        </p:spPr>
        <p:txBody>
          <a:bodyPr>
            <a:normAutofit fontScale="92500"/>
          </a:bodyPr>
          <a:lstStyle/>
          <a:p>
            <a:pPr algn="just"/>
            <a:r>
              <a:rPr lang="ro-RO" sz="2800" dirty="0" err="1"/>
              <a:t>Coachingul</a:t>
            </a:r>
            <a:r>
              <a:rPr lang="ro-RO" sz="2800" dirty="0"/>
              <a:t> poate conduce la performanță dincolo de așteptările managerului/liderului/</a:t>
            </a:r>
            <a:r>
              <a:rPr lang="ro-RO" sz="2800" dirty="0" err="1"/>
              <a:t>coach-ului</a:t>
            </a:r>
            <a:r>
              <a:rPr lang="ro-RO" sz="2800" dirty="0"/>
              <a:t> și chiar dincolo de visurile performerului.</a:t>
            </a:r>
          </a:p>
          <a:p>
            <a:pPr algn="just"/>
            <a:r>
              <a:rPr lang="ro-RO" sz="2800" b="1" dirty="0"/>
              <a:t>Performanța, învățarea </a:t>
            </a:r>
            <a:r>
              <a:rPr lang="ro-RO" sz="2800" dirty="0"/>
              <a:t>și</a:t>
            </a:r>
            <a:r>
              <a:rPr lang="ro-RO" sz="2800" b="1" dirty="0"/>
              <a:t> plăcerea </a:t>
            </a:r>
            <a:r>
              <a:rPr lang="ro-RO" sz="2800" dirty="0"/>
              <a:t>sunt cu siguranță interdependente. Toate sunt accentuate de niveluri ridicate ale </a:t>
            </a:r>
            <a:r>
              <a:rPr lang="ro-RO" sz="2800" i="1" dirty="0"/>
              <a:t>conștientizării</a:t>
            </a:r>
            <a:r>
              <a:rPr lang="ro-RO" sz="2800" dirty="0"/>
              <a:t>-obiectiv fundamental al </a:t>
            </a:r>
            <a:r>
              <a:rPr lang="ro-RO" sz="2800" dirty="0" err="1"/>
              <a:t>coachingului</a:t>
            </a:r>
            <a:r>
              <a:rPr lang="ro-RO" sz="2800" dirty="0"/>
              <a:t>, însă este posibil să ne concentrăm asupra dezvoltării uneia dintre ele, cu succes, deși doar pentru o perioadă limitată de timp.</a:t>
            </a:r>
          </a:p>
          <a:p>
            <a:pPr algn="just"/>
            <a:r>
              <a:rPr lang="ro-RO" sz="2800" dirty="0"/>
              <a:t>Când una din cele trei este neglijată, celelalte două vor avea de suferit. De exemplu, performanța nu poate fi susținută în absența</a:t>
            </a:r>
          </a:p>
          <a:p>
            <a:pPr algn="just">
              <a:buNone/>
            </a:pPr>
            <a:r>
              <a:rPr lang="ro-RO" sz="2800" dirty="0"/>
              <a:t>     învățării și a plăcerii.</a:t>
            </a:r>
          </a:p>
          <a:p>
            <a:pPr algn="just"/>
            <a:endParaRPr lang="ro-RO" sz="2800" dirty="0"/>
          </a:p>
          <a:p>
            <a:endParaRPr lang="ro-RO" sz="2800" dirty="0"/>
          </a:p>
        </p:txBody>
      </p:sp>
      <p:pic>
        <p:nvPicPr>
          <p:cNvPr id="1026" name="Picture 2" descr="C:\Users\admin\AppData\Local\Microsoft\Windows\INetCache\IE\J1ZODVUG\question-mark[1].jpg"/>
          <p:cNvPicPr>
            <a:picLocks noChangeAspect="1" noChangeArrowheads="1"/>
          </p:cNvPicPr>
          <p:nvPr/>
        </p:nvPicPr>
        <p:blipFill>
          <a:blip r:embed="rId2" cstate="print"/>
          <a:srcRect/>
          <a:stretch>
            <a:fillRect/>
          </a:stretch>
        </p:blipFill>
        <p:spPr bwMode="auto">
          <a:xfrm>
            <a:off x="10004612" y="4939552"/>
            <a:ext cx="1640542" cy="1640542"/>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COACHINGUL, MOTIVAȚIA ȘI MASLOW</a:t>
            </a:r>
          </a:p>
        </p:txBody>
      </p:sp>
      <p:pic>
        <p:nvPicPr>
          <p:cNvPr id="6" name="Substituent conținut 5" descr="Piramida-Maslow.jpg"/>
          <p:cNvPicPr>
            <a:picLocks noGrp="1" noChangeAspect="1"/>
          </p:cNvPicPr>
          <p:nvPr>
            <p:ph idx="1"/>
          </p:nvPr>
        </p:nvPicPr>
        <p:blipFill>
          <a:blip r:embed="rId2"/>
          <a:stretch>
            <a:fillRect/>
          </a:stretch>
        </p:blipFill>
        <p:spPr>
          <a:xfrm>
            <a:off x="2875693" y="1896035"/>
            <a:ext cx="7543272" cy="4525963"/>
          </a:xfrm>
          <a:solidFill>
            <a:schemeClr val="accent5">
              <a:lumMod val="60000"/>
              <a:lumOff val="40000"/>
            </a:schemeClr>
          </a:solidFill>
        </p:spPr>
      </p:pic>
      <p:sp>
        <p:nvSpPr>
          <p:cNvPr id="7" name="CasetăText 6"/>
          <p:cNvSpPr txBox="1"/>
          <p:nvPr/>
        </p:nvSpPr>
        <p:spPr>
          <a:xfrm>
            <a:off x="1815352" y="1949822"/>
            <a:ext cx="995083" cy="369332"/>
          </a:xfrm>
          <a:prstGeom prst="rect">
            <a:avLst/>
          </a:prstGeom>
          <a:solidFill>
            <a:srgbClr val="FFFF00"/>
          </a:solidFill>
        </p:spPr>
        <p:txBody>
          <a:bodyPr wrap="square" rtlCol="0">
            <a:spAutoFit/>
          </a:bodyPr>
          <a:lstStyle/>
          <a:p>
            <a:r>
              <a:rPr lang="ro-RO" b="1" dirty="0"/>
              <a:t>COACH</a:t>
            </a:r>
          </a:p>
        </p:txBody>
      </p:sp>
      <p:sp>
        <p:nvSpPr>
          <p:cNvPr id="9" name="CasetăText 8"/>
          <p:cNvSpPr txBox="1"/>
          <p:nvPr/>
        </p:nvSpPr>
        <p:spPr>
          <a:xfrm>
            <a:off x="282389" y="3805518"/>
            <a:ext cx="1586753" cy="646331"/>
          </a:xfrm>
          <a:prstGeom prst="rect">
            <a:avLst/>
          </a:prstGeom>
          <a:solidFill>
            <a:schemeClr val="accent5">
              <a:lumMod val="60000"/>
              <a:lumOff val="40000"/>
            </a:schemeClr>
          </a:solidFill>
        </p:spPr>
        <p:txBody>
          <a:bodyPr wrap="square" rtlCol="0">
            <a:spAutoFit/>
          </a:bodyPr>
          <a:lstStyle/>
          <a:p>
            <a:r>
              <a:rPr lang="ro-RO" b="1" dirty="0"/>
              <a:t>CULTURA ORDINELOR</a:t>
            </a:r>
          </a:p>
        </p:txBody>
      </p:sp>
      <p:sp>
        <p:nvSpPr>
          <p:cNvPr id="11" name="Acoladă dreapta 10"/>
          <p:cNvSpPr/>
          <p:nvPr/>
        </p:nvSpPr>
        <p:spPr>
          <a:xfrm rot="1899521" flipH="1">
            <a:off x="2932064" y="1454724"/>
            <a:ext cx="678270" cy="1951031"/>
          </a:xfrm>
          <a:prstGeom prst="rightBrace">
            <a:avLst>
              <a:gd name="adj1" fmla="val 83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ro-RO"/>
          </a:p>
        </p:txBody>
      </p:sp>
      <p:sp>
        <p:nvSpPr>
          <p:cNvPr id="13" name="Acoladă dreapta 12"/>
          <p:cNvSpPr/>
          <p:nvPr/>
        </p:nvSpPr>
        <p:spPr>
          <a:xfrm rot="1899521" flipH="1">
            <a:off x="1864418" y="3562475"/>
            <a:ext cx="678270" cy="2221092"/>
          </a:xfrm>
          <a:prstGeom prst="rightBrace">
            <a:avLst>
              <a:gd name="adj1" fmla="val 83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ro-RO"/>
          </a:p>
        </p:txBody>
      </p:sp>
      <p:pic>
        <p:nvPicPr>
          <p:cNvPr id="2050" name="Picture 2" descr="C:\Users\admin\AppData\Local\Microsoft\Windows\INetCache\IE\ZIPJYVKZ\question-mark-2110767_1920[1].jpg"/>
          <p:cNvPicPr>
            <a:picLocks noChangeAspect="1" noChangeArrowheads="1"/>
          </p:cNvPicPr>
          <p:nvPr/>
        </p:nvPicPr>
        <p:blipFill>
          <a:blip r:embed="rId3" cstate="print"/>
          <a:srcRect/>
          <a:stretch>
            <a:fillRect/>
          </a:stretch>
        </p:blipFill>
        <p:spPr bwMode="auto">
          <a:xfrm>
            <a:off x="10448366" y="5002306"/>
            <a:ext cx="1743634" cy="185569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COACHINGUL, MOTIVAȚIA ȘI MASLOW</a:t>
            </a:r>
          </a:p>
        </p:txBody>
      </p:sp>
      <p:sp>
        <p:nvSpPr>
          <p:cNvPr id="3" name="Substituent conținut 2"/>
          <p:cNvSpPr>
            <a:spLocks noGrp="1"/>
          </p:cNvSpPr>
          <p:nvPr>
            <p:ph idx="1"/>
          </p:nvPr>
        </p:nvSpPr>
        <p:spPr/>
        <p:txBody>
          <a:bodyPr/>
          <a:lstStyle/>
          <a:p>
            <a:r>
              <a:rPr lang="ro-RO" dirty="0"/>
              <a:t>Nevoia către care se îndreaptă un amplu segment al societății moderne este </a:t>
            </a:r>
            <a:r>
              <a:rPr lang="ro-RO" b="1" dirty="0"/>
              <a:t>credința în sine.</a:t>
            </a:r>
          </a:p>
          <a:p>
            <a:r>
              <a:rPr lang="ro-RO" dirty="0"/>
              <a:t>Metodele tradiționale de management sunt deficitare când vine vorba despre satisfacerea acestor nevoi.</a:t>
            </a:r>
          </a:p>
          <a:p>
            <a:r>
              <a:rPr lang="ro-RO" dirty="0"/>
              <a:t>Dorința managerilor de a deține controlul descurajează încercarea de a întări încrederea în sine a celor pe care îi conduc.</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latin typeface="Bahnschrift SemiBold SemiConden" pitchFamily="34" charset="0"/>
              </a:rPr>
              <a:t>COACHINGUL ÎN MANAGERIAT</a:t>
            </a:r>
            <a:endParaRPr lang="ro-RO" dirty="0"/>
          </a:p>
        </p:txBody>
      </p:sp>
      <p:graphicFrame>
        <p:nvGraphicFramePr>
          <p:cNvPr id="3" name="Nomogramă 2"/>
          <p:cNvGraphicFramePr/>
          <p:nvPr/>
        </p:nvGraphicFramePr>
        <p:xfrm>
          <a:off x="287383" y="1005842"/>
          <a:ext cx="11612881" cy="29652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asetăText 4"/>
          <p:cNvSpPr txBox="1"/>
          <p:nvPr/>
        </p:nvSpPr>
        <p:spPr>
          <a:xfrm>
            <a:off x="431074" y="3422469"/>
            <a:ext cx="10476411" cy="3323987"/>
          </a:xfrm>
          <a:prstGeom prst="rect">
            <a:avLst/>
          </a:prstGeom>
          <a:noFill/>
        </p:spPr>
        <p:txBody>
          <a:bodyPr wrap="square" rtlCol="0">
            <a:spAutoFit/>
          </a:bodyPr>
          <a:lstStyle/>
          <a:p>
            <a:pPr>
              <a:buFont typeface="Arial" pitchFamily="34" charset="0"/>
              <a:buChar char="•"/>
            </a:pPr>
            <a:r>
              <a:rPr lang="ro-RO" sz="3200" dirty="0"/>
              <a:t>Este foarte important ca managerul/</a:t>
            </a:r>
            <a:r>
              <a:rPr lang="ro-RO" sz="3200" dirty="0" err="1"/>
              <a:t>coach</a:t>
            </a:r>
            <a:r>
              <a:rPr lang="ro-RO" sz="3200" dirty="0"/>
              <a:t> să stabilească tipul potrivit de relații cu membrii echipei pe care o conduce. </a:t>
            </a:r>
          </a:p>
          <a:p>
            <a:pPr>
              <a:buFont typeface="Arial" pitchFamily="34" charset="0"/>
              <a:buChar char="•"/>
            </a:pPr>
            <a:r>
              <a:rPr lang="ro-RO" sz="3200" dirty="0"/>
              <a:t>Comportamentul său va fi considerat drept model pentru echipă.</a:t>
            </a:r>
          </a:p>
          <a:p>
            <a:pPr>
              <a:buFont typeface="Arial" pitchFamily="34" charset="0"/>
              <a:buChar char="•"/>
            </a:pPr>
            <a:r>
              <a:rPr lang="ro-RO" sz="3200" dirty="0"/>
              <a:t>Dacă managerul/</a:t>
            </a:r>
            <a:r>
              <a:rPr lang="ro-RO" sz="3200" dirty="0" err="1"/>
              <a:t>coach</a:t>
            </a:r>
            <a:r>
              <a:rPr lang="ro-RO" sz="3200" dirty="0"/>
              <a:t> stabilește un climat deschis și onest, și el  va dovedi de la început transparență și onestitate.</a:t>
            </a:r>
          </a:p>
          <a:p>
            <a:endParaRPr lang="ro-RO" dirty="0"/>
          </a:p>
        </p:txBody>
      </p:sp>
      <p:pic>
        <p:nvPicPr>
          <p:cNvPr id="4101" name="Picture 5" descr="C:\Users\admin\AppData\Local\Microsoft\Windows\INetCache\IE\3HUESSA3\Question-Man[1].jpg"/>
          <p:cNvPicPr>
            <a:picLocks noChangeAspect="1" noChangeArrowheads="1"/>
          </p:cNvPicPr>
          <p:nvPr/>
        </p:nvPicPr>
        <p:blipFill>
          <a:blip r:embed="rId7"/>
          <a:srcRect/>
          <a:stretch>
            <a:fillRect/>
          </a:stretch>
        </p:blipFill>
        <p:spPr bwMode="auto">
          <a:xfrm>
            <a:off x="10535396" y="5042647"/>
            <a:ext cx="1486275" cy="1618877"/>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MANAGERUL ÎN CALITATE DE COACH</a:t>
            </a:r>
          </a:p>
        </p:txBody>
      </p:sp>
      <p:sp>
        <p:nvSpPr>
          <p:cNvPr id="3" name="Substituent conținut 2"/>
          <p:cNvSpPr>
            <a:spLocks noGrp="1"/>
          </p:cNvSpPr>
          <p:nvPr>
            <p:ph idx="1"/>
          </p:nvPr>
        </p:nvSpPr>
        <p:spPr>
          <a:xfrm>
            <a:off x="609600" y="1990165"/>
            <a:ext cx="10972800" cy="4136004"/>
          </a:xfrm>
        </p:spPr>
        <p:txBody>
          <a:bodyPr/>
          <a:lstStyle/>
          <a:p>
            <a:r>
              <a:rPr lang="ro-RO" dirty="0"/>
              <a:t>În mod tradițional, managerul este cel care deține salariul, cheia către promovare și, totodată, ,,securea”. Dar </a:t>
            </a:r>
            <a:r>
              <a:rPr lang="ro-RO" dirty="0" err="1"/>
              <a:t>coachingul</a:t>
            </a:r>
            <a:r>
              <a:rPr lang="ro-RO" dirty="0"/>
              <a:t> nu-și poate atinge potențialul maxim decât dacă relația dintre </a:t>
            </a:r>
            <a:r>
              <a:rPr lang="ro-RO" dirty="0" err="1"/>
              <a:t>coach</a:t>
            </a:r>
            <a:r>
              <a:rPr lang="ro-RO" dirty="0"/>
              <a:t> și discipol este una de parteneriat, bazată pe încredere, siguranță și presiune minimă.</a:t>
            </a:r>
          </a:p>
          <a:p>
            <a:r>
              <a:rPr lang="ro-RO" dirty="0" err="1"/>
              <a:t>Coachingul</a:t>
            </a:r>
            <a:r>
              <a:rPr lang="ro-RO" dirty="0"/>
              <a:t> necesită cele mai bune calități ale managerului: empatie, integritate, detașare, disponibilitate.</a:t>
            </a:r>
          </a:p>
        </p:txBody>
      </p:sp>
      <p:pic>
        <p:nvPicPr>
          <p:cNvPr id="5122" name="Picture 2" descr="C:\Users\admin\AppData\Local\Microsoft\Windows\INetCache\IE\J1ZODVUG\question-mark-2314125_640[1].jpg"/>
          <p:cNvPicPr>
            <a:picLocks noChangeAspect="1" noChangeArrowheads="1"/>
          </p:cNvPicPr>
          <p:nvPr/>
        </p:nvPicPr>
        <p:blipFill>
          <a:blip r:embed="rId2" cstate="print"/>
          <a:srcRect/>
          <a:stretch>
            <a:fillRect/>
          </a:stretch>
        </p:blipFill>
        <p:spPr bwMode="auto">
          <a:xfrm>
            <a:off x="10269070" y="5069540"/>
            <a:ext cx="1739153" cy="1546413"/>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MANAGERUL ÎN CALITATE DE COACH</a:t>
            </a:r>
          </a:p>
        </p:txBody>
      </p:sp>
      <p:graphicFrame>
        <p:nvGraphicFramePr>
          <p:cNvPr id="4" name="Substituent conținut 3"/>
          <p:cNvGraphicFramePr>
            <a:graphicFrameLocks noGrp="1"/>
          </p:cNvGraphicFramePr>
          <p:nvPr>
            <p:ph idx="1"/>
          </p:nvPr>
        </p:nvGraphicFramePr>
        <p:xfrm>
          <a:off x="600891" y="1613263"/>
          <a:ext cx="4924697" cy="3638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asetăText 4"/>
          <p:cNvSpPr txBox="1"/>
          <p:nvPr/>
        </p:nvSpPr>
        <p:spPr>
          <a:xfrm>
            <a:off x="6087291" y="1815737"/>
            <a:ext cx="5316582" cy="3539430"/>
          </a:xfrm>
          <a:prstGeom prst="rect">
            <a:avLst/>
          </a:prstGeom>
          <a:noFill/>
        </p:spPr>
        <p:txBody>
          <a:bodyPr wrap="square" rtlCol="0">
            <a:spAutoFit/>
          </a:bodyPr>
          <a:lstStyle/>
          <a:p>
            <a:pPr algn="just"/>
            <a:r>
              <a:rPr lang="ro-RO" sz="3200" dirty="0"/>
              <a:t>    Majoritatea managerilor se vor poziționa între aceste extreme, însă </a:t>
            </a:r>
            <a:r>
              <a:rPr lang="ro-RO" sz="3200" dirty="0" err="1"/>
              <a:t>coachingul</a:t>
            </a:r>
            <a:r>
              <a:rPr lang="ro-RO" sz="3200" dirty="0"/>
              <a:t> se situează într-un plan cu totul diferit, combinând beneficiile extreme și eliminând riscurile implicite.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MANAGERUL   ÎN CALITATE  DE COACH</a:t>
            </a:r>
            <a:endParaRPr lang="ro-RO" dirty="0">
              <a:latin typeface="Bahnschrift SemiBold SemiConden" pitchFamily="34" charset="0"/>
            </a:endParaRPr>
          </a:p>
        </p:txBody>
      </p:sp>
      <p:sp>
        <p:nvSpPr>
          <p:cNvPr id="3" name="Substituent conținut 2"/>
          <p:cNvSpPr>
            <a:spLocks noGrp="1"/>
          </p:cNvSpPr>
          <p:nvPr>
            <p:ph idx="1"/>
          </p:nvPr>
        </p:nvSpPr>
        <p:spPr>
          <a:xfrm>
            <a:off x="609600" y="1600206"/>
            <a:ext cx="10972800" cy="4905097"/>
          </a:xfrm>
        </p:spPr>
        <p:txBody>
          <a:bodyPr>
            <a:normAutofit fontScale="92500" lnSpcReduction="20000"/>
          </a:bodyPr>
          <a:lstStyle/>
          <a:p>
            <a:pPr>
              <a:buNone/>
            </a:pPr>
            <a:r>
              <a:rPr lang="ro-RO" dirty="0"/>
              <a:t>Managerul are două funcții:</a:t>
            </a:r>
          </a:p>
          <a:p>
            <a:r>
              <a:rPr lang="ro-RO" dirty="0"/>
              <a:t>De a îndeplini o sarcină</a:t>
            </a:r>
          </a:p>
          <a:p>
            <a:r>
              <a:rPr lang="ro-RO" dirty="0"/>
              <a:t>De a-și dezvolta oamenii</a:t>
            </a:r>
          </a:p>
          <a:p>
            <a:pPr>
              <a:buNone/>
            </a:pPr>
            <a:r>
              <a:rPr lang="ro-RO" dirty="0"/>
              <a:t>		</a:t>
            </a:r>
          </a:p>
          <a:p>
            <a:pPr>
              <a:buNone/>
            </a:pPr>
            <a:r>
              <a:rPr lang="ro-RO" dirty="0"/>
              <a:t>		Numeroși manageri se regăsesc în situația de a da ordine, recunoscând că le este imposibil să îndeplinească toate sarcinile singuri.</a:t>
            </a:r>
          </a:p>
          <a:p>
            <a:pPr>
              <a:buNone/>
            </a:pPr>
            <a:r>
              <a:rPr lang="ro-RO" dirty="0"/>
              <a:t>		Când echipa este condusă prin </a:t>
            </a:r>
            <a:r>
              <a:rPr lang="ro-RO" dirty="0" err="1"/>
              <a:t>coaching</a:t>
            </a:r>
            <a:r>
              <a:rPr lang="ro-RO" dirty="0"/>
              <a:t>, sarcinile sunt îndeplinite și echipa se dezvoltă în același timp. Cu cât o echipă este mai conștientă atât la nivel individual, cât și colectiv, cu atât mai bine va performa.</a:t>
            </a:r>
          </a:p>
        </p:txBody>
      </p:sp>
      <p:sp>
        <p:nvSpPr>
          <p:cNvPr id="4" name="Acoladă dreapta 3"/>
          <p:cNvSpPr/>
          <p:nvPr/>
        </p:nvSpPr>
        <p:spPr>
          <a:xfrm>
            <a:off x="5212080" y="1990549"/>
            <a:ext cx="209006" cy="101890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ro-RO"/>
          </a:p>
        </p:txBody>
      </p:sp>
      <p:sp>
        <p:nvSpPr>
          <p:cNvPr id="5" name="CasetăText 4"/>
          <p:cNvSpPr txBox="1"/>
          <p:nvPr/>
        </p:nvSpPr>
        <p:spPr>
          <a:xfrm>
            <a:off x="5680805" y="1939447"/>
            <a:ext cx="5225143" cy="1077218"/>
          </a:xfrm>
          <a:prstGeom prst="rect">
            <a:avLst/>
          </a:prstGeom>
          <a:noFill/>
        </p:spPr>
        <p:txBody>
          <a:bodyPr wrap="square" rtlCol="0">
            <a:spAutoFit/>
          </a:bodyPr>
          <a:lstStyle/>
          <a:p>
            <a:r>
              <a:rPr lang="ro-RO" sz="3200" dirty="0"/>
              <a:t>dacă utilizează </a:t>
            </a:r>
            <a:r>
              <a:rPr lang="ro-RO" sz="3200" dirty="0" err="1"/>
              <a:t>coachingul</a:t>
            </a:r>
            <a:endParaRPr lang="ro-RO" sz="3200" dirty="0"/>
          </a:p>
          <a:p>
            <a:r>
              <a:rPr lang="ro-RO" sz="3200" dirty="0"/>
              <a:t>   ca stil de management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DE CE COACHING?</a:t>
            </a:r>
          </a:p>
        </p:txBody>
      </p:sp>
      <p:sp>
        <p:nvSpPr>
          <p:cNvPr id="3" name="Substituent conținut 2"/>
          <p:cNvSpPr>
            <a:spLocks noGrp="1"/>
          </p:cNvSpPr>
          <p:nvPr>
            <p:ph idx="1"/>
          </p:nvPr>
        </p:nvSpPr>
        <p:spPr>
          <a:xfrm>
            <a:off x="609600" y="1600206"/>
            <a:ext cx="10972800" cy="5022663"/>
          </a:xfrm>
        </p:spPr>
        <p:txBody>
          <a:bodyPr>
            <a:normAutofit/>
          </a:bodyPr>
          <a:lstStyle/>
          <a:p>
            <a:r>
              <a:rPr lang="ro-RO" sz="2800" dirty="0"/>
              <a:t>Performanță și productivitate îmbunătățite</a:t>
            </a:r>
          </a:p>
          <a:p>
            <a:r>
              <a:rPr lang="ro-RO" sz="2800" dirty="0"/>
              <a:t>Dezvoltarea angajaților. Îmbunătățirea calității vieții angajaților</a:t>
            </a:r>
          </a:p>
          <a:p>
            <a:r>
              <a:rPr lang="ro-RO" sz="2800" dirty="0"/>
              <a:t>Îmbunătățirea învățării</a:t>
            </a:r>
          </a:p>
          <a:p>
            <a:r>
              <a:rPr lang="ro-RO" sz="2800" dirty="0"/>
              <a:t>Relații îmbunătățite. Personal mai motivat</a:t>
            </a:r>
          </a:p>
          <a:p>
            <a:r>
              <a:rPr lang="ro-RO" sz="2800" dirty="0"/>
              <a:t>Mai mult timp pentru manager</a:t>
            </a:r>
          </a:p>
          <a:p>
            <a:r>
              <a:rPr lang="ro-RO" sz="2800" dirty="0"/>
              <a:t>Idei mai creative</a:t>
            </a:r>
          </a:p>
          <a:p>
            <a:r>
              <a:rPr lang="ro-RO" sz="2800" dirty="0"/>
              <a:t>Flexibilitate și adaptabilitate la schimbare</a:t>
            </a:r>
          </a:p>
          <a:p>
            <a:r>
              <a:rPr lang="ro-RO" sz="2800" dirty="0"/>
              <a:t>Răspunsuri mai rapide și mai eficiente în situații de urgență</a:t>
            </a:r>
          </a:p>
          <a:p>
            <a:r>
              <a:rPr lang="ro-RO" sz="2800" dirty="0"/>
              <a:t>Dezvoltarea unor abilități existențiale</a:t>
            </a:r>
          </a:p>
          <a:p>
            <a:endParaRPr lang="ro-RO" sz="2800" dirty="0"/>
          </a:p>
          <a:p>
            <a:endParaRPr lang="ro-RO"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ro-RO" dirty="0"/>
              <a:t>DIRECȚIA CAUCHINGULUI ÎN VIITOR</a:t>
            </a:r>
          </a:p>
        </p:txBody>
      </p:sp>
      <p:sp>
        <p:nvSpPr>
          <p:cNvPr id="3" name="Substituent conținut 2"/>
          <p:cNvSpPr>
            <a:spLocks noGrp="1"/>
          </p:cNvSpPr>
          <p:nvPr>
            <p:ph idx="1"/>
          </p:nvPr>
        </p:nvSpPr>
        <p:spPr/>
        <p:txBody>
          <a:bodyPr>
            <a:normAutofit fontScale="92500" lnSpcReduction="10000"/>
          </a:bodyPr>
          <a:lstStyle/>
          <a:p>
            <a:r>
              <a:rPr lang="ro-RO" dirty="0" err="1"/>
              <a:t>Coachingul</a:t>
            </a:r>
            <a:r>
              <a:rPr lang="ro-RO" dirty="0"/>
              <a:t> nu este un panaceu pentru toate ,,relele” din domeniul muncii, din viață sau din lume, însă este infinit mai mult decât un instrument menit a-i ajuta pe directorii stresați sau o metodă mai bună de management care poate fi utilizată într-o varietate de situații, precum panificarea, delegarea sau rezolvarea problemelor.</a:t>
            </a:r>
          </a:p>
          <a:p>
            <a:r>
              <a:rPr lang="ro-RO" dirty="0" err="1"/>
              <a:t>Coachingul</a:t>
            </a:r>
            <a:r>
              <a:rPr lang="ro-RO" dirty="0"/>
              <a:t> este una din cele mai acceptabile abilități în vederea dezvoltării umane. Ne solicită să ne suspendăm convingerile limitative despre oameni, inclusiv asupra noastră, să abandonăm vechile obiceiuri și să ne eliberăm de modalitățile redundante de gândire.</a:t>
            </a:r>
          </a:p>
        </p:txBody>
      </p:sp>
      <p:pic>
        <p:nvPicPr>
          <p:cNvPr id="2050" name="Picture 2" descr="C:\Users\admin\AppData\Local\Microsoft\Windows\INetCache\IE\CQQCF26G\question-2309042_640[1].jpg"/>
          <p:cNvPicPr>
            <a:picLocks noChangeAspect="1" noChangeArrowheads="1"/>
          </p:cNvPicPr>
          <p:nvPr/>
        </p:nvPicPr>
        <p:blipFill>
          <a:blip r:embed="rId2" cstate="print"/>
          <a:srcRect/>
          <a:stretch>
            <a:fillRect/>
          </a:stretch>
        </p:blipFill>
        <p:spPr bwMode="auto">
          <a:xfrm>
            <a:off x="10636624" y="5419164"/>
            <a:ext cx="1555376" cy="1438835"/>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ro-RO" sz="6000" dirty="0">
                <a:latin typeface="Aharoni" panose="02010803020104030203" pitchFamily="2" charset="-79"/>
                <a:cs typeface="Aharoni" panose="02010803020104030203" pitchFamily="2" charset="-79"/>
              </a:rPr>
              <a:t>Bibliografie:</a:t>
            </a:r>
            <a:endParaRPr lang="en-US" sz="6000"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923278" y="4021583"/>
            <a:ext cx="10147176" cy="1482572"/>
          </a:xfrm>
          <a:solidFill>
            <a:srgbClr val="FFFF00">
              <a:alpha val="7000"/>
            </a:srgbClr>
          </a:solidFill>
        </p:spPr>
        <p:txBody>
          <a:bodyPr>
            <a:normAutofit fontScale="40000" lnSpcReduction="20000"/>
          </a:bodyPr>
          <a:lstStyle/>
          <a:p>
            <a:r>
              <a:rPr lang="en-US" sz="6000" dirty="0"/>
              <a:t>Leading, coaching, and managing</a:t>
            </a:r>
            <a:r>
              <a:rPr lang="ro-RO" sz="6000" dirty="0"/>
              <a:t>; </a:t>
            </a:r>
            <a:r>
              <a:rPr lang="en-US" sz="6000" dirty="0"/>
              <a:t>which hat to wear and when</a:t>
            </a:r>
            <a:endParaRPr lang="ro-RO" sz="6000" dirty="0"/>
          </a:p>
          <a:p>
            <a:pPr marL="0" indent="0">
              <a:buNone/>
            </a:pPr>
            <a:r>
              <a:rPr lang="en-US" sz="6000" dirty="0">
                <a:hlinkClick r:id="rId2"/>
              </a:rPr>
              <a:t>https://www.pmi.org/learning/library/leading-coaching-managing-hat-wear-6029</a:t>
            </a:r>
            <a:endParaRPr lang="ro-RO" sz="6000" dirty="0"/>
          </a:p>
          <a:p>
            <a:r>
              <a:rPr lang="ro-RO" sz="6000" dirty="0"/>
              <a:t>https://en.wikipedia.org/wiki/Albert_Mehrabian</a:t>
            </a:r>
          </a:p>
          <a:p>
            <a:endParaRPr lang="en-US" dirty="0"/>
          </a:p>
          <a:p>
            <a:endParaRPr lang="en-US" dirty="0"/>
          </a:p>
        </p:txBody>
      </p:sp>
      <p:sp>
        <p:nvSpPr>
          <p:cNvPr id="4" name="TextBox 3">
            <a:extLst>
              <a:ext uri="{FF2B5EF4-FFF2-40B4-BE49-F238E27FC236}">
                <a16:creationId xmlns:a16="http://schemas.microsoft.com/office/drawing/2014/main" id="{286081B0-31A6-4CB7-BFF5-00E3D1DFA2EA}"/>
              </a:ext>
            </a:extLst>
          </p:cNvPr>
          <p:cNvSpPr txBox="1"/>
          <p:nvPr/>
        </p:nvSpPr>
        <p:spPr>
          <a:xfrm>
            <a:off x="838200" y="1706119"/>
            <a:ext cx="9534618" cy="2360005"/>
          </a:xfrm>
          <a:prstGeom prst="rect">
            <a:avLst/>
          </a:prstGeom>
          <a:noFill/>
        </p:spPr>
        <p:txBody>
          <a:bodyPr wrap="square" rtlCol="0">
            <a:spAutoFit/>
          </a:bodyPr>
          <a:lstStyle/>
          <a:p>
            <a:pPr marL="0" marR="0" algn="just">
              <a:spcBef>
                <a:spcPts val="0"/>
              </a:spcBef>
              <a:spcAft>
                <a:spcPts val="0"/>
              </a:spcAft>
            </a:pPr>
            <a:r>
              <a:rPr lang="en-US" sz="2400" dirty="0">
                <a:solidFill>
                  <a:srgbClr val="000000"/>
                </a:solidFill>
                <a:effectLst/>
                <a:ea typeface="Calibri" panose="020F0502020204030204" pitchFamily="34" charset="0"/>
              </a:rPr>
              <a:t>1.</a:t>
            </a:r>
            <a:r>
              <a:rPr lang="ro-RO" sz="2400" dirty="0">
                <a:solidFill>
                  <a:srgbClr val="000000"/>
                </a:solidFill>
                <a:effectLst/>
                <a:ea typeface="Calibri" panose="020F0502020204030204" pitchFamily="34" charset="0"/>
              </a:rPr>
              <a:t> Sir John </a:t>
            </a:r>
            <a:r>
              <a:rPr lang="ro-RO" sz="2400" dirty="0" err="1">
                <a:solidFill>
                  <a:srgbClr val="000000"/>
                </a:solidFill>
                <a:effectLst/>
                <a:ea typeface="Calibri" panose="020F0502020204030204" pitchFamily="34" charset="0"/>
              </a:rPr>
              <a:t>Whitmore</a:t>
            </a:r>
            <a:r>
              <a:rPr lang="ro-RO" sz="2400" dirty="0">
                <a:solidFill>
                  <a:srgbClr val="000000"/>
                </a:solidFill>
                <a:effectLst/>
                <a:ea typeface="Calibri" panose="020F0502020204030204" pitchFamily="34" charset="0"/>
              </a:rPr>
              <a:t>, </a:t>
            </a:r>
            <a:r>
              <a:rPr lang="ro-RO" sz="2400" dirty="0" err="1">
                <a:solidFill>
                  <a:srgbClr val="000000"/>
                </a:solidFill>
                <a:effectLst/>
                <a:ea typeface="Calibri" panose="020F0502020204030204" pitchFamily="34" charset="0"/>
              </a:rPr>
              <a:t>Coaching</a:t>
            </a:r>
            <a:r>
              <a:rPr lang="ro-RO" sz="2400" dirty="0">
                <a:solidFill>
                  <a:srgbClr val="000000"/>
                </a:solidFill>
                <a:effectLst/>
                <a:ea typeface="Calibri" panose="020F0502020204030204" pitchFamily="34" charset="0"/>
              </a:rPr>
              <a:t> pentru performanță, București, Publica, 2014</a:t>
            </a:r>
          </a:p>
          <a:p>
            <a:pPr marL="0" marR="0" algn="just">
              <a:spcBef>
                <a:spcPts val="0"/>
              </a:spcBef>
              <a:spcAft>
                <a:spcPts val="0"/>
              </a:spcAft>
            </a:pPr>
            <a:r>
              <a:rPr lang="en-US" sz="2400" dirty="0">
                <a:solidFill>
                  <a:srgbClr val="000000"/>
                </a:solidFill>
                <a:effectLst/>
                <a:ea typeface="Calibri" panose="020F0502020204030204" pitchFamily="34" charset="0"/>
              </a:rPr>
              <a:t>2. </a:t>
            </a:r>
            <a:r>
              <a:rPr lang="en-US" sz="2400" dirty="0" err="1">
                <a:solidFill>
                  <a:srgbClr val="000000"/>
                </a:solidFill>
                <a:effectLst/>
                <a:ea typeface="Calibri" panose="020F0502020204030204" pitchFamily="34" charset="0"/>
              </a:rPr>
              <a:t>Florea</a:t>
            </a:r>
            <a:r>
              <a:rPr lang="en-US" sz="2400" dirty="0">
                <a:solidFill>
                  <a:srgbClr val="000000"/>
                </a:solidFill>
                <a:effectLst/>
                <a:ea typeface="Calibri" panose="020F0502020204030204" pitchFamily="34" charset="0"/>
              </a:rPr>
              <a:t> N. - Training, coaching, mentoring. </a:t>
            </a:r>
            <a:r>
              <a:rPr lang="en-US" sz="2400" dirty="0" err="1">
                <a:solidFill>
                  <a:srgbClr val="000000"/>
                </a:solidFill>
                <a:effectLst/>
                <a:ea typeface="Calibri" panose="020F0502020204030204" pitchFamily="34" charset="0"/>
              </a:rPr>
              <a:t>Metode</a:t>
            </a:r>
            <a:r>
              <a:rPr lang="en-US" sz="2400" dirty="0">
                <a:solidFill>
                  <a:srgbClr val="000000"/>
                </a:solidFill>
                <a:effectLst/>
                <a:ea typeface="Calibri" panose="020F0502020204030204" pitchFamily="34" charset="0"/>
              </a:rPr>
              <a:t> </a:t>
            </a:r>
            <a:r>
              <a:rPr lang="en-US" sz="2400" dirty="0" err="1">
                <a:solidFill>
                  <a:srgbClr val="000000"/>
                </a:solidFill>
                <a:effectLst/>
                <a:ea typeface="Calibri" panose="020F0502020204030204" pitchFamily="34" charset="0"/>
              </a:rPr>
              <a:t>și</a:t>
            </a:r>
            <a:r>
              <a:rPr lang="en-US" sz="2400" dirty="0">
                <a:solidFill>
                  <a:srgbClr val="000000"/>
                </a:solidFill>
                <a:effectLst/>
                <a:ea typeface="Calibri" panose="020F0502020204030204" pitchFamily="34" charset="0"/>
              </a:rPr>
              <a:t> </a:t>
            </a:r>
            <a:r>
              <a:rPr lang="en-US" sz="2400" dirty="0" err="1">
                <a:solidFill>
                  <a:srgbClr val="000000"/>
                </a:solidFill>
                <a:effectLst/>
                <a:ea typeface="Calibri" panose="020F0502020204030204" pitchFamily="34" charset="0"/>
              </a:rPr>
              <a:t>modele</a:t>
            </a:r>
            <a:r>
              <a:rPr lang="en-US" sz="2400" dirty="0">
                <a:solidFill>
                  <a:srgbClr val="000000"/>
                </a:solidFill>
                <a:effectLst/>
                <a:ea typeface="Calibri" panose="020F0502020204030204" pitchFamily="34" charset="0"/>
              </a:rPr>
              <a:t>, ed. CH Beck, </a:t>
            </a:r>
            <a:r>
              <a:rPr lang="en-US" sz="2400" dirty="0" err="1">
                <a:solidFill>
                  <a:srgbClr val="000000"/>
                </a:solidFill>
                <a:effectLst/>
                <a:ea typeface="Calibri" panose="020F0502020204030204" pitchFamily="34" charset="0"/>
              </a:rPr>
              <a:t>București</a:t>
            </a:r>
            <a:r>
              <a:rPr lang="en-US" sz="2400" dirty="0">
                <a:solidFill>
                  <a:srgbClr val="000000"/>
                </a:solidFill>
                <a:effectLst/>
                <a:ea typeface="Calibri" panose="020F0502020204030204" pitchFamily="34" charset="0"/>
              </a:rPr>
              <a:t>, 2014; </a:t>
            </a:r>
          </a:p>
          <a:p>
            <a:pPr marL="0" marR="0" algn="just">
              <a:lnSpc>
                <a:spcPct val="107000"/>
              </a:lnSpc>
              <a:spcBef>
                <a:spcPts val="0"/>
              </a:spcBef>
              <a:spcAft>
                <a:spcPts val="800"/>
              </a:spcAft>
            </a:pPr>
            <a:r>
              <a:rPr lang="en-US" sz="2400" dirty="0">
                <a:effectLst/>
                <a:ea typeface="Calibri" panose="020F0502020204030204" pitchFamily="34" charset="0"/>
                <a:cs typeface="Times New Roman" panose="02020603050405020304" pitchFamily="18" charset="0"/>
              </a:rPr>
              <a:t>3. </a:t>
            </a:r>
            <a:r>
              <a:rPr lang="ro-RO" sz="2400" dirty="0">
                <a:effectLst/>
                <a:ea typeface="Calibri" panose="020F0502020204030204" pitchFamily="34" charset="0"/>
                <a:cs typeface="Times New Roman" panose="02020603050405020304" pitchFamily="18" charset="0"/>
              </a:rPr>
              <a:t>O </a:t>
            </a:r>
            <a:r>
              <a:rPr lang="ro-RO" sz="2400" dirty="0" err="1">
                <a:effectLst/>
                <a:ea typeface="Calibri" panose="020F0502020204030204" pitchFamily="34" charset="0"/>
                <a:cs typeface="Times New Roman" panose="02020603050405020304" pitchFamily="18" charset="0"/>
              </a:rPr>
              <a:t>Connor</a:t>
            </a:r>
            <a:r>
              <a:rPr lang="ro-RO" sz="2400" dirty="0">
                <a:effectLst/>
                <a:ea typeface="Calibri" panose="020F0502020204030204" pitchFamily="34" charset="0"/>
                <a:cs typeface="Times New Roman" panose="02020603050405020304" pitchFamily="18" charset="0"/>
              </a:rPr>
              <a:t>, Joseph; </a:t>
            </a:r>
            <a:r>
              <a:rPr lang="ro-RO" sz="2400" dirty="0" err="1">
                <a:effectLst/>
                <a:ea typeface="Calibri" panose="020F0502020204030204" pitchFamily="34" charset="0"/>
                <a:cs typeface="Times New Roman" panose="02020603050405020304" pitchFamily="18" charset="0"/>
              </a:rPr>
              <a:t>Lages</a:t>
            </a:r>
            <a:r>
              <a:rPr lang="ro-RO" sz="2400" dirty="0">
                <a:ea typeface="Calibri" panose="020F0502020204030204" pitchFamily="34" charset="0"/>
                <a:cs typeface="Times New Roman" panose="02020603050405020304" pitchFamily="18" charset="0"/>
              </a:rPr>
              <a:t>, Andrea, </a:t>
            </a:r>
            <a:r>
              <a:rPr lang="ro-RO" sz="2400" dirty="0" err="1">
                <a:ea typeface="Calibri" panose="020F0502020204030204" pitchFamily="34" charset="0"/>
                <a:cs typeface="Times New Roman" panose="02020603050405020304" pitchFamily="18" charset="0"/>
              </a:rPr>
              <a:t>Coaching</a:t>
            </a:r>
            <a:r>
              <a:rPr lang="ro-RO" sz="2400" dirty="0">
                <a:ea typeface="Calibri" panose="020F0502020204030204" pitchFamily="34" charset="0"/>
                <a:cs typeface="Times New Roman" panose="02020603050405020304" pitchFamily="18" charset="0"/>
              </a:rPr>
              <a:t> cu NLP, București, Curtea Veche </a:t>
            </a:r>
            <a:r>
              <a:rPr lang="ro-RO" sz="2400" dirty="0" err="1">
                <a:ea typeface="Calibri" panose="020F0502020204030204" pitchFamily="34" charset="0"/>
                <a:cs typeface="Times New Roman" panose="02020603050405020304" pitchFamily="18" charset="0"/>
              </a:rPr>
              <a:t>Publishing</a:t>
            </a:r>
            <a:r>
              <a:rPr lang="ro-RO" sz="2400" dirty="0">
                <a:ea typeface="Calibri" panose="020F0502020204030204" pitchFamily="34" charset="0"/>
                <a:cs typeface="Times New Roman" panose="02020603050405020304" pitchFamily="18" charset="0"/>
              </a:rPr>
              <a:t>, 2019</a:t>
            </a:r>
            <a:endParaRPr lang="en-US"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9271676"/>
      </p:ext>
    </p:extLst>
  </p:cSld>
  <p:clrMapOvr>
    <a:masterClrMapping/>
  </p:clrMapOvr>
</p:sld>
</file>

<file path=ppt/theme/theme1.xml><?xml version="1.0" encoding="utf-8"?>
<a:theme xmlns:a="http://schemas.openxmlformats.org/drawingml/2006/main" name="Temă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1079</TotalTime>
  <Words>1250</Words>
  <Application>Microsoft Office PowerPoint</Application>
  <PresentationFormat>Widescreen</PresentationFormat>
  <Paragraphs>112</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Aharoni</vt:lpstr>
      <vt:lpstr>Arial</vt:lpstr>
      <vt:lpstr>Bahnschrift SemiBold SemiConden</vt:lpstr>
      <vt:lpstr>Calibri</vt:lpstr>
      <vt:lpstr>Verdana</vt:lpstr>
      <vt:lpstr>Temă Office</vt:lpstr>
      <vt:lpstr>     MANAGEMENT. LEADERSHIP. COACHING-elemente comune și diferențieri  Propunător: Nedelcu Adina Maria Școala Gimnazială Nr. 11 Buzău </vt:lpstr>
      <vt:lpstr>    CE   ESTE   COACHINGUL?</vt:lpstr>
      <vt:lpstr>        COACH/ COACHING</vt:lpstr>
      <vt:lpstr>ESENȚA    COACHINGULUI</vt:lpstr>
      <vt:lpstr>CÂND, UNDE ȘI DE CE UTILIZĂM COACHING?</vt:lpstr>
      <vt:lpstr>CE   URMĂREȘTE UN COACH?</vt:lpstr>
      <vt:lpstr>COACHING    ȘI   PERFORMANȚĂ</vt:lpstr>
      <vt:lpstr>CARE ESTE NIVELUL DE PERFORMANȚĂ PE CARE DORIM SĂ ÎL ATINGĂ UNITATEA PE CARE O MANAGERIEM?</vt:lpstr>
      <vt:lpstr>COACHINGUL, MOTIVAȚIA ȘI MASLOW</vt:lpstr>
      <vt:lpstr>COACHINGUL, MOTIVAȚIA ȘI MASLOW</vt:lpstr>
      <vt:lpstr>COACHINGUL ÎN MANAGERIAT</vt:lpstr>
      <vt:lpstr>MANAGERUL ÎN CALITATE DE COACH</vt:lpstr>
      <vt:lpstr>MANAGERUL ÎN CALITATE DE COACH</vt:lpstr>
      <vt:lpstr>MANAGERUL   ÎN CALITATE  DE COACH</vt:lpstr>
      <vt:lpstr>DE CE COACHING?</vt:lpstr>
      <vt:lpstr>DIRECȚIA CAUCHINGULUI ÎN VIITOR</vt:lpstr>
      <vt:lpstr>Bibliografie: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Leadership și Coaching</dc:title>
  <dc:creator>Marcel Tapalaga</dc:creator>
  <cp:lastModifiedBy>Mari D</cp:lastModifiedBy>
  <cp:revision>76</cp:revision>
  <dcterms:created xsi:type="dcterms:W3CDTF">2020-10-17T06:44:04Z</dcterms:created>
  <dcterms:modified xsi:type="dcterms:W3CDTF">2024-04-08T07:32:52Z</dcterms:modified>
</cp:coreProperties>
</file>