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258" r:id="rId2"/>
    <p:sldId id="339" r:id="rId3"/>
    <p:sldId id="259" r:id="rId4"/>
    <p:sldId id="260" r:id="rId5"/>
    <p:sldId id="261" r:id="rId6"/>
    <p:sldId id="262" r:id="rId7"/>
    <p:sldId id="269" r:id="rId8"/>
    <p:sldId id="376" r:id="rId9"/>
    <p:sldId id="263" r:id="rId10"/>
    <p:sldId id="270" r:id="rId11"/>
    <p:sldId id="377" r:id="rId12"/>
    <p:sldId id="264" r:id="rId13"/>
    <p:sldId id="265" r:id="rId14"/>
    <p:sldId id="266" r:id="rId15"/>
    <p:sldId id="267" r:id="rId16"/>
    <p:sldId id="271" r:id="rId17"/>
    <p:sldId id="272" r:id="rId18"/>
    <p:sldId id="273" r:id="rId19"/>
    <p:sldId id="274" r:id="rId20"/>
    <p:sldId id="305" r:id="rId21"/>
    <p:sldId id="306" r:id="rId22"/>
    <p:sldId id="307" r:id="rId23"/>
    <p:sldId id="308" r:id="rId24"/>
    <p:sldId id="309" r:id="rId25"/>
    <p:sldId id="310" r:id="rId26"/>
    <p:sldId id="311" r:id="rId27"/>
    <p:sldId id="312" r:id="rId28"/>
    <p:sldId id="313" r:id="rId29"/>
    <p:sldId id="314" r:id="rId30"/>
    <p:sldId id="275" r:id="rId31"/>
    <p:sldId id="276" r:id="rId32"/>
    <p:sldId id="277" r:id="rId33"/>
    <p:sldId id="278" r:id="rId34"/>
    <p:sldId id="279" r:id="rId35"/>
    <p:sldId id="379" r:id="rId36"/>
    <p:sldId id="280" r:id="rId37"/>
    <p:sldId id="373" r:id="rId38"/>
    <p:sldId id="281" r:id="rId39"/>
    <p:sldId id="282" r:id="rId40"/>
    <p:sldId id="378" r:id="rId41"/>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4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40751" initials="4"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75ED"/>
    <a:srgbClr val="CC6600"/>
    <a:srgbClr val="CC3300"/>
    <a:srgbClr val="990099"/>
    <a:srgbClr val="008000"/>
    <a:srgbClr val="B7397B"/>
    <a:srgbClr val="006600"/>
    <a:srgbClr val="78067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1" d="100"/>
          <a:sy n="71" d="100"/>
        </p:scale>
        <p:origin x="1356" y="60"/>
      </p:cViewPr>
      <p:guideLst>
        <p:guide orient="horz" pos="2160"/>
        <p:guide pos="284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11/13/2023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zitiv titlu">
    <p:spTree>
      <p:nvGrpSpPr>
        <p:cNvPr id="1" name=""/>
        <p:cNvGrpSpPr/>
        <p:nvPr/>
      </p:nvGrpSpPr>
      <p:grpSpPr>
        <a:xfrm>
          <a:off x="0" y="0"/>
          <a:ext cx="0" cy="0"/>
          <a:chOff x="0" y="0"/>
          <a:chExt cx="0" cy="0"/>
        </a:xfrm>
      </p:grpSpPr>
      <p:sp>
        <p:nvSpPr>
          <p:cNvPr id="7" name="Conector drept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u 28"/>
          <p:cNvSpPr>
            <a:spLocks noGrp="1"/>
          </p:cNvSpPr>
          <p:nvPr>
            <p:ph type="ctrTitle" hasCustomPrompt="1"/>
          </p:nvPr>
        </p:nvSpPr>
        <p:spPr>
          <a:xfrm>
            <a:off x="381000" y="4853411"/>
            <a:ext cx="8458200" cy="1222375"/>
          </a:xfrm>
        </p:spPr>
        <p:txBody>
          <a:bodyPr anchor="t"/>
          <a:lstStyle/>
          <a:p>
            <a:r>
              <a:rPr kumimoji="0" lang="ro-RO" smtClean="0"/>
              <a:t>Clic pentru editare stil titlu</a:t>
            </a:r>
            <a:endParaRPr kumimoji="0" lang="en-US"/>
          </a:p>
        </p:txBody>
      </p:sp>
      <p:sp>
        <p:nvSpPr>
          <p:cNvPr id="9" name="Subtitlu 8"/>
          <p:cNvSpPr>
            <a:spLocks noGrp="1"/>
          </p:cNvSpPr>
          <p:nvPr>
            <p:ph type="subTitle" idx="1" hasCustomPrompt="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o-RO" smtClean="0"/>
              <a:t>Clic pentru a edita stilul de subtitlu</a:t>
            </a:r>
            <a:endParaRPr kumimoji="0" lang="en-US"/>
          </a:p>
        </p:txBody>
      </p:sp>
      <p:sp>
        <p:nvSpPr>
          <p:cNvPr id="16" name="Substituent dată 15"/>
          <p:cNvSpPr>
            <a:spLocks noGrp="1"/>
          </p:cNvSpPr>
          <p:nvPr>
            <p:ph type="dt" sz="half" idx="10"/>
          </p:nvPr>
        </p:nvSpPr>
        <p:spPr/>
        <p:txBody>
          <a:bodyPr/>
          <a:lstStyle/>
          <a:p>
            <a:fld id="{D7FD30D1-E807-4130-845F-26E516E11A12}" type="datetimeFigureOut">
              <a:rPr lang="ro-RO" smtClean="0"/>
              <a:t>13.11.2023</a:t>
            </a:fld>
            <a:endParaRPr lang="ro-RO"/>
          </a:p>
        </p:txBody>
      </p:sp>
      <p:sp>
        <p:nvSpPr>
          <p:cNvPr id="2" name="Substituent subsol 1"/>
          <p:cNvSpPr>
            <a:spLocks noGrp="1"/>
          </p:cNvSpPr>
          <p:nvPr>
            <p:ph type="ftr" sz="quarter" idx="11"/>
          </p:nvPr>
        </p:nvSpPr>
        <p:spPr/>
        <p:txBody>
          <a:bodyPr/>
          <a:lstStyle/>
          <a:p>
            <a:endParaRPr lang="ro-RO"/>
          </a:p>
        </p:txBody>
      </p:sp>
      <p:sp>
        <p:nvSpPr>
          <p:cNvPr id="15" name="Substituent număr diapozitiv 14"/>
          <p:cNvSpPr>
            <a:spLocks noGrp="1"/>
          </p:cNvSpPr>
          <p:nvPr>
            <p:ph type="sldNum" sz="quarter" idx="12"/>
          </p:nvPr>
        </p:nvSpPr>
        <p:spPr>
          <a:xfrm>
            <a:off x="8229600" y="6473952"/>
            <a:ext cx="758952" cy="246888"/>
          </a:xfrm>
        </p:spPr>
        <p:txBody>
          <a:bodyPr/>
          <a:lstStyle/>
          <a:p>
            <a:fld id="{078BF1F2-1358-4321-AB0D-E0147DF59FB4}" type="slidenum">
              <a:rPr lang="ro-RO" smtClean="0"/>
              <a:t>‹#›</a:t>
            </a:fld>
            <a:endParaRPr lang="ro-RO"/>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2" name="Titlu 21"/>
          <p:cNvSpPr>
            <a:spLocks noGrp="1"/>
          </p:cNvSpPr>
          <p:nvPr>
            <p:ph type="title" hasCustomPrompt="1"/>
          </p:nvPr>
        </p:nvSpPr>
        <p:spPr/>
        <p:txBody>
          <a:bodyPr/>
          <a:lstStyle/>
          <a:p>
            <a:r>
              <a:rPr kumimoji="0" lang="ro-RO" smtClean="0"/>
              <a:t>Clic pentru editare stil titlu</a:t>
            </a:r>
            <a:endParaRPr kumimoji="0" lang="en-US"/>
          </a:p>
        </p:txBody>
      </p:sp>
      <p:sp>
        <p:nvSpPr>
          <p:cNvPr id="27" name="Substituent conținut 26"/>
          <p:cNvSpPr>
            <a:spLocks noGrp="1"/>
          </p:cNvSpPr>
          <p:nvPr>
            <p:ph idx="1" hasCustomPrompt="1"/>
          </p:nvPr>
        </p:nvSpPr>
        <p:spPr/>
        <p:txBody>
          <a:body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25" name="Substituent dată 24"/>
          <p:cNvSpPr>
            <a:spLocks noGrp="1"/>
          </p:cNvSpPr>
          <p:nvPr>
            <p:ph type="dt" sz="half" idx="10"/>
          </p:nvPr>
        </p:nvSpPr>
        <p:spPr/>
        <p:txBody>
          <a:bodyPr/>
          <a:lstStyle/>
          <a:p>
            <a:fld id="{D7FD30D1-E807-4130-845F-26E516E11A12}" type="datetimeFigureOut">
              <a:rPr lang="ro-RO" smtClean="0"/>
              <a:t>13.11.2023</a:t>
            </a:fld>
            <a:endParaRPr lang="ro-RO"/>
          </a:p>
        </p:txBody>
      </p:sp>
      <p:sp>
        <p:nvSpPr>
          <p:cNvPr id="19" name="Substituent subsol 18"/>
          <p:cNvSpPr>
            <a:spLocks noGrp="1"/>
          </p:cNvSpPr>
          <p:nvPr>
            <p:ph type="ftr" sz="quarter" idx="11"/>
          </p:nvPr>
        </p:nvSpPr>
        <p:spPr>
          <a:xfrm>
            <a:off x="3581400" y="76200"/>
            <a:ext cx="2895600" cy="288925"/>
          </a:xfrm>
        </p:spPr>
        <p:txBody>
          <a:bodyPr/>
          <a:lstStyle/>
          <a:p>
            <a:endParaRPr lang="ro-RO"/>
          </a:p>
        </p:txBody>
      </p:sp>
      <p:sp>
        <p:nvSpPr>
          <p:cNvPr id="16" name="Substituent număr diapozitiv 15"/>
          <p:cNvSpPr>
            <a:spLocks noGrp="1"/>
          </p:cNvSpPr>
          <p:nvPr>
            <p:ph type="sldNum" sz="quarter" idx="12"/>
          </p:nvPr>
        </p:nvSpPr>
        <p:spPr>
          <a:xfrm>
            <a:off x="8229600" y="6473952"/>
            <a:ext cx="758952" cy="246888"/>
          </a:xfrm>
        </p:spPr>
        <p:txBody>
          <a:bodyPr/>
          <a:lstStyle/>
          <a:p>
            <a:fld id="{078BF1F2-1358-4321-AB0D-E0147DF59FB4}" type="slidenum">
              <a:rPr lang="ro-RO" smtClean="0"/>
              <a:t>‹#›</a:t>
            </a:fld>
            <a:endParaRPr lang="ro-RO"/>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ntet secțiune">
    <p:bg>
      <p:bgRef idx="1003">
        <a:schemeClr val="bg2"/>
      </p:bgRef>
    </p:bg>
    <p:spTree>
      <p:nvGrpSpPr>
        <p:cNvPr id="1" name=""/>
        <p:cNvGrpSpPr/>
        <p:nvPr/>
      </p:nvGrpSpPr>
      <p:grpSpPr>
        <a:xfrm>
          <a:off x="0" y="0"/>
          <a:ext cx="0" cy="0"/>
          <a:chOff x="0" y="0"/>
          <a:chExt cx="0" cy="0"/>
        </a:xfrm>
      </p:grpSpPr>
      <p:sp>
        <p:nvSpPr>
          <p:cNvPr id="7" name="Conector drept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ubstituent text 5"/>
          <p:cNvSpPr>
            <a:spLocks noGrp="1"/>
          </p:cNvSpPr>
          <p:nvPr>
            <p:ph type="body" idx="1" hasCustomPrompt="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o-RO" smtClean="0"/>
              <a:t>Clic pentru editare stiluri text Coordonator</a:t>
            </a:r>
          </a:p>
        </p:txBody>
      </p:sp>
      <p:sp>
        <p:nvSpPr>
          <p:cNvPr id="19" name="Substituent dată 18"/>
          <p:cNvSpPr>
            <a:spLocks noGrp="1"/>
          </p:cNvSpPr>
          <p:nvPr>
            <p:ph type="dt" sz="half" idx="10"/>
          </p:nvPr>
        </p:nvSpPr>
        <p:spPr/>
        <p:txBody>
          <a:bodyPr/>
          <a:lstStyle/>
          <a:p>
            <a:fld id="{D7FD30D1-E807-4130-845F-26E516E11A12}" type="datetimeFigureOut">
              <a:rPr lang="ro-RO" smtClean="0"/>
              <a:t>13.11.2023</a:t>
            </a:fld>
            <a:endParaRPr lang="ro-RO"/>
          </a:p>
        </p:txBody>
      </p:sp>
      <p:sp>
        <p:nvSpPr>
          <p:cNvPr id="11" name="Substituent subsol 10"/>
          <p:cNvSpPr>
            <a:spLocks noGrp="1"/>
          </p:cNvSpPr>
          <p:nvPr>
            <p:ph type="ftr" sz="quarter" idx="11"/>
          </p:nvPr>
        </p:nvSpPr>
        <p:spPr/>
        <p:txBody>
          <a:bodyPr/>
          <a:lstStyle/>
          <a:p>
            <a:endParaRPr lang="ro-RO"/>
          </a:p>
        </p:txBody>
      </p:sp>
      <p:sp>
        <p:nvSpPr>
          <p:cNvPr id="16" name="Substituent număr diapozitiv 15"/>
          <p:cNvSpPr>
            <a:spLocks noGrp="1"/>
          </p:cNvSpPr>
          <p:nvPr>
            <p:ph type="sldNum" sz="quarter" idx="12"/>
          </p:nvPr>
        </p:nvSpPr>
        <p:spPr/>
        <p:txBody>
          <a:bodyPr/>
          <a:lstStyle/>
          <a:p>
            <a:fld id="{078BF1F2-1358-4321-AB0D-E0147DF59FB4}" type="slidenum">
              <a:rPr lang="ro-RO" smtClean="0"/>
              <a:t>‹#›</a:t>
            </a:fld>
            <a:endParaRPr lang="ro-RO"/>
          </a:p>
        </p:txBody>
      </p:sp>
      <p:sp>
        <p:nvSpPr>
          <p:cNvPr id="8" name="Titlu 7"/>
          <p:cNvSpPr>
            <a:spLocks noGrp="1"/>
          </p:cNvSpPr>
          <p:nvPr>
            <p:ph type="title" hasCustomPrompt="1"/>
          </p:nvPr>
        </p:nvSpPr>
        <p:spPr>
          <a:xfrm>
            <a:off x="180475" y="2947085"/>
            <a:ext cx="8686800" cy="1184825"/>
          </a:xfrm>
        </p:spPr>
        <p:txBody>
          <a:bodyPr rtlCol="0" anchor="t"/>
          <a:lstStyle>
            <a:lvl1pPr algn="r">
              <a:defRPr/>
            </a:lvl1pPr>
          </a:lstStyle>
          <a:p>
            <a:r>
              <a:rPr kumimoji="0" lang="ro-RO" smtClean="0"/>
              <a:t>Clic pentru editare stil titlu</a:t>
            </a:r>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0" name="Titlu 19"/>
          <p:cNvSpPr>
            <a:spLocks noGrp="1"/>
          </p:cNvSpPr>
          <p:nvPr>
            <p:ph type="title" hasCustomPrompt="1"/>
          </p:nvPr>
        </p:nvSpPr>
        <p:spPr>
          <a:xfrm>
            <a:off x="301752" y="457200"/>
            <a:ext cx="8686800" cy="841248"/>
          </a:xfrm>
        </p:spPr>
        <p:txBody>
          <a:bodyPr/>
          <a:lstStyle/>
          <a:p>
            <a:r>
              <a:rPr kumimoji="0" lang="ro-RO" smtClean="0"/>
              <a:t>Clic pentru editare stil titlu</a:t>
            </a:r>
            <a:endParaRPr kumimoji="0" lang="en-US"/>
          </a:p>
        </p:txBody>
      </p:sp>
      <p:sp>
        <p:nvSpPr>
          <p:cNvPr id="14" name="Substituent conținut 13"/>
          <p:cNvSpPr>
            <a:spLocks noGrp="1"/>
          </p:cNvSpPr>
          <p:nvPr>
            <p:ph sz="half" idx="1" hasCustomPrompt="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13" name="Substituent conținut 12"/>
          <p:cNvSpPr>
            <a:spLocks noGrp="1"/>
          </p:cNvSpPr>
          <p:nvPr>
            <p:ph sz="half" idx="2" hasCustomPrompt="1"/>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21" name="Substituent dată 20"/>
          <p:cNvSpPr>
            <a:spLocks noGrp="1"/>
          </p:cNvSpPr>
          <p:nvPr>
            <p:ph type="dt" sz="half" idx="10"/>
          </p:nvPr>
        </p:nvSpPr>
        <p:spPr/>
        <p:txBody>
          <a:bodyPr/>
          <a:lstStyle/>
          <a:p>
            <a:fld id="{D7FD30D1-E807-4130-845F-26E516E11A12}" type="datetimeFigureOut">
              <a:rPr lang="ro-RO" smtClean="0"/>
              <a:t>13.11.2023</a:t>
            </a:fld>
            <a:endParaRPr lang="ro-RO"/>
          </a:p>
        </p:txBody>
      </p:sp>
      <p:sp>
        <p:nvSpPr>
          <p:cNvPr id="10" name="Substituent subsol 9"/>
          <p:cNvSpPr>
            <a:spLocks noGrp="1"/>
          </p:cNvSpPr>
          <p:nvPr>
            <p:ph type="ftr" sz="quarter" idx="11"/>
          </p:nvPr>
        </p:nvSpPr>
        <p:spPr/>
        <p:txBody>
          <a:bodyPr/>
          <a:lstStyle/>
          <a:p>
            <a:endParaRPr lang="ro-RO"/>
          </a:p>
        </p:txBody>
      </p:sp>
      <p:sp>
        <p:nvSpPr>
          <p:cNvPr id="31" name="Substituent număr diapozitiv 30"/>
          <p:cNvSpPr>
            <a:spLocks noGrp="1"/>
          </p:cNvSpPr>
          <p:nvPr>
            <p:ph type="sldNum" sz="quarter" idx="12"/>
          </p:nvPr>
        </p:nvSpPr>
        <p:spPr/>
        <p:txBody>
          <a:bodyPr/>
          <a:lstStyle/>
          <a:p>
            <a:fld id="{078BF1F2-1358-4321-AB0D-E0147DF59FB4}" type="slidenum">
              <a:rPr lang="ro-RO" smtClean="0"/>
              <a:t>‹#›</a:t>
            </a:fld>
            <a:endParaRPr lang="ro-RO"/>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ție">
    <p:spTree>
      <p:nvGrpSpPr>
        <p:cNvPr id="1" name=""/>
        <p:cNvGrpSpPr/>
        <p:nvPr/>
      </p:nvGrpSpPr>
      <p:grpSpPr>
        <a:xfrm>
          <a:off x="0" y="0"/>
          <a:ext cx="0" cy="0"/>
          <a:chOff x="0" y="0"/>
          <a:chExt cx="0" cy="0"/>
        </a:xfrm>
      </p:grpSpPr>
      <p:sp>
        <p:nvSpPr>
          <p:cNvPr id="29" name="Titlu 28"/>
          <p:cNvSpPr>
            <a:spLocks noGrp="1"/>
          </p:cNvSpPr>
          <p:nvPr>
            <p:ph type="title" hasCustomPrompt="1"/>
          </p:nvPr>
        </p:nvSpPr>
        <p:spPr>
          <a:xfrm>
            <a:off x="304800" y="5410200"/>
            <a:ext cx="8610600" cy="882650"/>
          </a:xfrm>
        </p:spPr>
        <p:txBody>
          <a:bodyPr anchor="ctr"/>
          <a:lstStyle>
            <a:lvl1pPr>
              <a:defRPr/>
            </a:lvl1pPr>
          </a:lstStyle>
          <a:p>
            <a:r>
              <a:rPr kumimoji="0" lang="ro-RO" smtClean="0"/>
              <a:t>Clic pentru editare stil titlu</a:t>
            </a:r>
            <a:endParaRPr kumimoji="0" lang="en-US"/>
          </a:p>
        </p:txBody>
      </p:sp>
      <p:sp>
        <p:nvSpPr>
          <p:cNvPr id="13" name="Substituent text 12"/>
          <p:cNvSpPr>
            <a:spLocks noGrp="1"/>
          </p:cNvSpPr>
          <p:nvPr>
            <p:ph type="body" idx="1" hasCustomPrompt="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o-RO" smtClean="0"/>
              <a:t>Clic pentru editare stiluri text Coordonator</a:t>
            </a:r>
          </a:p>
        </p:txBody>
      </p:sp>
      <p:sp>
        <p:nvSpPr>
          <p:cNvPr id="25" name="Substituent text 24"/>
          <p:cNvSpPr>
            <a:spLocks noGrp="1"/>
          </p:cNvSpPr>
          <p:nvPr>
            <p:ph type="body" sz="half" idx="3" hasCustomPrompt="1"/>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o-RO" smtClean="0"/>
              <a:t>Clic pentru editare stiluri text Coordonator</a:t>
            </a:r>
          </a:p>
        </p:txBody>
      </p:sp>
      <p:sp>
        <p:nvSpPr>
          <p:cNvPr id="4" name="Substituent conținut 3"/>
          <p:cNvSpPr>
            <a:spLocks noGrp="1"/>
          </p:cNvSpPr>
          <p:nvPr>
            <p:ph sz="quarter" idx="2" hasCustomPrompt="1"/>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28" name="Substituent conținut 27"/>
          <p:cNvSpPr>
            <a:spLocks noGrp="1"/>
          </p:cNvSpPr>
          <p:nvPr>
            <p:ph sz="quarter" idx="4" hasCustomPrompt="1"/>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10" name="Substituent dată 9"/>
          <p:cNvSpPr>
            <a:spLocks noGrp="1"/>
          </p:cNvSpPr>
          <p:nvPr>
            <p:ph type="dt" sz="half" idx="10"/>
          </p:nvPr>
        </p:nvSpPr>
        <p:spPr/>
        <p:txBody>
          <a:bodyPr/>
          <a:lstStyle/>
          <a:p>
            <a:fld id="{D7FD30D1-E807-4130-845F-26E516E11A12}" type="datetimeFigureOut">
              <a:rPr lang="ro-RO" smtClean="0"/>
              <a:t>13.11.2023</a:t>
            </a:fld>
            <a:endParaRPr lang="ro-RO"/>
          </a:p>
        </p:txBody>
      </p:sp>
      <p:sp>
        <p:nvSpPr>
          <p:cNvPr id="6" name="Substituent subsol 5"/>
          <p:cNvSpPr>
            <a:spLocks noGrp="1"/>
          </p:cNvSpPr>
          <p:nvPr>
            <p:ph type="ftr" sz="quarter" idx="11"/>
          </p:nvPr>
        </p:nvSpPr>
        <p:spPr/>
        <p:txBody>
          <a:bodyPr/>
          <a:lstStyle/>
          <a:p>
            <a:endParaRPr lang="ro-RO"/>
          </a:p>
        </p:txBody>
      </p:sp>
      <p:sp>
        <p:nvSpPr>
          <p:cNvPr id="7" name="Substituent număr diapozitiv 6"/>
          <p:cNvSpPr>
            <a:spLocks noGrp="1"/>
          </p:cNvSpPr>
          <p:nvPr>
            <p:ph type="sldNum" sz="quarter" idx="12"/>
          </p:nvPr>
        </p:nvSpPr>
        <p:spPr>
          <a:xfrm>
            <a:off x="8229600" y="6477000"/>
            <a:ext cx="762000" cy="246888"/>
          </a:xfrm>
        </p:spPr>
        <p:txBody>
          <a:bodyPr/>
          <a:lstStyle/>
          <a:p>
            <a:fld id="{078BF1F2-1358-4321-AB0D-E0147DF59FB4}" type="slidenum">
              <a:rPr lang="ro-RO" smtClean="0"/>
              <a:t>‹#›</a:t>
            </a:fld>
            <a:endParaRPr lang="ro-RO"/>
          </a:p>
        </p:txBody>
      </p:sp>
      <p:sp>
        <p:nvSpPr>
          <p:cNvPr id="11" name="Conector drept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30" name="Titlu 29"/>
          <p:cNvSpPr>
            <a:spLocks noGrp="1"/>
          </p:cNvSpPr>
          <p:nvPr>
            <p:ph type="title" hasCustomPrompt="1"/>
          </p:nvPr>
        </p:nvSpPr>
        <p:spPr>
          <a:xfrm>
            <a:off x="301752" y="457200"/>
            <a:ext cx="8686800" cy="841248"/>
          </a:xfrm>
        </p:spPr>
        <p:txBody>
          <a:bodyPr/>
          <a:lstStyle/>
          <a:p>
            <a:r>
              <a:rPr kumimoji="0" lang="ro-RO" smtClean="0"/>
              <a:t>Clic pentru editare stil titlu</a:t>
            </a:r>
            <a:endParaRPr kumimoji="0" lang="en-US"/>
          </a:p>
        </p:txBody>
      </p:sp>
      <p:sp>
        <p:nvSpPr>
          <p:cNvPr id="12" name="Substituent dată 11"/>
          <p:cNvSpPr>
            <a:spLocks noGrp="1"/>
          </p:cNvSpPr>
          <p:nvPr>
            <p:ph type="dt" sz="half" idx="10"/>
          </p:nvPr>
        </p:nvSpPr>
        <p:spPr/>
        <p:txBody>
          <a:bodyPr/>
          <a:lstStyle/>
          <a:p>
            <a:fld id="{D7FD30D1-E807-4130-845F-26E516E11A12}" type="datetimeFigureOut">
              <a:rPr lang="ro-RO" smtClean="0"/>
              <a:t>13.11.2023</a:t>
            </a:fld>
            <a:endParaRPr lang="ro-RO"/>
          </a:p>
        </p:txBody>
      </p:sp>
      <p:sp>
        <p:nvSpPr>
          <p:cNvPr id="21" name="Substituent subsol 20"/>
          <p:cNvSpPr>
            <a:spLocks noGrp="1"/>
          </p:cNvSpPr>
          <p:nvPr>
            <p:ph type="ftr" sz="quarter" idx="11"/>
          </p:nvPr>
        </p:nvSpPr>
        <p:spPr/>
        <p:txBody>
          <a:bodyPr/>
          <a:lstStyle/>
          <a:p>
            <a:endParaRPr lang="ro-RO"/>
          </a:p>
        </p:txBody>
      </p:sp>
      <p:sp>
        <p:nvSpPr>
          <p:cNvPr id="6" name="Substituent număr diapozitiv 5"/>
          <p:cNvSpPr>
            <a:spLocks noGrp="1"/>
          </p:cNvSpPr>
          <p:nvPr>
            <p:ph type="sldNum" sz="quarter" idx="12"/>
          </p:nvPr>
        </p:nvSpPr>
        <p:spPr/>
        <p:txBody>
          <a:bodyPr/>
          <a:lstStyle/>
          <a:p>
            <a:fld id="{078BF1F2-1358-4321-AB0D-E0147DF59FB4}" type="slidenum">
              <a:rPr lang="ro-RO" smtClean="0"/>
              <a:t>‹#›</a:t>
            </a:fld>
            <a:endParaRPr lang="ro-RO"/>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Necompletat">
    <p:spTree>
      <p:nvGrpSpPr>
        <p:cNvPr id="1" name=""/>
        <p:cNvGrpSpPr/>
        <p:nvPr/>
      </p:nvGrpSpPr>
      <p:grpSpPr>
        <a:xfrm>
          <a:off x="0" y="0"/>
          <a:ext cx="0" cy="0"/>
          <a:chOff x="0" y="0"/>
          <a:chExt cx="0" cy="0"/>
        </a:xfrm>
      </p:grpSpPr>
      <p:sp>
        <p:nvSpPr>
          <p:cNvPr id="3" name="Substituent dată 2"/>
          <p:cNvSpPr>
            <a:spLocks noGrp="1"/>
          </p:cNvSpPr>
          <p:nvPr>
            <p:ph type="dt" sz="half" idx="10"/>
          </p:nvPr>
        </p:nvSpPr>
        <p:spPr/>
        <p:txBody>
          <a:bodyPr/>
          <a:lstStyle/>
          <a:p>
            <a:fld id="{D7FD30D1-E807-4130-845F-26E516E11A12}" type="datetimeFigureOut">
              <a:rPr lang="ro-RO" smtClean="0"/>
              <a:t>13.11.2023</a:t>
            </a:fld>
            <a:endParaRPr lang="ro-RO"/>
          </a:p>
        </p:txBody>
      </p:sp>
      <p:sp>
        <p:nvSpPr>
          <p:cNvPr id="24" name="Substituent subsol 23"/>
          <p:cNvSpPr>
            <a:spLocks noGrp="1"/>
          </p:cNvSpPr>
          <p:nvPr>
            <p:ph type="ftr" sz="quarter" idx="11"/>
          </p:nvPr>
        </p:nvSpPr>
        <p:spPr/>
        <p:txBody>
          <a:bodyPr/>
          <a:lstStyle/>
          <a:p>
            <a:endParaRPr lang="ro-RO"/>
          </a:p>
        </p:txBody>
      </p:sp>
      <p:sp>
        <p:nvSpPr>
          <p:cNvPr id="7" name="Substituent număr diapozitiv 6"/>
          <p:cNvSpPr>
            <a:spLocks noGrp="1"/>
          </p:cNvSpPr>
          <p:nvPr>
            <p:ph type="sldNum" sz="quarter" idx="12"/>
          </p:nvPr>
        </p:nvSpPr>
        <p:spPr/>
        <p:txBody>
          <a:bodyPr/>
          <a:lstStyle/>
          <a:p>
            <a:fld id="{078BF1F2-1358-4321-AB0D-E0147DF59FB4}" type="slidenum">
              <a:rPr lang="ro-RO" smtClean="0"/>
              <a:t>‹#›</a:t>
            </a:fld>
            <a:endParaRPr lang="ro-RO"/>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ținut cu legendă">
    <p:spTree>
      <p:nvGrpSpPr>
        <p:cNvPr id="1" name=""/>
        <p:cNvGrpSpPr/>
        <p:nvPr/>
      </p:nvGrpSpPr>
      <p:grpSpPr>
        <a:xfrm>
          <a:off x="0" y="0"/>
          <a:ext cx="0" cy="0"/>
          <a:chOff x="0" y="0"/>
          <a:chExt cx="0" cy="0"/>
        </a:xfrm>
      </p:grpSpPr>
      <p:sp>
        <p:nvSpPr>
          <p:cNvPr id="8" name="Conector drept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u 11"/>
          <p:cNvSpPr>
            <a:spLocks noGrp="1"/>
          </p:cNvSpPr>
          <p:nvPr>
            <p:ph type="title" hasCustomPrompt="1"/>
          </p:nvPr>
        </p:nvSpPr>
        <p:spPr>
          <a:xfrm>
            <a:off x="457200" y="5486400"/>
            <a:ext cx="8458200" cy="520700"/>
          </a:xfrm>
        </p:spPr>
        <p:txBody>
          <a:bodyPr anchor="ctr"/>
          <a:lstStyle>
            <a:lvl1pPr algn="l">
              <a:buNone/>
              <a:defRPr sz="2000" b="1"/>
            </a:lvl1pPr>
          </a:lstStyle>
          <a:p>
            <a:r>
              <a:rPr kumimoji="0" lang="ro-RO" smtClean="0"/>
              <a:t>Clic pentru editare stil titlu</a:t>
            </a:r>
            <a:endParaRPr kumimoji="0" lang="en-US"/>
          </a:p>
        </p:txBody>
      </p:sp>
      <p:sp>
        <p:nvSpPr>
          <p:cNvPr id="26" name="Substituent text 25"/>
          <p:cNvSpPr>
            <a:spLocks noGrp="1"/>
          </p:cNvSpPr>
          <p:nvPr>
            <p:ph type="body" idx="2" hasCustomPrompt="1"/>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o-RO" smtClean="0"/>
              <a:t>Clic pentru editare stiluri text Coordonator</a:t>
            </a:r>
          </a:p>
        </p:txBody>
      </p:sp>
      <p:sp>
        <p:nvSpPr>
          <p:cNvPr id="14" name="Substituent conținut 13"/>
          <p:cNvSpPr>
            <a:spLocks noGrp="1"/>
          </p:cNvSpPr>
          <p:nvPr>
            <p:ph sz="half" idx="1" hasCustomPrompt="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25" name="Substituent dată 24"/>
          <p:cNvSpPr>
            <a:spLocks noGrp="1"/>
          </p:cNvSpPr>
          <p:nvPr>
            <p:ph type="dt" sz="half" idx="10"/>
          </p:nvPr>
        </p:nvSpPr>
        <p:spPr/>
        <p:txBody>
          <a:bodyPr/>
          <a:lstStyle/>
          <a:p>
            <a:fld id="{D7FD30D1-E807-4130-845F-26E516E11A12}" type="datetimeFigureOut">
              <a:rPr lang="ro-RO" smtClean="0"/>
              <a:t>13.11.2023</a:t>
            </a:fld>
            <a:endParaRPr lang="ro-RO"/>
          </a:p>
        </p:txBody>
      </p:sp>
      <p:sp>
        <p:nvSpPr>
          <p:cNvPr id="29" name="Substituent subsol 28"/>
          <p:cNvSpPr>
            <a:spLocks noGrp="1"/>
          </p:cNvSpPr>
          <p:nvPr>
            <p:ph type="ftr" sz="quarter" idx="11"/>
          </p:nvPr>
        </p:nvSpPr>
        <p:spPr/>
        <p:txBody>
          <a:bodyPr/>
          <a:lstStyle/>
          <a:p>
            <a:endParaRPr lang="ro-RO"/>
          </a:p>
        </p:txBody>
      </p:sp>
      <p:sp>
        <p:nvSpPr>
          <p:cNvPr id="7" name="Substituent număr diapozitiv 6"/>
          <p:cNvSpPr>
            <a:spLocks noGrp="1"/>
          </p:cNvSpPr>
          <p:nvPr>
            <p:ph type="sldNum" sz="quarter" idx="12"/>
          </p:nvPr>
        </p:nvSpPr>
        <p:spPr/>
        <p:txBody>
          <a:bodyPr/>
          <a:lstStyle/>
          <a:p>
            <a:fld id="{078BF1F2-1358-4321-AB0D-E0147DF59FB4}" type="slidenum">
              <a:rPr lang="ro-RO" smtClean="0"/>
              <a:t>‹#›</a:t>
            </a:fld>
            <a:endParaRPr lang="ro-RO"/>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ine cu legendă">
    <p:spTree>
      <p:nvGrpSpPr>
        <p:cNvPr id="1" name=""/>
        <p:cNvGrpSpPr/>
        <p:nvPr/>
      </p:nvGrpSpPr>
      <p:grpSpPr>
        <a:xfrm>
          <a:off x="0" y="0"/>
          <a:ext cx="0" cy="0"/>
          <a:chOff x="0" y="0"/>
          <a:chExt cx="0" cy="0"/>
        </a:xfrm>
      </p:grpSpPr>
      <p:sp>
        <p:nvSpPr>
          <p:cNvPr id="13" name="Substituent imagine 12"/>
          <p:cNvSpPr>
            <a:spLocks noGrp="1"/>
          </p:cNvSpPr>
          <p:nvPr>
            <p:ph type="pic" idx="1" hasCustomPrompt="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o-RO" smtClean="0"/>
              <a:t>Faceți clic pe pictogramă pentru a adăuga o imagine</a:t>
            </a:r>
            <a:endParaRPr kumimoji="0" lang="en-US" dirty="0"/>
          </a:p>
        </p:txBody>
      </p:sp>
      <p:sp>
        <p:nvSpPr>
          <p:cNvPr id="7" name="Substituent dată 6"/>
          <p:cNvSpPr>
            <a:spLocks noGrp="1"/>
          </p:cNvSpPr>
          <p:nvPr>
            <p:ph type="dt" sz="half" idx="10"/>
          </p:nvPr>
        </p:nvSpPr>
        <p:spPr/>
        <p:txBody>
          <a:bodyPr/>
          <a:lstStyle/>
          <a:p>
            <a:fld id="{D7FD30D1-E807-4130-845F-26E516E11A12}" type="datetimeFigureOut">
              <a:rPr lang="ro-RO" smtClean="0"/>
              <a:t>13.11.2023</a:t>
            </a:fld>
            <a:endParaRPr lang="ro-RO"/>
          </a:p>
        </p:txBody>
      </p:sp>
      <p:sp>
        <p:nvSpPr>
          <p:cNvPr id="5" name="Substituent subsol 4"/>
          <p:cNvSpPr>
            <a:spLocks noGrp="1"/>
          </p:cNvSpPr>
          <p:nvPr>
            <p:ph type="ftr" sz="quarter" idx="11"/>
          </p:nvPr>
        </p:nvSpPr>
        <p:spPr/>
        <p:txBody>
          <a:bodyPr/>
          <a:lstStyle/>
          <a:p>
            <a:endParaRPr lang="ro-RO"/>
          </a:p>
        </p:txBody>
      </p:sp>
      <p:sp>
        <p:nvSpPr>
          <p:cNvPr id="31" name="Substituent număr diapozitiv 30"/>
          <p:cNvSpPr>
            <a:spLocks noGrp="1"/>
          </p:cNvSpPr>
          <p:nvPr>
            <p:ph type="sldNum" sz="quarter" idx="12"/>
          </p:nvPr>
        </p:nvSpPr>
        <p:spPr/>
        <p:txBody>
          <a:bodyPr/>
          <a:lstStyle/>
          <a:p>
            <a:fld id="{078BF1F2-1358-4321-AB0D-E0147DF59FB4}" type="slidenum">
              <a:rPr lang="ro-RO" smtClean="0"/>
              <a:t>‹#›</a:t>
            </a:fld>
            <a:endParaRPr lang="ro-RO"/>
          </a:p>
        </p:txBody>
      </p:sp>
      <p:sp>
        <p:nvSpPr>
          <p:cNvPr id="17" name="Titlu 16"/>
          <p:cNvSpPr>
            <a:spLocks noGrp="1"/>
          </p:cNvSpPr>
          <p:nvPr>
            <p:ph type="title" hasCustomPrompt="1"/>
          </p:nvPr>
        </p:nvSpPr>
        <p:spPr>
          <a:xfrm>
            <a:off x="381000" y="4993760"/>
            <a:ext cx="5867400" cy="522288"/>
          </a:xfrm>
        </p:spPr>
        <p:txBody>
          <a:bodyPr anchor="ctr"/>
          <a:lstStyle>
            <a:lvl1pPr algn="l">
              <a:buNone/>
              <a:defRPr sz="2000" b="1"/>
            </a:lvl1pPr>
          </a:lstStyle>
          <a:p>
            <a:r>
              <a:rPr kumimoji="0" lang="ro-RO" smtClean="0"/>
              <a:t>Clic pentru editare stil titlu</a:t>
            </a:r>
            <a:endParaRPr kumimoji="0" lang="en-US"/>
          </a:p>
        </p:txBody>
      </p:sp>
      <p:sp>
        <p:nvSpPr>
          <p:cNvPr id="26" name="Substituent text 25"/>
          <p:cNvSpPr>
            <a:spLocks noGrp="1"/>
          </p:cNvSpPr>
          <p:nvPr>
            <p:ph type="body" sz="half" idx="2" hasCustomPrompt="1"/>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o-RO" smtClean="0"/>
              <a:t>Clic pentru editare stiluri text Coordonator</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u 1"/>
          <p:cNvSpPr>
            <a:spLocks noGrp="1"/>
          </p:cNvSpPr>
          <p:nvPr>
            <p:ph type="title" hasCustomPrompt="1"/>
          </p:nvPr>
        </p:nvSpPr>
        <p:spPr/>
        <p:txBody>
          <a:bodyPr/>
          <a:lstStyle/>
          <a:p>
            <a:r>
              <a:rPr kumimoji="0" lang="ro-RO" smtClean="0"/>
              <a:t>Clic pentru editare stil titlu</a:t>
            </a:r>
            <a:endParaRPr kumimoji="0" lang="en-US"/>
          </a:p>
        </p:txBody>
      </p:sp>
      <p:sp>
        <p:nvSpPr>
          <p:cNvPr id="3" name="Substituent text vertical 2"/>
          <p:cNvSpPr>
            <a:spLocks noGrp="1"/>
          </p:cNvSpPr>
          <p:nvPr>
            <p:ph type="body" orient="vert" idx="1" hasCustomPrompt="1"/>
          </p:nvPr>
        </p:nvSpPr>
        <p:spPr/>
        <p:txBody>
          <a:bodyPr vert="eaVert"/>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4" name="Substituent dată 3"/>
          <p:cNvSpPr>
            <a:spLocks noGrp="1"/>
          </p:cNvSpPr>
          <p:nvPr>
            <p:ph type="dt" sz="half" idx="10"/>
          </p:nvPr>
        </p:nvSpPr>
        <p:spPr/>
        <p:txBody>
          <a:bodyPr/>
          <a:lstStyle/>
          <a:p>
            <a:fld id="{D7FD30D1-E807-4130-845F-26E516E11A12}" type="datetimeFigureOut">
              <a:rPr lang="ro-RO" smtClean="0"/>
              <a:t>13.11.2023</a:t>
            </a:fld>
            <a:endParaRPr lang="ro-RO"/>
          </a:p>
        </p:txBody>
      </p:sp>
      <p:sp>
        <p:nvSpPr>
          <p:cNvPr id="5" name="Substituent subsol 4"/>
          <p:cNvSpPr>
            <a:spLocks noGrp="1"/>
          </p:cNvSpPr>
          <p:nvPr>
            <p:ph type="ftr" sz="quarter" idx="11"/>
          </p:nvPr>
        </p:nvSpPr>
        <p:spPr/>
        <p:txBody>
          <a:bodyPr/>
          <a:lstStyle/>
          <a:p>
            <a:endParaRPr lang="ro-RO"/>
          </a:p>
        </p:txBody>
      </p:sp>
      <p:sp>
        <p:nvSpPr>
          <p:cNvPr id="6" name="Substituent număr diapozitiv 5"/>
          <p:cNvSpPr>
            <a:spLocks noGrp="1"/>
          </p:cNvSpPr>
          <p:nvPr>
            <p:ph type="sldNum" sz="quarter" idx="12"/>
          </p:nvPr>
        </p:nvSpPr>
        <p:spPr/>
        <p:txBody>
          <a:bodyPr/>
          <a:lstStyle/>
          <a:p>
            <a:fld id="{078BF1F2-1358-4321-AB0D-E0147DF59FB4}" type="slidenum">
              <a:rPr lang="ro-RO" smtClean="0"/>
              <a:t>‹#›</a:t>
            </a:fld>
            <a:endParaRPr lang="ro-RO"/>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lu vertical și text">
    <p:spTree>
      <p:nvGrpSpPr>
        <p:cNvPr id="1" name=""/>
        <p:cNvGrpSpPr/>
        <p:nvPr/>
      </p:nvGrpSpPr>
      <p:grpSpPr>
        <a:xfrm>
          <a:off x="0" y="0"/>
          <a:ext cx="0" cy="0"/>
          <a:chOff x="0" y="0"/>
          <a:chExt cx="0" cy="0"/>
        </a:xfrm>
      </p:grpSpPr>
      <p:sp>
        <p:nvSpPr>
          <p:cNvPr id="2" name="Titlu vertical 1"/>
          <p:cNvSpPr>
            <a:spLocks noGrp="1"/>
          </p:cNvSpPr>
          <p:nvPr>
            <p:ph type="title" orient="vert" hasCustomPrompt="1"/>
          </p:nvPr>
        </p:nvSpPr>
        <p:spPr>
          <a:xfrm>
            <a:off x="6858000" y="549276"/>
            <a:ext cx="1828800" cy="5851525"/>
          </a:xfrm>
        </p:spPr>
        <p:txBody>
          <a:bodyPr vert="eaVert"/>
          <a:lstStyle/>
          <a:p>
            <a:r>
              <a:rPr kumimoji="0" lang="ro-RO" smtClean="0"/>
              <a:t>Clic pentru editare stil titlu</a:t>
            </a:r>
            <a:endParaRPr kumimoji="0" lang="en-US"/>
          </a:p>
        </p:txBody>
      </p:sp>
      <p:sp>
        <p:nvSpPr>
          <p:cNvPr id="3" name="Substituent text vertical 2"/>
          <p:cNvSpPr>
            <a:spLocks noGrp="1"/>
          </p:cNvSpPr>
          <p:nvPr>
            <p:ph type="body" orient="vert" idx="1" hasCustomPrompt="1"/>
          </p:nvPr>
        </p:nvSpPr>
        <p:spPr>
          <a:xfrm>
            <a:off x="457200" y="549276"/>
            <a:ext cx="6248400" cy="5851525"/>
          </a:xfrm>
        </p:spPr>
        <p:txBody>
          <a:bodyPr vert="eaVert"/>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4" name="Substituent dată 3"/>
          <p:cNvSpPr>
            <a:spLocks noGrp="1"/>
          </p:cNvSpPr>
          <p:nvPr>
            <p:ph type="dt" sz="half" idx="10"/>
          </p:nvPr>
        </p:nvSpPr>
        <p:spPr/>
        <p:txBody>
          <a:bodyPr/>
          <a:lstStyle/>
          <a:p>
            <a:fld id="{D7FD30D1-E807-4130-845F-26E516E11A12}" type="datetimeFigureOut">
              <a:rPr lang="ro-RO" smtClean="0"/>
              <a:t>13.11.2023</a:t>
            </a:fld>
            <a:endParaRPr lang="ro-RO"/>
          </a:p>
        </p:txBody>
      </p:sp>
      <p:sp>
        <p:nvSpPr>
          <p:cNvPr id="5" name="Substituent subsol 4"/>
          <p:cNvSpPr>
            <a:spLocks noGrp="1"/>
          </p:cNvSpPr>
          <p:nvPr>
            <p:ph type="ftr" sz="quarter" idx="11"/>
          </p:nvPr>
        </p:nvSpPr>
        <p:spPr/>
        <p:txBody>
          <a:bodyPr/>
          <a:lstStyle/>
          <a:p>
            <a:endParaRPr lang="ro-RO"/>
          </a:p>
        </p:txBody>
      </p:sp>
      <p:sp>
        <p:nvSpPr>
          <p:cNvPr id="6" name="Substituent număr diapozitiv 5"/>
          <p:cNvSpPr>
            <a:spLocks noGrp="1"/>
          </p:cNvSpPr>
          <p:nvPr>
            <p:ph type="sldNum" sz="quarter" idx="12"/>
          </p:nvPr>
        </p:nvSpPr>
        <p:spPr/>
        <p:txBody>
          <a:bodyPr/>
          <a:lstStyle/>
          <a:p>
            <a:fld id="{078BF1F2-1358-4321-AB0D-E0147DF59FB4}" type="slidenum">
              <a:rPr lang="ro-RO" smtClean="0"/>
              <a:t>‹#›</a:t>
            </a:fld>
            <a:endParaRPr lang="ro-RO"/>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ector drept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Substituent text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o-RO" smtClean="0"/>
              <a:t>Clic pentru editare stiluri text Coordonator</a:t>
            </a:r>
          </a:p>
          <a:p>
            <a:pPr lvl="1" eaLnBrk="1" latinLnBrk="0" hangingPunct="1"/>
            <a:r>
              <a:rPr kumimoji="0" lang="ro-RO" smtClean="0"/>
              <a:t>Al doilea nivel</a:t>
            </a:r>
          </a:p>
          <a:p>
            <a:pPr lvl="2" eaLnBrk="1" latinLnBrk="0" hangingPunct="1"/>
            <a:r>
              <a:rPr kumimoji="0" lang="ro-RO" smtClean="0"/>
              <a:t>Al treilea nivel</a:t>
            </a:r>
          </a:p>
          <a:p>
            <a:pPr lvl="3" eaLnBrk="1" latinLnBrk="0" hangingPunct="1"/>
            <a:r>
              <a:rPr kumimoji="0" lang="ro-RO" smtClean="0"/>
              <a:t>Al patrulea nivel</a:t>
            </a:r>
          </a:p>
          <a:p>
            <a:pPr lvl="4" eaLnBrk="1" latinLnBrk="0" hangingPunct="1"/>
            <a:r>
              <a:rPr kumimoji="0" lang="ro-RO" smtClean="0"/>
              <a:t>Al cincilea nivel</a:t>
            </a:r>
            <a:endParaRPr kumimoji="0" lang="en-US"/>
          </a:p>
        </p:txBody>
      </p:sp>
      <p:sp>
        <p:nvSpPr>
          <p:cNvPr id="11" name="Substituent dată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D7FD30D1-E807-4130-845F-26E516E11A12}" type="datetimeFigureOut">
              <a:rPr lang="ro-RO" smtClean="0"/>
              <a:t>13.11.2023</a:t>
            </a:fld>
            <a:endParaRPr lang="ro-RO"/>
          </a:p>
        </p:txBody>
      </p:sp>
      <p:sp>
        <p:nvSpPr>
          <p:cNvPr id="28" name="Substituent subsol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o-RO"/>
          </a:p>
        </p:txBody>
      </p:sp>
      <p:sp>
        <p:nvSpPr>
          <p:cNvPr id="5" name="Substituent număr diapozitiv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078BF1F2-1358-4321-AB0D-E0147DF59FB4}" type="slidenum">
              <a:rPr lang="ro-RO" smtClean="0"/>
              <a:t>‹#›</a:t>
            </a:fld>
            <a:endParaRPr lang="ro-RO"/>
          </a:p>
        </p:txBody>
      </p:sp>
      <p:sp>
        <p:nvSpPr>
          <p:cNvPr id="10" name="Substituent titlu 9"/>
          <p:cNvSpPr>
            <a:spLocks noGrp="1"/>
          </p:cNvSpPr>
          <p:nvPr>
            <p:ph type="title"/>
          </p:nvPr>
        </p:nvSpPr>
        <p:spPr>
          <a:xfrm>
            <a:off x="304800" y="457200"/>
            <a:ext cx="8686800" cy="838200"/>
          </a:xfrm>
          <a:prstGeom prst="rect">
            <a:avLst/>
          </a:prstGeom>
        </p:spPr>
        <p:txBody>
          <a:bodyPr vert="horz" anchor="ctr">
            <a:normAutofit/>
          </a:bodyPr>
          <a:lstStyle/>
          <a:p>
            <a:r>
              <a:rPr kumimoji="0" lang="ro-RO" smtClean="0"/>
              <a:t>Clic pentru editare stil titlu</a:t>
            </a:r>
            <a:endParaRPr kumimoji="0" lang="en-US"/>
          </a:p>
        </p:txBody>
      </p:sp>
      <p:sp>
        <p:nvSpPr>
          <p:cNvPr id="9" name="Conector drept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Conector drept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panose="05020102010507070707"/>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panose="05020102010507070707"/>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panose="05020102010507070707"/>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panose="05020102010507070707"/>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panose="05020102010507070707"/>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panose="05020102010507070707"/>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panose="05020102010507070707"/>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panose="05020102010507070707"/>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panose="05020102010507070707"/>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ctrTitle"/>
          </p:nvPr>
        </p:nvSpPr>
        <p:spPr>
          <a:xfrm>
            <a:off x="0" y="332740"/>
            <a:ext cx="9144000" cy="5187950"/>
          </a:xfrm>
        </p:spPr>
        <p:txBody>
          <a:bodyPr>
            <a:normAutofit fontScale="90000"/>
          </a:bodyPr>
          <a:lstStyle/>
          <a:p>
            <a:pPr algn="ctr">
              <a:lnSpc>
                <a:spcPct val="90000"/>
              </a:lnSpc>
            </a:pPr>
            <a:r>
              <a:rPr lang="en-US" dirty="0">
                <a:ln w="22225">
                  <a:solidFill>
                    <a:schemeClr val="accent2"/>
                  </a:solidFill>
                  <a:prstDash val="solid"/>
                </a:ln>
                <a:solidFill>
                  <a:schemeClr val="accent2">
                    <a:lumMod val="40000"/>
                    <a:lumOff val="60000"/>
                  </a:schemeClr>
                </a:solidFill>
                <a:effectLst/>
              </a:rPr>
              <a:t/>
            </a:r>
            <a:br>
              <a:rPr lang="en-US" dirty="0">
                <a:ln w="22225">
                  <a:solidFill>
                    <a:schemeClr val="accent2"/>
                  </a:solidFill>
                  <a:prstDash val="solid"/>
                </a:ln>
                <a:solidFill>
                  <a:schemeClr val="accent2">
                    <a:lumMod val="40000"/>
                    <a:lumOff val="60000"/>
                  </a:schemeClr>
                </a:solidFill>
                <a:effectLst/>
              </a:rPr>
            </a:br>
            <a:r>
              <a:rPr lang="en-US" dirty="0">
                <a:ln w="22225">
                  <a:solidFill>
                    <a:schemeClr val="accent2"/>
                  </a:solidFill>
                  <a:prstDash val="solid"/>
                </a:ln>
                <a:solidFill>
                  <a:schemeClr val="accent2">
                    <a:lumMod val="40000"/>
                    <a:lumOff val="60000"/>
                  </a:schemeClr>
                </a:solidFill>
                <a:effectLst/>
              </a:rPr>
              <a:t/>
            </a:r>
            <a:br>
              <a:rPr lang="en-US" dirty="0">
                <a:ln w="22225">
                  <a:solidFill>
                    <a:schemeClr val="accent2"/>
                  </a:solidFill>
                  <a:prstDash val="solid"/>
                </a:ln>
                <a:solidFill>
                  <a:schemeClr val="accent2">
                    <a:lumMod val="40000"/>
                    <a:lumOff val="60000"/>
                  </a:schemeClr>
                </a:solidFill>
                <a:effectLst/>
              </a:rPr>
            </a:br>
            <a:r>
              <a:rPr lang="en-US" dirty="0">
                <a:ln w="22225">
                  <a:solidFill>
                    <a:schemeClr val="accent2"/>
                  </a:solidFill>
                  <a:prstDash val="solid"/>
                </a:ln>
                <a:solidFill>
                  <a:schemeClr val="accent2">
                    <a:lumMod val="40000"/>
                    <a:lumOff val="60000"/>
                  </a:schemeClr>
                </a:solidFill>
                <a:effectLst/>
              </a:rPr>
              <a:t/>
            </a:r>
            <a:br>
              <a:rPr lang="en-US" dirty="0">
                <a:ln w="22225">
                  <a:solidFill>
                    <a:schemeClr val="accent2"/>
                  </a:solidFill>
                  <a:prstDash val="solid"/>
                </a:ln>
                <a:solidFill>
                  <a:schemeClr val="accent2">
                    <a:lumMod val="40000"/>
                    <a:lumOff val="60000"/>
                  </a:schemeClr>
                </a:solidFill>
                <a:effectLst/>
              </a:rPr>
            </a:br>
            <a:r>
              <a:rPr lang="en-US" dirty="0">
                <a:ln w="22225">
                  <a:solidFill>
                    <a:schemeClr val="accent2"/>
                  </a:solidFill>
                  <a:prstDash val="solid"/>
                </a:ln>
                <a:solidFill>
                  <a:schemeClr val="accent2">
                    <a:lumMod val="40000"/>
                    <a:lumOff val="60000"/>
                  </a:schemeClr>
                </a:solidFill>
                <a:effectLst/>
              </a:rPr>
              <a:t/>
            </a:r>
            <a:br>
              <a:rPr lang="en-US" dirty="0">
                <a:ln w="22225">
                  <a:solidFill>
                    <a:schemeClr val="accent2"/>
                  </a:solidFill>
                  <a:prstDash val="solid"/>
                </a:ln>
                <a:solidFill>
                  <a:schemeClr val="accent2">
                    <a:lumMod val="40000"/>
                    <a:lumOff val="60000"/>
                  </a:schemeClr>
                </a:solidFill>
                <a:effectLst/>
              </a:rPr>
            </a:br>
            <a:r>
              <a:rPr lang="en-US" dirty="0">
                <a:ln w="22225">
                  <a:solidFill>
                    <a:schemeClr val="accent2"/>
                  </a:solidFill>
                  <a:prstDash val="solid"/>
                </a:ln>
                <a:solidFill>
                  <a:schemeClr val="accent2">
                    <a:lumMod val="40000"/>
                    <a:lumOff val="60000"/>
                  </a:schemeClr>
                </a:solidFill>
                <a:effectLst/>
              </a:rPr>
              <a:t/>
            </a:r>
            <a:br>
              <a:rPr lang="en-US" dirty="0">
                <a:ln w="22225">
                  <a:solidFill>
                    <a:schemeClr val="accent2"/>
                  </a:solidFill>
                  <a:prstDash val="solid"/>
                </a:ln>
                <a:solidFill>
                  <a:schemeClr val="accent2">
                    <a:lumMod val="40000"/>
                    <a:lumOff val="60000"/>
                  </a:schemeClr>
                </a:solidFill>
                <a:effectLst/>
              </a:rPr>
            </a:br>
            <a:r>
              <a:rPr lang="ro-RO" sz="7335" b="1" dirty="0">
                <a:ln w="22225">
                  <a:solidFill>
                    <a:schemeClr val="accent2"/>
                  </a:solidFill>
                  <a:prstDash val="solid"/>
                </a:ln>
                <a:gradFill>
                  <a:gsLst>
                    <a:gs pos="0">
                      <a:srgbClr val="E30000"/>
                    </a:gs>
                    <a:gs pos="100000">
                      <a:srgbClr val="760303"/>
                    </a:gs>
                  </a:gsLst>
                  <a:lin scaled="0"/>
                </a:gradFill>
                <a:effectLst/>
                <a:sym typeface="+mn-ea"/>
              </a:rPr>
              <a:t>EDUCAŢIA STEAM  -   </a:t>
            </a:r>
            <a:br>
              <a:rPr lang="ro-RO" sz="7335" b="1" dirty="0">
                <a:ln w="22225">
                  <a:solidFill>
                    <a:schemeClr val="accent2"/>
                  </a:solidFill>
                  <a:prstDash val="solid"/>
                </a:ln>
                <a:gradFill>
                  <a:gsLst>
                    <a:gs pos="0">
                      <a:srgbClr val="E30000"/>
                    </a:gs>
                    <a:gs pos="100000">
                      <a:srgbClr val="760303"/>
                    </a:gs>
                  </a:gsLst>
                  <a:lin scaled="0"/>
                </a:gradFill>
                <a:effectLst/>
                <a:sym typeface="+mn-ea"/>
              </a:rPr>
            </a:br>
            <a:r>
              <a:rPr lang="ro-RO" sz="7335" b="1" dirty="0">
                <a:ln w="22225">
                  <a:solidFill>
                    <a:schemeClr val="accent2"/>
                  </a:solidFill>
                  <a:prstDash val="solid"/>
                </a:ln>
                <a:gradFill>
                  <a:gsLst>
                    <a:gs pos="0">
                      <a:srgbClr val="E30000"/>
                    </a:gs>
                    <a:gs pos="100000">
                      <a:srgbClr val="760303"/>
                    </a:gs>
                  </a:gsLst>
                  <a:lin scaled="0"/>
                </a:gradFill>
                <a:effectLst/>
                <a:sym typeface="+mn-ea"/>
              </a:rPr>
              <a:t>EDUCAȚIA VIITORULUI</a:t>
            </a:r>
            <a:r>
              <a:rPr lang="en-US" sz="7335" dirty="0">
                <a:ln w="22225">
                  <a:solidFill>
                    <a:schemeClr val="accent2"/>
                  </a:solidFill>
                  <a:prstDash val="solid"/>
                </a:ln>
                <a:gradFill>
                  <a:gsLst>
                    <a:gs pos="0">
                      <a:srgbClr val="E30000"/>
                    </a:gs>
                    <a:gs pos="100000">
                      <a:srgbClr val="760303"/>
                    </a:gs>
                  </a:gsLst>
                  <a:lin scaled="0"/>
                </a:gradFill>
                <a:effectLst/>
                <a:latin typeface="Algerian" panose="04020705040A02060702" pitchFamily="82" charset="0"/>
              </a:rPr>
              <a:t/>
            </a:r>
            <a:br>
              <a:rPr lang="en-US" sz="7335" dirty="0">
                <a:ln w="22225">
                  <a:solidFill>
                    <a:schemeClr val="accent2"/>
                  </a:solidFill>
                  <a:prstDash val="solid"/>
                </a:ln>
                <a:gradFill>
                  <a:gsLst>
                    <a:gs pos="0">
                      <a:srgbClr val="E30000"/>
                    </a:gs>
                    <a:gs pos="100000">
                      <a:srgbClr val="760303"/>
                    </a:gs>
                  </a:gsLst>
                  <a:lin scaled="0"/>
                </a:gradFill>
                <a:effectLst/>
                <a:latin typeface="Algerian" panose="04020705040A02060702" pitchFamily="82" charset="0"/>
              </a:rPr>
            </a:br>
            <a:r>
              <a:rPr lang="ro-RO" sz="7335" dirty="0" smtClean="0">
                <a:solidFill>
                  <a:schemeClr val="hlink"/>
                </a:solidFill>
              </a:rPr>
              <a:t/>
            </a:r>
            <a:br>
              <a:rPr lang="ro-RO" sz="7335" dirty="0" smtClean="0">
                <a:solidFill>
                  <a:schemeClr val="hlink"/>
                </a:solidFill>
              </a:rPr>
            </a:br>
            <a:r>
              <a:rPr lang="ro-RO" dirty="0">
                <a:solidFill>
                  <a:schemeClr val="hlink"/>
                </a:solidFill>
              </a:rPr>
              <a:t/>
            </a:r>
            <a:br>
              <a:rPr lang="ro-RO" dirty="0">
                <a:solidFill>
                  <a:schemeClr val="hlink"/>
                </a:solidFill>
              </a:rPr>
            </a:br>
            <a:r>
              <a:rPr lang="en-US" sz="2200" dirty="0" smtClean="0">
                <a:solidFill>
                  <a:srgbClr val="5975ED"/>
                </a:solidFill>
              </a:rPr>
              <a:t>              </a:t>
            </a:r>
            <a:r>
              <a:rPr lang="ro-RO" altLang="en-US" sz="2200" dirty="0" smtClean="0">
                <a:solidFill>
                  <a:srgbClr val="5975ED"/>
                </a:solidFill>
              </a:rPr>
              <a:t>                                               </a:t>
            </a:r>
            <a:r>
              <a:rPr lang="en-US" sz="2000" b="1" dirty="0">
                <a:solidFill>
                  <a:schemeClr val="hlink"/>
                </a:solidFill>
                <a:sym typeface="+mn-ea"/>
              </a:rPr>
              <a:t>Prof. </a:t>
            </a:r>
            <a:r>
              <a:rPr lang="en-US" sz="2000" b="1" dirty="0" err="1">
                <a:solidFill>
                  <a:schemeClr val="hlink"/>
                </a:solidFill>
                <a:sym typeface="+mn-ea"/>
              </a:rPr>
              <a:t>înv</a:t>
            </a:r>
            <a:r>
              <a:rPr lang="en-US" sz="2000" b="1" dirty="0">
                <a:solidFill>
                  <a:schemeClr val="hlink"/>
                </a:solidFill>
                <a:sym typeface="+mn-ea"/>
              </a:rPr>
              <a:t>. </a:t>
            </a:r>
            <a:r>
              <a:rPr lang="en-US" sz="2000" b="1" dirty="0" err="1">
                <a:solidFill>
                  <a:schemeClr val="hlink"/>
                </a:solidFill>
                <a:sym typeface="+mn-ea"/>
              </a:rPr>
              <a:t>primar</a:t>
            </a:r>
            <a:r>
              <a:rPr lang="en-US" sz="2000" b="1" dirty="0">
                <a:solidFill>
                  <a:schemeClr val="hlink"/>
                </a:solidFill>
                <a:sym typeface="+mn-ea"/>
              </a:rPr>
              <a:t> </a:t>
            </a:r>
            <a:r>
              <a:rPr lang="en-US" sz="2000" b="1" dirty="0" err="1">
                <a:solidFill>
                  <a:schemeClr val="hlink"/>
                </a:solidFill>
                <a:sym typeface="+mn-ea"/>
              </a:rPr>
              <a:t>DINU</a:t>
            </a:r>
            <a:r>
              <a:rPr lang="en-US" sz="2000" b="1" dirty="0">
                <a:solidFill>
                  <a:schemeClr val="hlink"/>
                </a:solidFill>
                <a:sym typeface="+mn-ea"/>
              </a:rPr>
              <a:t> </a:t>
            </a:r>
            <a:r>
              <a:rPr lang="en-US" sz="2000" b="1" dirty="0" err="1">
                <a:solidFill>
                  <a:schemeClr val="hlink"/>
                </a:solidFill>
                <a:sym typeface="+mn-ea"/>
              </a:rPr>
              <a:t>GIANINA</a:t>
            </a:r>
            <a:br>
              <a:rPr lang="en-US" sz="2000" b="1" dirty="0" err="1">
                <a:solidFill>
                  <a:schemeClr val="hlink"/>
                </a:solidFill>
                <a:sym typeface="+mn-ea"/>
              </a:rPr>
            </a:br>
            <a:r>
              <a:rPr lang="ro-RO" altLang="en-US" sz="2000" b="1" dirty="0">
                <a:solidFill>
                  <a:schemeClr val="hlink"/>
                </a:solidFill>
                <a:sym typeface="+mn-ea"/>
              </a:rPr>
              <a:t>                                                                    </a:t>
            </a:r>
            <a:r>
              <a:rPr lang="ro-RO" altLang="en-US" sz="2000" b="1" dirty="0" smtClean="0">
                <a:solidFill>
                  <a:schemeClr val="hlink"/>
                </a:solidFill>
                <a:sym typeface="+mn-ea"/>
              </a:rPr>
              <a:t>ȘCOALA </a:t>
            </a:r>
            <a:r>
              <a:rPr lang="ro-RO" altLang="en-US" sz="2000" b="1" dirty="0">
                <a:solidFill>
                  <a:schemeClr val="hlink"/>
                </a:solidFill>
                <a:sym typeface="+mn-ea"/>
              </a:rPr>
              <a:t>GIMNAZIALĂ NR. </a:t>
            </a:r>
            <a:r>
              <a:rPr lang="ro-RO" altLang="en-US" sz="2000" b="1" dirty="0" err="1">
                <a:solidFill>
                  <a:schemeClr val="hlink"/>
                </a:solidFill>
                <a:sym typeface="+mn-ea"/>
              </a:rPr>
              <a:t>11 BUZĂU</a:t>
            </a:r>
            <a:r>
              <a:rPr lang="en-US" sz="2000" b="1" dirty="0" err="1">
                <a:solidFill>
                  <a:schemeClr val="hlink"/>
                </a:solidFill>
                <a:sym typeface="+mn-ea"/>
              </a:rPr>
              <a:t/>
            </a:r>
            <a:br>
              <a:rPr lang="en-US" sz="2000" b="1" dirty="0" err="1">
                <a:solidFill>
                  <a:schemeClr val="hlink"/>
                </a:solidFill>
                <a:sym typeface="+mn-ea"/>
              </a:rPr>
            </a:br>
            <a:r>
              <a:rPr lang="en-US" dirty="0">
                <a:solidFill>
                  <a:schemeClr val="hlink"/>
                </a:solidFill>
                <a:sym typeface="+mn-ea"/>
              </a:rPr>
              <a:t> </a:t>
            </a:r>
            <a:r>
              <a:rPr lang="en-US" dirty="0" smtClean="0">
                <a:solidFill>
                  <a:schemeClr val="hlink"/>
                </a:solidFill>
              </a:rPr>
              <a:t>                                                   </a:t>
            </a:r>
            <a:r>
              <a:rPr lang="ro-RO" dirty="0" smtClean="0">
                <a:solidFill>
                  <a:schemeClr val="hlink"/>
                </a:solidFill>
              </a:rPr>
              <a:t>     </a:t>
            </a:r>
            <a:br>
              <a:rPr lang="ro-RO" dirty="0" smtClean="0">
                <a:solidFill>
                  <a:schemeClr val="hlink"/>
                </a:solidFill>
              </a:rPr>
            </a:br>
            <a:r>
              <a:rPr lang="ro-RO" dirty="0" smtClean="0">
                <a:solidFill>
                  <a:schemeClr val="hlink"/>
                </a:solidFill>
              </a:rPr>
              <a:t>                                 </a:t>
            </a:r>
            <a:r>
              <a:rPr lang="en-US" sz="1800" dirty="0">
                <a:solidFill>
                  <a:schemeClr val="hlink"/>
                </a:solidFill>
              </a:rPr>
              <a:t/>
            </a:r>
            <a:br>
              <a:rPr lang="en-US" sz="1800" dirty="0">
                <a:solidFill>
                  <a:schemeClr val="hlink"/>
                </a:solidFill>
              </a:rPr>
            </a:br>
            <a:r>
              <a:rPr lang="en-US" sz="1800" dirty="0">
                <a:solidFill>
                  <a:schemeClr val="hlink"/>
                </a:solidFill>
              </a:rPr>
              <a:t>                     </a:t>
            </a:r>
            <a:r>
              <a:rPr lang="ro-RO" sz="1800" dirty="0" smtClean="0">
                <a:solidFill>
                  <a:schemeClr val="hlink"/>
                </a:solidFill>
              </a:rPr>
              <a:t>                                             </a:t>
            </a:r>
            <a:r>
              <a:rPr lang="en-US" sz="1800" dirty="0" smtClean="0">
                <a:solidFill>
                  <a:schemeClr val="hlink"/>
                </a:solidFill>
              </a:rPr>
              <a:t>      </a:t>
            </a:r>
            <a:r>
              <a:rPr lang="en-US" dirty="0">
                <a:solidFill>
                  <a:schemeClr val="hlink"/>
                </a:solidFill>
              </a:rPr>
              <a:t/>
            </a:r>
            <a:br>
              <a:rPr lang="en-US" dirty="0">
                <a:solidFill>
                  <a:schemeClr val="hlink"/>
                </a:solidFill>
              </a:rPr>
            </a:br>
            <a:endParaRPr lang="ro-RO" dirty="0"/>
          </a:p>
        </p:txBody>
      </p:sp>
      <p:sp>
        <p:nvSpPr>
          <p:cNvPr id="3" name="Imagine 20" descr="Steam Education Cartoon Boy Girl Education Disciplines Science Technology Engineering — Stock Vector"/>
          <p:cNvSpPr/>
          <p:nvPr/>
        </p:nvSpPr>
        <p:spPr>
          <a:xfrm>
            <a:off x="3904343" y="3019922"/>
            <a:ext cx="1335314" cy="818157"/>
          </a:xfrm>
        </p:spPr>
      </p:sp>
      <p:sp>
        <p:nvSpPr>
          <p:cNvPr id="4" name="Imagine 20" descr="Steam Education Cartoon Boy Girl Education Disciplines Science Technology Engineering — Stock Vector"/>
          <p:cNvSpPr/>
          <p:nvPr/>
        </p:nvSpPr>
        <p:spPr>
          <a:xfrm>
            <a:off x="4031343" y="3146922"/>
            <a:ext cx="1335314" cy="818157"/>
          </a:xfrm>
        </p:spPr>
      </p:sp>
      <p:sp>
        <p:nvSpPr>
          <p:cNvPr id="5" name="Imagine 20" descr="Steam Education Cartoon Boy Girl Education Disciplines Science Technology Engineering — Stock Vector"/>
          <p:cNvSpPr/>
          <p:nvPr/>
        </p:nvSpPr>
        <p:spPr>
          <a:xfrm>
            <a:off x="4158343" y="3273922"/>
            <a:ext cx="1335314" cy="818157"/>
          </a:xfrm>
        </p:spPr>
      </p:sp>
      <p:sp>
        <p:nvSpPr>
          <p:cNvPr id="6" name="Imagine 20" descr="Steam Education Cartoon Boy Girl Education Disciplines Science Technology Engineering — Stock Vector"/>
          <p:cNvSpPr/>
          <p:nvPr/>
        </p:nvSpPr>
        <p:spPr>
          <a:xfrm>
            <a:off x="3790271" y="2950029"/>
            <a:ext cx="1563459" cy="957943"/>
          </a:xfrm>
        </p:spPr>
      </p:sp>
      <p:pic>
        <p:nvPicPr>
          <p:cNvPr id="8" name="Picture 7" descr="pongsirionkham201200004"/>
          <p:cNvPicPr>
            <a:picLocks noChangeAspect="1"/>
          </p:cNvPicPr>
          <p:nvPr/>
        </p:nvPicPr>
        <p:blipFill>
          <a:blip r:embed="rId2"/>
          <a:stretch>
            <a:fillRect/>
          </a:stretch>
        </p:blipFill>
        <p:spPr>
          <a:xfrm>
            <a:off x="2845435" y="188595"/>
            <a:ext cx="3707130" cy="231584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23825"/>
            <a:ext cx="8686800" cy="1171575"/>
          </a:xfrm>
        </p:spPr>
        <p:txBody>
          <a:bodyPr/>
          <a:lstStyle/>
          <a:p>
            <a:pPr algn="ctr"/>
            <a:r>
              <a:rPr lang="ro-RO" altLang="en-US" sz="5400">
                <a:ln w="22225">
                  <a:solidFill>
                    <a:schemeClr val="accent2"/>
                  </a:solidFill>
                  <a:prstDash val="solid"/>
                </a:ln>
                <a:solidFill>
                  <a:schemeClr val="accent2">
                    <a:lumMod val="40000"/>
                    <a:lumOff val="60000"/>
                  </a:schemeClr>
                </a:solidFill>
                <a:effectLst/>
              </a:rPr>
              <a:t>planul referatului:</a:t>
            </a:r>
          </a:p>
        </p:txBody>
      </p:sp>
      <p:sp>
        <p:nvSpPr>
          <p:cNvPr id="3" name="Content Placeholder 2"/>
          <p:cNvSpPr>
            <a:spLocks noGrp="1"/>
          </p:cNvSpPr>
          <p:nvPr>
            <p:ph idx="1"/>
          </p:nvPr>
        </p:nvSpPr>
        <p:spPr/>
        <p:txBody>
          <a:bodyPr>
            <a:normAutofit fontScale="92500" lnSpcReduction="10000"/>
          </a:bodyPr>
          <a:lstStyle/>
          <a:p>
            <a:r>
              <a:rPr lang="en-US" b="1" dirty="0">
                <a:solidFill>
                  <a:srgbClr val="5975ED"/>
                </a:solidFill>
                <a:latin typeface="+mj-ea"/>
                <a:cs typeface="+mj-ea"/>
              </a:rPr>
              <a:t>Ce </a:t>
            </a:r>
            <a:r>
              <a:rPr lang="en-US" b="1" dirty="0" err="1">
                <a:solidFill>
                  <a:srgbClr val="5975ED"/>
                </a:solidFill>
                <a:latin typeface="+mj-ea"/>
                <a:cs typeface="+mj-ea"/>
              </a:rPr>
              <a:t>este</a:t>
            </a:r>
            <a:r>
              <a:rPr lang="en-US" b="1" dirty="0">
                <a:solidFill>
                  <a:srgbClr val="5975ED"/>
                </a:solidFill>
                <a:latin typeface="+mj-ea"/>
                <a:cs typeface="+mj-ea"/>
              </a:rPr>
              <a:t> </a:t>
            </a:r>
            <a:r>
              <a:rPr lang="en-US" b="1" dirty="0" err="1">
                <a:solidFill>
                  <a:srgbClr val="5975ED"/>
                </a:solidFill>
                <a:latin typeface="+mj-ea"/>
                <a:cs typeface="+mj-ea"/>
              </a:rPr>
              <a:t>educația</a:t>
            </a:r>
            <a:r>
              <a:rPr lang="en-US" b="1" dirty="0">
                <a:solidFill>
                  <a:srgbClr val="5975ED"/>
                </a:solidFill>
                <a:latin typeface="+mj-ea"/>
                <a:cs typeface="+mj-ea"/>
              </a:rPr>
              <a:t> STEAM?</a:t>
            </a:r>
          </a:p>
          <a:p>
            <a:r>
              <a:rPr lang="en-US" b="1" dirty="0" err="1">
                <a:solidFill>
                  <a:srgbClr val="5975ED"/>
                </a:solidFill>
                <a:latin typeface="+mj-ea"/>
                <a:cs typeface="+mj-ea"/>
              </a:rPr>
              <a:t>Principiile</a:t>
            </a:r>
            <a:r>
              <a:rPr lang="en-US" b="1" dirty="0">
                <a:solidFill>
                  <a:srgbClr val="5975ED"/>
                </a:solidFill>
                <a:latin typeface="+mj-ea"/>
                <a:cs typeface="+mj-ea"/>
              </a:rPr>
              <a:t> </a:t>
            </a:r>
            <a:r>
              <a:rPr lang="en-US" b="1" dirty="0" err="1">
                <a:solidFill>
                  <a:srgbClr val="5975ED"/>
                </a:solidFill>
                <a:latin typeface="+mj-ea"/>
                <a:cs typeface="+mj-ea"/>
              </a:rPr>
              <a:t>educației</a:t>
            </a:r>
            <a:r>
              <a:rPr lang="en-US" b="1" dirty="0">
                <a:solidFill>
                  <a:srgbClr val="5975ED"/>
                </a:solidFill>
                <a:latin typeface="+mj-ea"/>
                <a:cs typeface="+mj-ea"/>
              </a:rPr>
              <a:t> STEAM</a:t>
            </a:r>
          </a:p>
          <a:p>
            <a:r>
              <a:rPr lang="en-US" b="1" dirty="0" err="1">
                <a:solidFill>
                  <a:srgbClr val="5975ED"/>
                </a:solidFill>
                <a:latin typeface="+mj-ea"/>
                <a:cs typeface="+mj-ea"/>
              </a:rPr>
              <a:t>Finalităţile</a:t>
            </a:r>
            <a:r>
              <a:rPr lang="en-US" b="1" dirty="0">
                <a:solidFill>
                  <a:srgbClr val="5975ED"/>
                </a:solidFill>
                <a:latin typeface="+mj-ea"/>
                <a:cs typeface="+mj-ea"/>
              </a:rPr>
              <a:t> </a:t>
            </a:r>
            <a:r>
              <a:rPr lang="en-US" b="1" dirty="0" err="1">
                <a:solidFill>
                  <a:srgbClr val="5975ED"/>
                </a:solidFill>
                <a:latin typeface="+mj-ea"/>
                <a:cs typeface="+mj-ea"/>
              </a:rPr>
              <a:t>educaţiei</a:t>
            </a:r>
            <a:r>
              <a:rPr lang="en-US" b="1" dirty="0">
                <a:solidFill>
                  <a:srgbClr val="5975ED"/>
                </a:solidFill>
                <a:latin typeface="+mj-ea"/>
                <a:cs typeface="+mj-ea"/>
              </a:rPr>
              <a:t> STEAM</a:t>
            </a:r>
          </a:p>
          <a:p>
            <a:r>
              <a:rPr lang="en-US" b="1" dirty="0" err="1">
                <a:solidFill>
                  <a:srgbClr val="5975ED"/>
                </a:solidFill>
                <a:latin typeface="+mj-ea"/>
                <a:cs typeface="+mj-ea"/>
              </a:rPr>
              <a:t>Abordarea</a:t>
            </a:r>
            <a:r>
              <a:rPr lang="en-US" b="1" dirty="0">
                <a:solidFill>
                  <a:srgbClr val="5975ED"/>
                </a:solidFill>
                <a:latin typeface="+mj-ea"/>
                <a:cs typeface="+mj-ea"/>
              </a:rPr>
              <a:t>  STEAM  </a:t>
            </a:r>
            <a:r>
              <a:rPr lang="ro-RO" b="1" dirty="0" smtClean="0">
                <a:solidFill>
                  <a:srgbClr val="5975ED"/>
                </a:solidFill>
                <a:latin typeface="+mj-ea"/>
                <a:cs typeface="+mj-ea"/>
              </a:rPr>
              <a:t>î</a:t>
            </a:r>
            <a:r>
              <a:rPr lang="en-US" b="1" dirty="0" smtClean="0">
                <a:solidFill>
                  <a:srgbClr val="5975ED"/>
                </a:solidFill>
                <a:latin typeface="+mj-ea"/>
                <a:cs typeface="+mj-ea"/>
              </a:rPr>
              <a:t>n </a:t>
            </a:r>
            <a:r>
              <a:rPr lang="en-US" b="1" dirty="0" err="1">
                <a:solidFill>
                  <a:srgbClr val="5975ED"/>
                </a:solidFill>
                <a:latin typeface="+mj-ea"/>
                <a:cs typeface="+mj-ea"/>
              </a:rPr>
              <a:t>ciclul</a:t>
            </a:r>
            <a:r>
              <a:rPr lang="en-US" b="1" dirty="0">
                <a:solidFill>
                  <a:srgbClr val="5975ED"/>
                </a:solidFill>
                <a:latin typeface="+mj-ea"/>
                <a:cs typeface="+mj-ea"/>
              </a:rPr>
              <a:t> </a:t>
            </a:r>
            <a:r>
              <a:rPr lang="en-US" b="1" dirty="0" err="1">
                <a:solidFill>
                  <a:srgbClr val="5975ED"/>
                </a:solidFill>
                <a:latin typeface="+mj-ea"/>
                <a:cs typeface="+mj-ea"/>
              </a:rPr>
              <a:t>primar</a:t>
            </a:r>
            <a:r>
              <a:rPr lang="en-US" b="1" dirty="0">
                <a:solidFill>
                  <a:srgbClr val="5975ED"/>
                </a:solidFill>
                <a:latin typeface="+mj-ea"/>
                <a:cs typeface="+mj-ea"/>
              </a:rPr>
              <a:t>  	</a:t>
            </a:r>
          </a:p>
          <a:p>
            <a:r>
              <a:rPr lang="en-US" b="1" dirty="0">
                <a:solidFill>
                  <a:srgbClr val="5975ED"/>
                </a:solidFill>
                <a:latin typeface="+mj-ea"/>
                <a:cs typeface="+mj-ea"/>
              </a:rPr>
              <a:t>Cum </a:t>
            </a:r>
            <a:r>
              <a:rPr lang="en-US" b="1" dirty="0" err="1">
                <a:solidFill>
                  <a:srgbClr val="5975ED"/>
                </a:solidFill>
                <a:latin typeface="+mj-ea"/>
                <a:cs typeface="+mj-ea"/>
              </a:rPr>
              <a:t>dezvoltăm</a:t>
            </a:r>
            <a:r>
              <a:rPr lang="en-US" b="1" dirty="0">
                <a:solidFill>
                  <a:srgbClr val="5975ED"/>
                </a:solidFill>
                <a:latin typeface="+mj-ea"/>
                <a:cs typeface="+mj-ea"/>
              </a:rPr>
              <a:t> la </a:t>
            </a:r>
            <a:r>
              <a:rPr lang="en-US" b="1" dirty="0" err="1">
                <a:solidFill>
                  <a:srgbClr val="5975ED"/>
                </a:solidFill>
                <a:latin typeface="+mj-ea"/>
                <a:cs typeface="+mj-ea"/>
              </a:rPr>
              <a:t>elevii</a:t>
            </a:r>
            <a:r>
              <a:rPr lang="en-US" b="1" dirty="0">
                <a:solidFill>
                  <a:srgbClr val="5975ED"/>
                </a:solidFill>
                <a:latin typeface="+mj-ea"/>
                <a:cs typeface="+mj-ea"/>
              </a:rPr>
              <a:t> din </a:t>
            </a:r>
            <a:r>
              <a:rPr lang="en-US" b="1" dirty="0" err="1">
                <a:solidFill>
                  <a:srgbClr val="5975ED"/>
                </a:solidFill>
                <a:latin typeface="+mj-ea"/>
                <a:cs typeface="+mj-ea"/>
              </a:rPr>
              <a:t>ciclul</a:t>
            </a:r>
            <a:r>
              <a:rPr lang="en-US" b="1" dirty="0">
                <a:solidFill>
                  <a:srgbClr val="5975ED"/>
                </a:solidFill>
                <a:latin typeface="+mj-ea"/>
                <a:cs typeface="+mj-ea"/>
              </a:rPr>
              <a:t> </a:t>
            </a:r>
            <a:r>
              <a:rPr lang="en-US" b="1" dirty="0" err="1">
                <a:solidFill>
                  <a:srgbClr val="5975ED"/>
                </a:solidFill>
                <a:latin typeface="+mj-ea"/>
                <a:cs typeface="+mj-ea"/>
              </a:rPr>
              <a:t>primar</a:t>
            </a:r>
            <a:r>
              <a:rPr lang="en-US" b="1" dirty="0">
                <a:solidFill>
                  <a:srgbClr val="5975ED"/>
                </a:solidFill>
                <a:latin typeface="+mj-ea"/>
                <a:cs typeface="+mj-ea"/>
              </a:rPr>
              <a:t> </a:t>
            </a:r>
            <a:r>
              <a:rPr lang="en-US" b="1" dirty="0" err="1">
                <a:solidFill>
                  <a:srgbClr val="5975ED"/>
                </a:solidFill>
                <a:latin typeface="+mj-ea"/>
                <a:cs typeface="+mj-ea"/>
              </a:rPr>
              <a:t>competențele</a:t>
            </a:r>
            <a:r>
              <a:rPr lang="en-US" b="1" dirty="0">
                <a:solidFill>
                  <a:srgbClr val="5975ED"/>
                </a:solidFill>
                <a:latin typeface="+mj-ea"/>
                <a:cs typeface="+mj-ea"/>
              </a:rPr>
              <a:t> STEAM ? </a:t>
            </a:r>
          </a:p>
          <a:p>
            <a:r>
              <a:rPr lang="en-US" b="1" dirty="0" err="1">
                <a:solidFill>
                  <a:srgbClr val="5975ED"/>
                </a:solidFill>
                <a:latin typeface="+mj-ea"/>
                <a:cs typeface="+mj-ea"/>
              </a:rPr>
              <a:t>Avantajele</a:t>
            </a:r>
            <a:r>
              <a:rPr lang="en-US" b="1" dirty="0">
                <a:solidFill>
                  <a:srgbClr val="5975ED"/>
                </a:solidFill>
                <a:latin typeface="+mj-ea"/>
                <a:cs typeface="+mj-ea"/>
              </a:rPr>
              <a:t> </a:t>
            </a:r>
            <a:r>
              <a:rPr lang="en-US" b="1" dirty="0" err="1">
                <a:solidFill>
                  <a:srgbClr val="5975ED"/>
                </a:solidFill>
                <a:latin typeface="+mj-ea"/>
                <a:cs typeface="+mj-ea"/>
              </a:rPr>
              <a:t>educației</a:t>
            </a:r>
            <a:r>
              <a:rPr lang="en-US" b="1" dirty="0">
                <a:solidFill>
                  <a:srgbClr val="5975ED"/>
                </a:solidFill>
                <a:latin typeface="+mj-ea"/>
                <a:cs typeface="+mj-ea"/>
              </a:rPr>
              <a:t> STE</a:t>
            </a:r>
            <a:r>
              <a:rPr lang="ro-RO" altLang="en-US" b="1" dirty="0">
                <a:solidFill>
                  <a:srgbClr val="5975ED"/>
                </a:solidFill>
                <a:latin typeface="+mj-ea"/>
                <a:cs typeface="+mj-ea"/>
              </a:rPr>
              <a:t>A</a:t>
            </a:r>
            <a:r>
              <a:rPr lang="en-US" b="1" dirty="0">
                <a:solidFill>
                  <a:srgbClr val="5975ED"/>
                </a:solidFill>
                <a:latin typeface="+mj-ea"/>
                <a:cs typeface="+mj-ea"/>
              </a:rPr>
              <a:t>M </a:t>
            </a:r>
          </a:p>
          <a:p>
            <a:r>
              <a:rPr lang="en-US" b="1" dirty="0" err="1">
                <a:solidFill>
                  <a:srgbClr val="5975ED"/>
                </a:solidFill>
                <a:latin typeface="+mj-ea"/>
                <a:cs typeface="+mj-ea"/>
              </a:rPr>
              <a:t>Concluzii</a:t>
            </a:r>
            <a:endParaRPr lang="en-US" b="1" dirty="0">
              <a:solidFill>
                <a:srgbClr val="5975ED"/>
              </a:solidFill>
              <a:latin typeface="+mj-ea"/>
              <a:cs typeface="+mj-ea"/>
            </a:endParaRPr>
          </a:p>
          <a:p>
            <a:r>
              <a:rPr lang="en-US" b="1" dirty="0" err="1">
                <a:solidFill>
                  <a:srgbClr val="5975ED"/>
                </a:solidFill>
                <a:latin typeface="+mj-ea"/>
                <a:cs typeface="+mj-ea"/>
              </a:rPr>
              <a:t>Bibliografie</a:t>
            </a:r>
            <a:endParaRPr lang="en-US" b="1" dirty="0">
              <a:solidFill>
                <a:srgbClr val="5975ED"/>
              </a:solidFill>
              <a:latin typeface="+mj-ea"/>
              <a:cs typeface="+mj-ea"/>
            </a:endParaRP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txBody>
          <a:bodyPr>
            <a:normAutofit fontScale="90000"/>
          </a:bodyPr>
          <a:lstStyle/>
          <a:p>
            <a:pPr lvl="0" algn="ctr" fontAlgn="base">
              <a:spcAft>
                <a:spcPct val="0"/>
              </a:spcAft>
            </a:pPr>
            <a:r>
              <a:rPr lang="ro-RO" sz="3200" b="1" cap="none" dirty="0">
                <a:solidFill>
                  <a:srgbClr val="FF0000"/>
                </a:solidFill>
                <a:effectLst/>
                <a:latin typeface="Algerian" panose="04020705040A02060702" pitchFamily="82" charset="0"/>
                <a:ea typeface="+mn-ea"/>
                <a:cs typeface="+mn-cs"/>
              </a:rPr>
              <a:t>Motto:</a:t>
            </a:r>
            <a:r>
              <a:rPr lang="ro-RO" sz="3200" b="1" cap="none" dirty="0">
                <a:solidFill>
                  <a:srgbClr val="FF0000"/>
                </a:solidFill>
                <a:effectLst/>
                <a:latin typeface="Tahoma" panose="020B0604030504040204" pitchFamily="34" charset="0"/>
                <a:ea typeface="+mn-ea"/>
                <a:cs typeface="+mn-cs"/>
              </a:rPr>
              <a:t/>
            </a:r>
            <a:br>
              <a:rPr lang="ro-RO" sz="3200" b="1" cap="none" dirty="0">
                <a:solidFill>
                  <a:srgbClr val="FF0000"/>
                </a:solidFill>
                <a:effectLst/>
                <a:latin typeface="Tahoma" panose="020B0604030504040204" pitchFamily="34" charset="0"/>
                <a:ea typeface="+mn-ea"/>
                <a:cs typeface="+mn-cs"/>
              </a:rPr>
            </a:br>
            <a:endParaRPr lang="ro-RO" dirty="0"/>
          </a:p>
        </p:txBody>
      </p:sp>
      <p:sp>
        <p:nvSpPr>
          <p:cNvPr id="3" name="Substituent conținut 2"/>
          <p:cNvSpPr>
            <a:spLocks noGrp="1"/>
          </p:cNvSpPr>
          <p:nvPr>
            <p:ph sz="half" idx="1"/>
          </p:nvPr>
        </p:nvSpPr>
        <p:spPr>
          <a:xfrm>
            <a:off x="304800" y="1600200"/>
            <a:ext cx="8726170" cy="5091430"/>
          </a:xfrm>
        </p:spPr>
        <p:txBody>
          <a:bodyPr>
            <a:normAutofit lnSpcReduction="10000"/>
          </a:bodyPr>
          <a:lstStyle/>
          <a:p>
            <a:pPr marL="0" lvl="0" indent="0" algn="ctr" fontAlgn="base">
              <a:spcBef>
                <a:spcPct val="0"/>
              </a:spcBef>
              <a:spcAft>
                <a:spcPct val="0"/>
              </a:spcAft>
              <a:buClrTx/>
              <a:buSzTx/>
              <a:buNone/>
            </a:pPr>
            <a:r>
              <a:rPr sz="4800" b="1" i="1" dirty="0">
                <a:solidFill>
                  <a:srgbClr val="000000"/>
                </a:solidFill>
                <a:latin typeface="Monotype Corsiva" panose="03010101010201010101" pitchFamily="66" charset="0"/>
              </a:rPr>
              <a:t>„</a:t>
            </a:r>
            <a:r>
              <a:rPr sz="4800" b="1" i="1" dirty="0" err="1">
                <a:solidFill>
                  <a:srgbClr val="000000"/>
                </a:solidFill>
                <a:latin typeface="Monotype Corsiva" panose="03010101010201010101" pitchFamily="66" charset="0"/>
              </a:rPr>
              <a:t>Şcoala</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să</a:t>
            </a:r>
            <a:r>
              <a:rPr sz="4800" b="1" i="1" dirty="0">
                <a:solidFill>
                  <a:srgbClr val="000000"/>
                </a:solidFill>
                <a:latin typeface="Monotype Corsiva" panose="03010101010201010101" pitchFamily="66" charset="0"/>
              </a:rPr>
              <a:t> nu fie </a:t>
            </a:r>
            <a:r>
              <a:rPr sz="4800" b="1" i="1" dirty="0" err="1">
                <a:solidFill>
                  <a:srgbClr val="000000"/>
                </a:solidFill>
                <a:latin typeface="Monotype Corsiva" panose="03010101010201010101" pitchFamily="66" charset="0"/>
              </a:rPr>
              <a:t>nimic</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altceva</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decât</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ateliere</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pline</a:t>
            </a:r>
            <a:r>
              <a:rPr sz="4800" b="1" i="1" dirty="0">
                <a:solidFill>
                  <a:srgbClr val="000000"/>
                </a:solidFill>
                <a:latin typeface="Monotype Corsiva" panose="03010101010201010101" pitchFamily="66" charset="0"/>
              </a:rPr>
              <a:t> de </a:t>
            </a:r>
            <a:r>
              <a:rPr sz="4800" b="1" i="1" dirty="0" err="1">
                <a:solidFill>
                  <a:srgbClr val="000000"/>
                </a:solidFill>
                <a:latin typeface="Monotype Corsiva" panose="03010101010201010101" pitchFamily="66" charset="0"/>
              </a:rPr>
              <a:t>activitate</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Numai</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astfel</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vor</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putea</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să</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probeze</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toţi</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în</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propria</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lor</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practică</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adevărul</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că</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învăţând</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pe</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alţii</a:t>
            </a:r>
            <a:r>
              <a:rPr sz="4800" b="1" i="1" dirty="0">
                <a:solidFill>
                  <a:srgbClr val="000000"/>
                </a:solidFill>
                <a:latin typeface="Monotype Corsiva" panose="03010101010201010101" pitchFamily="66" charset="0"/>
              </a:rPr>
              <a:t> ne </a:t>
            </a:r>
            <a:r>
              <a:rPr sz="4800" b="1" i="1" dirty="0" err="1">
                <a:solidFill>
                  <a:srgbClr val="000000"/>
                </a:solidFill>
                <a:latin typeface="Monotype Corsiva" panose="03010101010201010101" pitchFamily="66" charset="0"/>
              </a:rPr>
              <a:t>învăţăm</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pe</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noi</a:t>
            </a:r>
            <a:r>
              <a:rPr sz="4800" b="1" i="1" dirty="0">
                <a:solidFill>
                  <a:srgbClr val="000000"/>
                </a:solidFill>
                <a:latin typeface="Monotype Corsiva" panose="03010101010201010101" pitchFamily="66" charset="0"/>
              </a:rPr>
              <a:t> </a:t>
            </a:r>
            <a:r>
              <a:rPr sz="4800" b="1" i="1" dirty="0" err="1">
                <a:solidFill>
                  <a:srgbClr val="000000"/>
                </a:solidFill>
                <a:latin typeface="Monotype Corsiva" panose="03010101010201010101" pitchFamily="66" charset="0"/>
              </a:rPr>
              <a:t>înşine</a:t>
            </a:r>
            <a:r>
              <a:rPr sz="4800" b="1" i="1" dirty="0">
                <a:solidFill>
                  <a:srgbClr val="000000"/>
                </a:solidFill>
                <a:latin typeface="Monotype Corsiva" panose="03010101010201010101" pitchFamily="66" charset="0"/>
              </a:rPr>
              <a:t>.” </a:t>
            </a:r>
            <a:r>
              <a:rPr lang="ro-RO" sz="4800" b="1" i="1" dirty="0" smtClean="0">
                <a:solidFill>
                  <a:srgbClr val="000000"/>
                </a:solidFill>
                <a:latin typeface="Monotype Corsiva" panose="03010101010201010101" pitchFamily="66" charset="0"/>
              </a:rPr>
              <a:t>  </a:t>
            </a:r>
            <a:endParaRPr lang="ro-RO" sz="4800" b="1" i="1" dirty="0">
              <a:solidFill>
                <a:srgbClr val="000000"/>
              </a:solidFill>
              <a:latin typeface="Monotype Corsiva" panose="03010101010201010101" pitchFamily="66" charset="0"/>
            </a:endParaRPr>
          </a:p>
          <a:p>
            <a:pPr marL="0" lvl="0" indent="0" fontAlgn="base">
              <a:spcBef>
                <a:spcPct val="0"/>
              </a:spcBef>
              <a:spcAft>
                <a:spcPct val="0"/>
              </a:spcAft>
              <a:buClrTx/>
              <a:buSzTx/>
              <a:buNone/>
            </a:pPr>
            <a:endParaRPr lang="ro-RO" sz="4000" b="1" dirty="0">
              <a:solidFill>
                <a:srgbClr val="000000"/>
              </a:solidFill>
              <a:latin typeface="Monotype Corsiva" panose="03010101010201010101" pitchFamily="66" charset="0"/>
            </a:endParaRPr>
          </a:p>
          <a:p>
            <a:pPr marL="0" lvl="0" indent="0" fontAlgn="base">
              <a:spcBef>
                <a:spcPct val="0"/>
              </a:spcBef>
              <a:spcAft>
                <a:spcPct val="0"/>
              </a:spcAft>
              <a:buClrTx/>
              <a:buSzTx/>
              <a:buNone/>
            </a:pPr>
            <a:r>
              <a:rPr lang="ro-RO" sz="1800" b="1" dirty="0">
                <a:solidFill>
                  <a:srgbClr val="0000FF"/>
                </a:solidFill>
                <a:latin typeface="Tahoma" panose="020B0604030504040204" pitchFamily="34" charset="0"/>
              </a:rPr>
              <a:t>                                                                              </a:t>
            </a:r>
            <a:r>
              <a:rPr lang="ro-RO" sz="1800" b="1" dirty="0">
                <a:solidFill>
                  <a:srgbClr val="3716AE"/>
                </a:solidFill>
                <a:latin typeface="Tahoma" panose="020B0604030504040204" pitchFamily="34" charset="0"/>
              </a:rPr>
              <a:t>John Amos Comenius</a:t>
            </a:r>
          </a:p>
        </p:txBody>
      </p:sp>
      <p:pic>
        <p:nvPicPr>
          <p:cNvPr id="4" name="Content Placeholder 3" descr="34c1d61310e2a3172a4f7fca4097d777 (1)"/>
          <p:cNvPicPr>
            <a:picLocks noGrp="1" noChangeAspect="1"/>
          </p:cNvPicPr>
          <p:nvPr>
            <p:ph sz="half" idx="2"/>
          </p:nvPr>
        </p:nvPicPr>
        <p:blipFill>
          <a:blip r:embed="rId2"/>
          <a:stretch>
            <a:fillRect/>
          </a:stretch>
        </p:blipFill>
        <p:spPr>
          <a:xfrm>
            <a:off x="755576" y="4989358"/>
            <a:ext cx="2870909" cy="18686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304800" y="116840"/>
            <a:ext cx="8686800" cy="905510"/>
          </a:xfrm>
        </p:spPr>
        <p:txBody>
          <a:bodyPr>
            <a:normAutofit/>
          </a:bodyPr>
          <a:lstStyle/>
          <a:p>
            <a:pPr algn="ctr"/>
            <a:r>
              <a:rPr lang="ro-RO" sz="4400" b="1" kern="0" cap="none" dirty="0">
                <a:solidFill>
                  <a:srgbClr val="FF3300"/>
                </a:solidFill>
                <a:effectLst/>
                <a:latin typeface="Impact" panose="020B0806030902050204" pitchFamily="34" charset="0"/>
              </a:rPr>
              <a:t>Ce este educația STEAM?</a:t>
            </a:r>
          </a:p>
        </p:txBody>
      </p:sp>
      <p:sp>
        <p:nvSpPr>
          <p:cNvPr id="3" name="Substituent conținut 2"/>
          <p:cNvSpPr>
            <a:spLocks noGrp="1"/>
          </p:cNvSpPr>
          <p:nvPr>
            <p:ph idx="1"/>
          </p:nvPr>
        </p:nvSpPr>
        <p:spPr>
          <a:xfrm>
            <a:off x="60960" y="935990"/>
            <a:ext cx="8930640" cy="5828665"/>
          </a:xfrm>
        </p:spPr>
        <p:txBody>
          <a:bodyPr>
            <a:normAutofit fontScale="25000" lnSpcReduction="20000"/>
          </a:bodyPr>
          <a:lstStyle/>
          <a:p>
            <a:pPr lvl="0" fontAlgn="base">
              <a:lnSpc>
                <a:spcPct val="90000"/>
              </a:lnSpc>
              <a:spcAft>
                <a:spcPct val="0"/>
              </a:spcAft>
              <a:buClrTx/>
              <a:buSzTx/>
              <a:buNone/>
            </a:pPr>
            <a:r>
              <a:rPr lang="ro-RO" sz="2000" b="1" kern="0" dirty="0" smtClean="0">
                <a:solidFill>
                  <a:srgbClr val="000000"/>
                </a:solidFill>
                <a:latin typeface="Comic Sans MS" panose="030F0702030302020204" pitchFamily="66" charset="0"/>
              </a:rPr>
              <a:t>        </a:t>
            </a:r>
            <a:r>
              <a:rPr lang="ro-RO" sz="9600" b="1" kern="0" dirty="0" smtClean="0">
                <a:solidFill>
                  <a:srgbClr val="000000"/>
                </a:solidFill>
                <a:latin typeface="Comic Sans MS" panose="030F0702030302020204" pitchFamily="66" charset="0"/>
              </a:rPr>
              <a:t> </a:t>
            </a:r>
            <a:r>
              <a:rPr lang="ro-RO" sz="12800" b="1" kern="0" dirty="0" smtClean="0">
                <a:ln w="22225">
                  <a:solidFill>
                    <a:schemeClr val="accent2"/>
                  </a:solidFill>
                  <a:prstDash val="solid"/>
                </a:ln>
                <a:gradFill>
                  <a:gsLst>
                    <a:gs pos="0">
                      <a:srgbClr val="14CD68"/>
                    </a:gs>
                    <a:gs pos="100000">
                      <a:srgbClr val="035C7D"/>
                    </a:gs>
                  </a:gsLst>
                  <a:lin scaled="0"/>
                </a:gradFill>
                <a:effectLst/>
                <a:latin typeface="+mj-lt"/>
              </a:rPr>
              <a:t>STEAM</a:t>
            </a:r>
            <a:r>
              <a:rPr lang="ro-RO" sz="12800" b="1" kern="0" dirty="0" smtClean="0">
                <a:solidFill>
                  <a:srgbClr val="000000"/>
                </a:solidFill>
                <a:latin typeface="+mj-lt"/>
              </a:rPr>
              <a:t> este un acronim – </a:t>
            </a:r>
            <a:r>
              <a:rPr lang="ro-RO" sz="12800" b="1" kern="0" dirty="0" smtClean="0">
                <a:ln w="10160">
                  <a:solidFill>
                    <a:schemeClr val="accent5"/>
                  </a:solidFill>
                  <a:prstDash val="solid"/>
                </a:ln>
                <a:gradFill>
                  <a:gsLst>
                    <a:gs pos="0">
                      <a:srgbClr val="14CD68"/>
                    </a:gs>
                    <a:gs pos="100000">
                      <a:srgbClr val="0B6E38"/>
                    </a:gs>
                  </a:gsLst>
                  <a:lin scaled="0"/>
                </a:gradFill>
                <a:effectLst>
                  <a:outerShdw blurRad="38100" dist="22860" dir="5400000" algn="tl" rotWithShape="0">
                    <a:srgbClr val="000000">
                      <a:alpha val="30000"/>
                    </a:srgbClr>
                  </a:outerShdw>
                </a:effectLst>
                <a:latin typeface="+mj-lt"/>
              </a:rPr>
              <a:t>S</a:t>
            </a:r>
            <a:r>
              <a:rPr lang="ro-RO" sz="12800" b="1" kern="0" dirty="0" smtClean="0">
                <a:solidFill>
                  <a:srgbClr val="000000"/>
                </a:solidFill>
                <a:latin typeface="+mj-lt"/>
              </a:rPr>
              <a:t>ience, </a:t>
            </a:r>
            <a:r>
              <a:rPr lang="ro-RO" sz="12800" b="1" kern="0" dirty="0" smtClean="0">
                <a:ln w="10160">
                  <a:solidFill>
                    <a:schemeClr val="accent5"/>
                  </a:solidFill>
                  <a:prstDash val="solid"/>
                </a:ln>
                <a:gradFill>
                  <a:gsLst>
                    <a:gs pos="0">
                      <a:srgbClr val="14CD68"/>
                    </a:gs>
                    <a:gs pos="100000">
                      <a:srgbClr val="0B6E38"/>
                    </a:gs>
                  </a:gsLst>
                  <a:lin scaled="0"/>
                </a:gradFill>
                <a:effectLst>
                  <a:outerShdw blurRad="38100" dist="22860" dir="5400000" algn="tl" rotWithShape="0">
                    <a:srgbClr val="000000">
                      <a:alpha val="30000"/>
                    </a:srgbClr>
                  </a:outerShdw>
                </a:effectLst>
                <a:latin typeface="+mj-lt"/>
              </a:rPr>
              <a:t>T</a:t>
            </a:r>
            <a:r>
              <a:rPr lang="ro-RO" sz="12800" b="1" kern="0" dirty="0" smtClean="0">
                <a:solidFill>
                  <a:srgbClr val="000000"/>
                </a:solidFill>
                <a:latin typeface="+mj-lt"/>
              </a:rPr>
              <a:t>echnology, </a:t>
            </a:r>
            <a:r>
              <a:rPr lang="ro-RO" sz="12800" b="1" kern="0" dirty="0" smtClean="0">
                <a:ln w="10160">
                  <a:solidFill>
                    <a:schemeClr val="accent5"/>
                  </a:solidFill>
                  <a:prstDash val="solid"/>
                </a:ln>
                <a:gradFill>
                  <a:gsLst>
                    <a:gs pos="0">
                      <a:srgbClr val="14CD68"/>
                    </a:gs>
                    <a:gs pos="100000">
                      <a:srgbClr val="0B6E38"/>
                    </a:gs>
                  </a:gsLst>
                  <a:lin scaled="0"/>
                </a:gradFill>
                <a:effectLst>
                  <a:outerShdw blurRad="38100" dist="22860" dir="5400000" algn="tl" rotWithShape="0">
                    <a:srgbClr val="000000">
                      <a:alpha val="30000"/>
                    </a:srgbClr>
                  </a:outerShdw>
                </a:effectLst>
                <a:latin typeface="+mj-lt"/>
              </a:rPr>
              <a:t>E</a:t>
            </a:r>
            <a:r>
              <a:rPr lang="ro-RO" sz="12800" b="1" kern="0" dirty="0" smtClean="0">
                <a:solidFill>
                  <a:srgbClr val="000000"/>
                </a:solidFill>
                <a:latin typeface="+mj-lt"/>
              </a:rPr>
              <a:t>ngineering, </a:t>
            </a:r>
            <a:r>
              <a:rPr lang="ro-RO" sz="12800" b="1" kern="0" dirty="0" smtClean="0">
                <a:ln w="10160">
                  <a:solidFill>
                    <a:schemeClr val="accent5"/>
                  </a:solidFill>
                  <a:prstDash val="solid"/>
                </a:ln>
                <a:gradFill>
                  <a:gsLst>
                    <a:gs pos="0">
                      <a:srgbClr val="14CD68"/>
                    </a:gs>
                    <a:gs pos="100000">
                      <a:srgbClr val="0B6E38"/>
                    </a:gs>
                  </a:gsLst>
                  <a:lin scaled="0"/>
                </a:gradFill>
                <a:effectLst>
                  <a:outerShdw blurRad="38100" dist="22860" dir="5400000" algn="tl" rotWithShape="0">
                    <a:srgbClr val="000000">
                      <a:alpha val="30000"/>
                    </a:srgbClr>
                  </a:outerShdw>
                </a:effectLst>
                <a:latin typeface="+mj-lt"/>
              </a:rPr>
              <a:t>A</a:t>
            </a:r>
            <a:r>
              <a:rPr lang="ro-RO" sz="12800" b="1" kern="0" dirty="0" smtClean="0">
                <a:solidFill>
                  <a:srgbClr val="000000"/>
                </a:solidFill>
                <a:latin typeface="+mj-lt"/>
              </a:rPr>
              <a:t>rts, </a:t>
            </a:r>
            <a:r>
              <a:rPr lang="ro-RO" sz="12800" b="1" kern="0" dirty="0" smtClean="0">
                <a:ln w="10160">
                  <a:solidFill>
                    <a:schemeClr val="accent5"/>
                  </a:solidFill>
                  <a:prstDash val="solid"/>
                </a:ln>
                <a:gradFill>
                  <a:gsLst>
                    <a:gs pos="0">
                      <a:srgbClr val="14CD68"/>
                    </a:gs>
                    <a:gs pos="100000">
                      <a:srgbClr val="0B6E38"/>
                    </a:gs>
                  </a:gsLst>
                  <a:lin scaled="0"/>
                </a:gradFill>
                <a:effectLst>
                  <a:outerShdw blurRad="38100" dist="22860" dir="5400000" algn="tl" rotWithShape="0">
                    <a:srgbClr val="000000">
                      <a:alpha val="30000"/>
                    </a:srgbClr>
                  </a:outerShdw>
                </a:effectLst>
                <a:latin typeface="+mj-lt"/>
              </a:rPr>
              <a:t>M</a:t>
            </a:r>
            <a:r>
              <a:rPr lang="ro-RO" sz="12800" b="1" kern="0" dirty="0" smtClean="0">
                <a:solidFill>
                  <a:srgbClr val="000000"/>
                </a:solidFill>
                <a:latin typeface="+mj-lt"/>
              </a:rPr>
              <a:t>athematics - </a:t>
            </a:r>
            <a:r>
              <a:rPr lang="ro-RO" sz="12800" b="1" kern="0" dirty="0" smtClean="0">
                <a:ln w="10160">
                  <a:solidFill>
                    <a:schemeClr val="accent5"/>
                  </a:solidFill>
                  <a:prstDash val="solid"/>
                </a:ln>
                <a:gradFill>
                  <a:gsLst>
                    <a:gs pos="0">
                      <a:srgbClr val="14CD68"/>
                    </a:gs>
                    <a:gs pos="100000">
                      <a:srgbClr val="0B6E38"/>
                    </a:gs>
                  </a:gsLst>
                  <a:lin scaled="0"/>
                </a:gradFill>
                <a:effectLst>
                  <a:outerShdw blurRad="38100" dist="22860" dir="5400000" algn="tl" rotWithShape="0">
                    <a:srgbClr val="000000">
                      <a:alpha val="30000"/>
                    </a:srgbClr>
                  </a:outerShdw>
                </a:effectLst>
                <a:latin typeface="+mj-lt"/>
              </a:rPr>
              <a:t>S</a:t>
            </a:r>
            <a:r>
              <a:rPr lang="ro-RO" sz="12800" b="1" kern="0" dirty="0" smtClean="0">
                <a:solidFill>
                  <a:srgbClr val="000000"/>
                </a:solidFill>
                <a:latin typeface="+mj-lt"/>
              </a:rPr>
              <a:t>tiință, </a:t>
            </a:r>
            <a:r>
              <a:rPr lang="ro-RO" sz="12800" b="1" kern="0" dirty="0" smtClean="0">
                <a:gradFill>
                  <a:gsLst>
                    <a:gs pos="0">
                      <a:srgbClr val="14CD68"/>
                    </a:gs>
                    <a:gs pos="100000">
                      <a:srgbClr val="0B6E38"/>
                    </a:gs>
                  </a:gsLst>
                  <a:lin scaled="0"/>
                </a:gradFill>
                <a:latin typeface="+mj-lt"/>
              </a:rPr>
              <a:t>T</a:t>
            </a:r>
            <a:r>
              <a:rPr lang="ro-RO" sz="12800" b="1" kern="0" dirty="0" smtClean="0">
                <a:solidFill>
                  <a:srgbClr val="000000"/>
                </a:solidFill>
                <a:latin typeface="+mj-lt"/>
              </a:rPr>
              <a:t>ehnologie, </a:t>
            </a:r>
            <a:r>
              <a:rPr lang="ro-RO" sz="12800" b="1" kern="0" dirty="0" smtClean="0">
                <a:gradFill>
                  <a:gsLst>
                    <a:gs pos="0">
                      <a:srgbClr val="14CD68"/>
                    </a:gs>
                    <a:gs pos="100000">
                      <a:srgbClr val="0B6E38"/>
                    </a:gs>
                  </a:gsLst>
                  <a:lin scaled="0"/>
                </a:gradFill>
                <a:latin typeface="+mj-lt"/>
              </a:rPr>
              <a:t>I</a:t>
            </a:r>
            <a:r>
              <a:rPr lang="ro-RO" sz="12800" b="1" kern="0" dirty="0" smtClean="0">
                <a:solidFill>
                  <a:srgbClr val="000000"/>
                </a:solidFill>
                <a:latin typeface="+mj-lt"/>
              </a:rPr>
              <a:t>nginerie, </a:t>
            </a:r>
            <a:r>
              <a:rPr lang="ro-RO" sz="12800" b="1" kern="0" dirty="0" smtClean="0">
                <a:ln w="10160">
                  <a:solidFill>
                    <a:schemeClr val="accent5"/>
                  </a:solidFill>
                  <a:prstDash val="solid"/>
                </a:ln>
                <a:gradFill>
                  <a:gsLst>
                    <a:gs pos="0">
                      <a:srgbClr val="14CD68"/>
                    </a:gs>
                    <a:gs pos="100000">
                      <a:srgbClr val="0B6E38"/>
                    </a:gs>
                  </a:gsLst>
                  <a:lin scaled="0"/>
                </a:gradFill>
                <a:effectLst>
                  <a:outerShdw blurRad="38100" dist="22860" dir="5400000" algn="tl" rotWithShape="0">
                    <a:srgbClr val="000000">
                      <a:alpha val="30000"/>
                    </a:srgbClr>
                  </a:outerShdw>
                </a:effectLst>
                <a:latin typeface="+mj-lt"/>
              </a:rPr>
              <a:t>A</a:t>
            </a:r>
            <a:r>
              <a:rPr lang="ro-RO" sz="12800" b="1" kern="0" dirty="0" smtClean="0">
                <a:solidFill>
                  <a:srgbClr val="000000"/>
                </a:solidFill>
                <a:latin typeface="+mj-lt"/>
              </a:rPr>
              <a:t>rtă si </a:t>
            </a:r>
            <a:r>
              <a:rPr lang="ro-RO" sz="12800" b="1" kern="0" dirty="0" smtClean="0">
                <a:ln w="10160">
                  <a:solidFill>
                    <a:schemeClr val="accent5"/>
                  </a:solidFill>
                  <a:prstDash val="solid"/>
                </a:ln>
                <a:gradFill>
                  <a:gsLst>
                    <a:gs pos="0">
                      <a:srgbClr val="14CD68"/>
                    </a:gs>
                    <a:gs pos="100000">
                      <a:srgbClr val="0B6E38"/>
                    </a:gs>
                  </a:gsLst>
                  <a:lin scaled="0"/>
                </a:gradFill>
                <a:effectLst>
                  <a:outerShdw blurRad="38100" dist="22860" dir="5400000" algn="tl" rotWithShape="0">
                    <a:srgbClr val="000000">
                      <a:alpha val="30000"/>
                    </a:srgbClr>
                  </a:outerShdw>
                </a:effectLst>
                <a:latin typeface="+mj-lt"/>
              </a:rPr>
              <a:t>M</a:t>
            </a:r>
            <a:r>
              <a:rPr lang="ro-RO" sz="12800" b="1" kern="0" dirty="0" smtClean="0">
                <a:solidFill>
                  <a:srgbClr val="000000"/>
                </a:solidFill>
                <a:latin typeface="+mj-lt"/>
              </a:rPr>
              <a:t>atematică.</a:t>
            </a:r>
          </a:p>
          <a:p>
            <a:pPr lvl="0" fontAlgn="base">
              <a:lnSpc>
                <a:spcPct val="90000"/>
              </a:lnSpc>
              <a:spcAft>
                <a:spcPct val="0"/>
              </a:spcAft>
              <a:buClrTx/>
              <a:buSzTx/>
              <a:buNone/>
            </a:pPr>
            <a:endParaRPr lang="ro-RO" sz="9600" b="1" kern="0" dirty="0" smtClean="0">
              <a:solidFill>
                <a:srgbClr val="000000"/>
              </a:solidFill>
              <a:latin typeface="+mj-lt"/>
            </a:endParaRPr>
          </a:p>
          <a:p>
            <a:pPr lvl="0" algn="just" fontAlgn="base">
              <a:spcAft>
                <a:spcPct val="0"/>
              </a:spcAft>
              <a:buClrTx/>
              <a:buSzTx/>
              <a:buFont typeface="Wingdings" panose="05000000000000000000" charset="0"/>
              <a:buChar char="Ø"/>
            </a:pPr>
            <a:r>
              <a:rPr lang="vi-VN" sz="10400" b="1" kern="0" dirty="0">
                <a:solidFill>
                  <a:srgbClr val="5975ED"/>
                </a:solidFill>
                <a:effectLst>
                  <a:outerShdw blurRad="38100" dist="19050" dir="2700000" algn="tl" rotWithShape="0">
                    <a:schemeClr val="dk1">
                      <a:alpha val="40000"/>
                    </a:schemeClr>
                  </a:outerShdw>
                </a:effectLst>
                <a:latin typeface="Sitka Banner" panose="02000505000000020004" charset="0"/>
                <a:cs typeface="Sitka Banner" panose="02000505000000020004" charset="0"/>
                <a:sym typeface="+mn-ea"/>
              </a:rPr>
              <a:t>Educația </a:t>
            </a:r>
            <a:r>
              <a:rPr lang="ro-RO" sz="10400" b="1" kern="0" dirty="0">
                <a:ln w="10160">
                  <a:solidFill>
                    <a:schemeClr val="accent5"/>
                  </a:solidFill>
                  <a:prstDash val="solid"/>
                </a:ln>
                <a:solidFill>
                  <a:srgbClr val="5975ED"/>
                </a:solidFill>
                <a:effectLst>
                  <a:outerShdw blurRad="38100" dist="22860" dir="5400000" algn="tl" rotWithShape="0">
                    <a:srgbClr val="000000">
                      <a:alpha val="30000"/>
                    </a:srgbClr>
                  </a:outerShdw>
                </a:effectLst>
                <a:latin typeface="Sitka Banner" panose="02000505000000020004" charset="0"/>
                <a:cs typeface="Sitka Banner" panose="02000505000000020004" charset="0"/>
                <a:sym typeface="+mn-ea"/>
              </a:rPr>
              <a:t>STEAM</a:t>
            </a:r>
            <a:r>
              <a:rPr lang="ro-RO" sz="10400" b="1" kern="0" dirty="0">
                <a:solidFill>
                  <a:srgbClr val="5975ED"/>
                </a:solidFill>
                <a:effectLst>
                  <a:outerShdw blurRad="38100" dist="19050" dir="2700000" algn="tl" rotWithShape="0">
                    <a:schemeClr val="dk1">
                      <a:alpha val="40000"/>
                    </a:schemeClr>
                  </a:outerShdw>
                </a:effectLst>
                <a:latin typeface="Sitka Banner" panose="02000505000000020004" charset="0"/>
                <a:cs typeface="Sitka Banner" panose="02000505000000020004" charset="0"/>
                <a:sym typeface="+mn-ea"/>
              </a:rPr>
              <a:t> </a:t>
            </a:r>
            <a:r>
              <a:rPr lang="vi-VN" sz="10400" b="1" kern="0" dirty="0">
                <a:solidFill>
                  <a:srgbClr val="5975ED"/>
                </a:solidFill>
                <a:latin typeface="Sitka Banner" panose="02000505000000020004" charset="0"/>
                <a:cs typeface="Sitka Banner" panose="02000505000000020004" charset="0"/>
                <a:sym typeface="+mn-ea"/>
              </a:rPr>
              <a:t>își propune să promoveze și utilizeze metode de predare bazate pe investigare și analiză directă, pentru a implica elevii în mod direct, dar și prin prezentarea unor modele de carieră în domeniu, astfel încât copiii să regăsească un model pe care vor să-l urmeze în viața adultă.</a:t>
            </a:r>
            <a:r>
              <a:rPr lang="vi-VN" sz="10400" b="1" kern="0" dirty="0">
                <a:latin typeface="Sitka Banner" panose="02000505000000020004" charset="0"/>
                <a:cs typeface="Sitka Banner" panose="02000505000000020004" charset="0"/>
                <a:sym typeface="+mn-ea"/>
              </a:rPr>
              <a:t> </a:t>
            </a:r>
            <a:endParaRPr lang="vi-VN" sz="10400" b="1" kern="0" dirty="0">
              <a:latin typeface="Sitka Banner" panose="02000505000000020004" charset="0"/>
              <a:cs typeface="Sitka Banner" panose="02000505000000020004" charset="0"/>
            </a:endParaRPr>
          </a:p>
          <a:p>
            <a:pPr lvl="0" algn="l" fontAlgn="base">
              <a:spcAft>
                <a:spcPct val="0"/>
              </a:spcAft>
              <a:buClrTx/>
              <a:buSzTx/>
              <a:buFont typeface="Wingdings" panose="05000000000000000000" charset="0"/>
              <a:buChar char="Ø"/>
            </a:pPr>
            <a:r>
              <a:rPr lang="vi-VN" sz="10400" b="1" kern="0" dirty="0">
                <a:ln w="22225">
                  <a:solidFill>
                    <a:schemeClr val="accent2"/>
                  </a:solidFill>
                  <a:prstDash val="solid"/>
                </a:ln>
                <a:solidFill>
                  <a:srgbClr val="CC3300"/>
                </a:solidFill>
                <a:effectLst/>
                <a:sym typeface="+mn-ea"/>
              </a:rPr>
              <a:t>Educația </a:t>
            </a:r>
            <a:r>
              <a:rPr lang="ro-RO" sz="10400" b="1" kern="0" dirty="0">
                <a:ln w="22225">
                  <a:solidFill>
                    <a:schemeClr val="accent2"/>
                  </a:solidFill>
                  <a:prstDash val="solid"/>
                </a:ln>
                <a:solidFill>
                  <a:srgbClr val="CC3300"/>
                </a:solidFill>
                <a:effectLst/>
                <a:sym typeface="+mn-ea"/>
              </a:rPr>
              <a:t>STEAM</a:t>
            </a:r>
            <a:r>
              <a:rPr lang="vi-VN" sz="10400" b="1" kern="0" dirty="0">
                <a:solidFill>
                  <a:srgbClr val="CC3300"/>
                </a:solidFill>
                <a:effectLst>
                  <a:outerShdw blurRad="38100" dist="25400" dir="5400000" algn="ctr" rotWithShape="0">
                    <a:srgbClr val="6E747A">
                      <a:alpha val="43000"/>
                    </a:srgbClr>
                  </a:outerShdw>
                </a:effectLst>
                <a:sym typeface="+mn-ea"/>
              </a:rPr>
              <a:t> </a:t>
            </a:r>
            <a:r>
              <a:rPr lang="vi-VN" sz="10400" b="1" kern="0" dirty="0">
                <a:solidFill>
                  <a:srgbClr val="CC3300"/>
                </a:solidFill>
                <a:sym typeface="+mn-ea"/>
              </a:rPr>
              <a:t>este o </a:t>
            </a:r>
            <a:r>
              <a:rPr lang="ro-RO" sz="10400" b="1" kern="0" dirty="0">
                <a:solidFill>
                  <a:srgbClr val="CC3300"/>
                </a:solidFill>
                <a:latin typeface="+mj-ea"/>
                <a:cs typeface="+mj-ea"/>
                <a:sym typeface="+mn-ea"/>
              </a:rPr>
              <a:t>abordare</a:t>
            </a:r>
            <a:r>
              <a:rPr lang="ro-RO" altLang="vi-VN" sz="10400" b="1" kern="0" dirty="0">
                <a:solidFill>
                  <a:srgbClr val="CC3300"/>
                </a:solidFill>
                <a:sym typeface="+mn-ea"/>
              </a:rPr>
              <a:t> </a:t>
            </a:r>
            <a:r>
              <a:rPr lang="vi-VN" sz="10400" b="1" kern="0" dirty="0">
                <a:solidFill>
                  <a:srgbClr val="CC3300"/>
                </a:solidFill>
                <a:sym typeface="+mn-ea"/>
              </a:rPr>
              <a:t>combinată</a:t>
            </a:r>
            <a:r>
              <a:rPr lang="ro-RO" altLang="vi-VN" sz="10400" b="1" kern="0" dirty="0">
                <a:solidFill>
                  <a:srgbClr val="CC3300"/>
                </a:solidFill>
                <a:sym typeface="+mn-ea"/>
              </a:rPr>
              <a:t>,</a:t>
            </a:r>
          </a:p>
          <a:p>
            <a:pPr marL="0" lvl="0" indent="0" algn="l" fontAlgn="base">
              <a:spcAft>
                <a:spcPct val="0"/>
              </a:spcAft>
              <a:buClrTx/>
              <a:buSzTx/>
              <a:buFont typeface="Wingdings" panose="05000000000000000000" charset="0"/>
              <a:buNone/>
            </a:pPr>
            <a:r>
              <a:rPr lang="ro-RO" altLang="vi-VN" sz="10400" b="1" kern="0" dirty="0">
                <a:solidFill>
                  <a:srgbClr val="CC3300"/>
                </a:solidFill>
                <a:sym typeface="+mn-ea"/>
              </a:rPr>
              <a:t>  </a:t>
            </a:r>
            <a:r>
              <a:rPr lang="ro-RO" altLang="vi-VN" sz="10400" b="1" kern="0" dirty="0" smtClean="0">
                <a:solidFill>
                  <a:srgbClr val="CC3300"/>
                </a:solidFill>
                <a:sym typeface="+mn-ea"/>
              </a:rPr>
              <a:t>  </a:t>
            </a:r>
            <a:r>
              <a:rPr lang="vi-VN" sz="10400" b="1" kern="0" dirty="0" smtClean="0">
                <a:solidFill>
                  <a:srgbClr val="CC3300"/>
                </a:solidFill>
                <a:sym typeface="+mn-ea"/>
              </a:rPr>
              <a:t>încurajează </a:t>
            </a:r>
            <a:r>
              <a:rPr lang="vi-VN" sz="10400" b="1" kern="0" dirty="0">
                <a:solidFill>
                  <a:srgbClr val="CC3300"/>
                </a:solidFill>
                <a:sym typeface="+mn-ea"/>
              </a:rPr>
              <a:t>experiența practică și  oferă copiilor </a:t>
            </a:r>
            <a:r>
              <a:rPr lang="ro-RO" altLang="vi-VN" sz="10400" b="1" kern="0" dirty="0">
                <a:solidFill>
                  <a:srgbClr val="CC3300"/>
                </a:solidFill>
                <a:sym typeface="+mn-ea"/>
              </a:rPr>
              <a:t>    </a:t>
            </a:r>
          </a:p>
          <a:p>
            <a:pPr marL="0" lvl="0" indent="0" algn="l" fontAlgn="base">
              <a:spcAft>
                <a:spcPct val="0"/>
              </a:spcAft>
              <a:buClrTx/>
              <a:buSzTx/>
              <a:buFont typeface="Wingdings" panose="05000000000000000000" charset="0"/>
              <a:buNone/>
            </a:pPr>
            <a:r>
              <a:rPr lang="ro-RO" altLang="vi-VN" sz="10400" b="1" kern="0" dirty="0">
                <a:solidFill>
                  <a:srgbClr val="CC3300"/>
                </a:solidFill>
                <a:sym typeface="+mn-ea"/>
              </a:rPr>
              <a:t>    </a:t>
            </a:r>
            <a:r>
              <a:rPr lang="vi-VN" sz="10400" b="1" kern="0" dirty="0">
                <a:solidFill>
                  <a:srgbClr val="CC3300"/>
                </a:solidFill>
                <a:sym typeface="+mn-ea"/>
              </a:rPr>
              <a:t>șansa să aplice cunoștințe relevante din lumea </a:t>
            </a:r>
            <a:r>
              <a:rPr lang="ro-RO" altLang="vi-VN" sz="10400" b="1" kern="0" dirty="0">
                <a:solidFill>
                  <a:srgbClr val="CC3300"/>
                </a:solidFill>
                <a:sym typeface="+mn-ea"/>
              </a:rPr>
              <a:t> </a:t>
            </a:r>
          </a:p>
          <a:p>
            <a:pPr marL="0" lvl="0" indent="0" algn="l" fontAlgn="base">
              <a:spcAft>
                <a:spcPct val="0"/>
              </a:spcAft>
              <a:buClrTx/>
              <a:buSzTx/>
              <a:buFont typeface="Wingdings" panose="05000000000000000000" charset="0"/>
              <a:buNone/>
            </a:pPr>
            <a:r>
              <a:rPr lang="ro-RO" altLang="vi-VN" sz="10400" b="1" kern="0" dirty="0">
                <a:solidFill>
                  <a:srgbClr val="CC3300"/>
                </a:solidFill>
                <a:sym typeface="+mn-ea"/>
              </a:rPr>
              <a:t>    </a:t>
            </a:r>
            <a:r>
              <a:rPr lang="vi-VN" sz="10400" b="1" kern="0" dirty="0">
                <a:solidFill>
                  <a:srgbClr val="CC3300"/>
                </a:solidFill>
                <a:sym typeface="+mn-ea"/>
              </a:rPr>
              <a:t>reală.</a:t>
            </a:r>
            <a:r>
              <a:rPr lang="vi-VN" sz="9600" b="1" kern="0" dirty="0">
                <a:solidFill>
                  <a:srgbClr val="CC3300"/>
                </a:solidFill>
                <a:sym typeface="+mn-ea"/>
              </a:rPr>
              <a:t> </a:t>
            </a:r>
            <a:endParaRPr lang="vi-VN" sz="9600" b="1" kern="0" dirty="0">
              <a:solidFill>
                <a:srgbClr val="CC3300"/>
              </a:solidFill>
            </a:endParaRPr>
          </a:p>
          <a:p>
            <a:pPr lvl="0" fontAlgn="base">
              <a:lnSpc>
                <a:spcPct val="90000"/>
              </a:lnSpc>
              <a:spcAft>
                <a:spcPct val="0"/>
              </a:spcAft>
              <a:buClrTx/>
              <a:buSzTx/>
              <a:buNone/>
            </a:pPr>
            <a:endParaRPr lang="vi-VN" sz="9600" b="1" kern="0" dirty="0" smtClean="0">
              <a:solidFill>
                <a:srgbClr val="CC3300"/>
              </a:solidFill>
              <a:latin typeface="+mj-lt"/>
            </a:endParaRP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stituent conținut 2"/>
          <p:cNvSpPr>
            <a:spLocks noGrp="1"/>
          </p:cNvSpPr>
          <p:nvPr>
            <p:ph idx="1"/>
          </p:nvPr>
        </p:nvSpPr>
        <p:spPr>
          <a:xfrm>
            <a:off x="16510" y="260350"/>
            <a:ext cx="9098915" cy="6522085"/>
          </a:xfrm>
        </p:spPr>
        <p:txBody>
          <a:bodyPr>
            <a:normAutofit/>
          </a:bodyPr>
          <a:lstStyle/>
          <a:p>
            <a:pPr lvl="0" algn="l" fontAlgn="base">
              <a:spcAft>
                <a:spcPct val="0"/>
              </a:spcAft>
              <a:buClrTx/>
              <a:buSzTx/>
              <a:buFont typeface="Wingdings" panose="05000000000000000000" charset="0"/>
              <a:buChar char="Ø"/>
            </a:pPr>
            <a:r>
              <a:rPr lang="vi-VN" sz="2400" b="1" kern="0" dirty="0">
                <a:gradFill>
                  <a:gsLst>
                    <a:gs pos="0">
                      <a:srgbClr val="FE4444"/>
                    </a:gs>
                    <a:gs pos="100000">
                      <a:srgbClr val="832B2B"/>
                    </a:gs>
                  </a:gsLst>
                  <a:lin scaled="0"/>
                </a:gradFill>
              </a:rPr>
              <a:t>Promovează ideea lucrului în echipă, învățarea prin intermediul proiectelor, căutarea informațiilor, crearea unui mediu de învățare activ, existența unei comunicări permanente , încurajand   copiii să descopere soluții noi, folosindu-și abilitățile în rezolvarea unor probleme reale. </a:t>
            </a:r>
          </a:p>
          <a:p>
            <a:pPr lvl="0" algn="l" fontAlgn="base">
              <a:spcAft>
                <a:spcPct val="0"/>
              </a:spcAft>
              <a:buClrTx/>
              <a:buSzTx/>
              <a:buFont typeface="Wingdings" panose="05000000000000000000" charset="0"/>
              <a:buChar char="Ø"/>
            </a:pPr>
            <a:r>
              <a:rPr lang="vi-VN" sz="2400" b="1" kern="0" dirty="0"/>
              <a:t>Activitățile </a:t>
            </a:r>
            <a:r>
              <a:rPr lang="ro-RO" sz="2400" b="1" kern="0" dirty="0">
                <a:ln w="10160">
                  <a:solidFill>
                    <a:schemeClr val="accent5"/>
                  </a:solidFill>
                  <a:prstDash val="solid"/>
                </a:ln>
                <a:solidFill>
                  <a:schemeClr val="tx1"/>
                </a:solidFill>
                <a:effectLst>
                  <a:outerShdw blurRad="38100" dist="22860" dir="5400000" algn="tl" rotWithShape="0">
                    <a:srgbClr val="000000">
                      <a:alpha val="30000"/>
                    </a:srgbClr>
                  </a:outerShdw>
                </a:effectLst>
              </a:rPr>
              <a:t>STEAM</a:t>
            </a:r>
            <a:r>
              <a:rPr lang="vi-VN" sz="2400" b="1" kern="0" dirty="0"/>
              <a:t> depășesc educația nonformală din școală și pune copilul în situații reale de viață, îi stârnește imaginația, curiozitatea științifico-tehnologică, îl ajută să învețe activ, să investigheze realitatea, să găsescă soluții, să se dezvolte ca persoană, să-și descopere pasiunile.</a:t>
            </a:r>
          </a:p>
          <a:p>
            <a:pPr lvl="0" algn="l" fontAlgn="base">
              <a:spcAft>
                <a:spcPct val="0"/>
              </a:spcAft>
              <a:buClrTx/>
              <a:buSzTx/>
              <a:buFont typeface="Wingdings" panose="05000000000000000000" charset="0"/>
              <a:buChar char="Ø"/>
            </a:pPr>
            <a:r>
              <a:rPr lang="ro-RO" sz="2400" b="1" kern="0" dirty="0">
                <a:ln w="10160">
                  <a:solidFill>
                    <a:schemeClr val="accent5"/>
                  </a:solidFill>
                  <a:prstDash val="solid"/>
                </a:ln>
                <a:gradFill>
                  <a:gsLst>
                    <a:gs pos="0">
                      <a:srgbClr val="14CD68"/>
                    </a:gs>
                    <a:gs pos="100000">
                      <a:srgbClr val="0B6E38"/>
                    </a:gs>
                  </a:gsLst>
                  <a:lin scaled="0"/>
                </a:gradFill>
                <a:effectLst>
                  <a:outerShdw blurRad="38100" dist="22860" dir="5400000" algn="tl" rotWithShape="0">
                    <a:srgbClr val="000000">
                      <a:alpha val="30000"/>
                    </a:srgbClr>
                  </a:outerShdw>
                </a:effectLst>
              </a:rPr>
              <a:t>STEAM</a:t>
            </a:r>
            <a:r>
              <a:rPr lang="vi-VN" sz="2400" b="1" kern="0" dirty="0">
                <a:gradFill>
                  <a:gsLst>
                    <a:gs pos="0">
                      <a:srgbClr val="14CD68"/>
                    </a:gs>
                    <a:gs pos="100000">
                      <a:srgbClr val="035C7D"/>
                    </a:gs>
                  </a:gsLst>
                  <a:lin scaled="0"/>
                </a:gradFill>
              </a:rPr>
              <a:t> este o haină modernă – nu neapărat nouă! –, croită pentru confortul raţiunii, dar şi al creativităţii prin introducerea detaliilor specifice cunoaşterii aflate la baza funcţionării societăţii contemporane.</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txBody>
          <a:bodyPr>
            <a:normAutofit fontScale="90000"/>
          </a:bodyPr>
          <a:lstStyle/>
          <a:p>
            <a:pPr marL="342900" lvl="0" indent="-342900" algn="ctr" fontAlgn="base">
              <a:lnSpc>
                <a:spcPct val="90000"/>
              </a:lnSpc>
              <a:spcBef>
                <a:spcPct val="20000"/>
              </a:spcBef>
              <a:spcAft>
                <a:spcPct val="0"/>
              </a:spcAft>
            </a:pPr>
            <a:r>
              <a:rPr lang="vi-VN" sz="6000" dirty="0">
                <a:sym typeface="+mn-ea"/>
              </a:rPr>
              <a:t/>
            </a:r>
            <a:br>
              <a:rPr lang="vi-VN" sz="6000" dirty="0">
                <a:sym typeface="+mn-ea"/>
              </a:rPr>
            </a:br>
            <a:r>
              <a:rPr lang="vi-VN" sz="4445" dirty="0">
                <a:sym typeface="+mn-ea"/>
              </a:rPr>
              <a:t/>
            </a:r>
            <a:br>
              <a:rPr lang="vi-VN" sz="4445" dirty="0">
                <a:sym typeface="+mn-ea"/>
              </a:rPr>
            </a:br>
            <a:r>
              <a:rPr lang="vi-VN" sz="4445" dirty="0">
                <a:sym typeface="+mn-ea"/>
              </a:rPr>
              <a:t/>
            </a:r>
            <a:br>
              <a:rPr lang="vi-VN" sz="4445" dirty="0">
                <a:sym typeface="+mn-ea"/>
              </a:rPr>
            </a:br>
            <a:r>
              <a:rPr lang="vi-VN" sz="4445" b="1" dirty="0">
                <a:ln w="22225">
                  <a:solidFill>
                    <a:schemeClr val="accent2"/>
                  </a:solidFill>
                  <a:prstDash val="solid"/>
                </a:ln>
                <a:gradFill>
                  <a:gsLst>
                    <a:gs pos="0">
                      <a:srgbClr val="14CD68"/>
                    </a:gs>
                    <a:gs pos="100000">
                      <a:srgbClr val="0B6E38"/>
                    </a:gs>
                  </a:gsLst>
                  <a:lin scaled="0"/>
                </a:gradFill>
                <a:effectLst/>
                <a:sym typeface="+mn-ea"/>
              </a:rPr>
              <a:t>Principiile educației STEM:</a:t>
            </a:r>
            <a:r>
              <a:rPr lang="vi-VN" sz="4445" b="1" dirty="0">
                <a:ln w="22225">
                  <a:solidFill>
                    <a:schemeClr val="accent2"/>
                  </a:solidFill>
                  <a:prstDash val="solid"/>
                </a:ln>
                <a:solidFill>
                  <a:schemeClr val="accent2">
                    <a:lumMod val="40000"/>
                    <a:lumOff val="60000"/>
                  </a:schemeClr>
                </a:solidFill>
                <a:effectLst/>
                <a:sym typeface="+mn-ea"/>
              </a:rPr>
              <a:t/>
            </a:r>
            <a:br>
              <a:rPr lang="vi-VN" sz="4445" b="1" dirty="0">
                <a:ln w="22225">
                  <a:solidFill>
                    <a:schemeClr val="accent2"/>
                  </a:solidFill>
                  <a:prstDash val="solid"/>
                </a:ln>
                <a:solidFill>
                  <a:schemeClr val="accent2">
                    <a:lumMod val="40000"/>
                    <a:lumOff val="60000"/>
                  </a:schemeClr>
                </a:solidFill>
                <a:effectLst/>
                <a:sym typeface="+mn-ea"/>
              </a:rPr>
            </a:br>
            <a:r>
              <a:rPr lang="vi-VN" sz="4445" b="1" dirty="0">
                <a:ln w="22225">
                  <a:solidFill>
                    <a:schemeClr val="accent2"/>
                  </a:solidFill>
                  <a:prstDash val="solid"/>
                </a:ln>
                <a:solidFill>
                  <a:schemeClr val="accent2">
                    <a:lumMod val="40000"/>
                    <a:lumOff val="60000"/>
                  </a:schemeClr>
                </a:solidFill>
                <a:effectLst/>
              </a:rPr>
              <a:t/>
            </a:r>
            <a:br>
              <a:rPr lang="vi-VN" sz="4445" b="1" dirty="0">
                <a:ln w="22225">
                  <a:solidFill>
                    <a:schemeClr val="accent2"/>
                  </a:solidFill>
                  <a:prstDash val="solid"/>
                </a:ln>
                <a:solidFill>
                  <a:schemeClr val="accent2">
                    <a:lumMod val="40000"/>
                    <a:lumOff val="60000"/>
                  </a:schemeClr>
                </a:solidFill>
                <a:effectLst/>
              </a:rPr>
            </a:br>
            <a:r>
              <a:rPr lang="ro-RO" sz="6000" b="1" kern="0" cap="none" dirty="0">
                <a:solidFill>
                  <a:srgbClr val="5975ED"/>
                </a:solidFill>
                <a:effectLst/>
                <a:ea typeface="+mn-ea"/>
                <a:cs typeface="+mn-cs"/>
              </a:rPr>
              <a:t> </a:t>
            </a:r>
            <a:r>
              <a:rPr lang="ro-RO" sz="2000" b="1" kern="0" cap="none" dirty="0">
                <a:solidFill>
                  <a:srgbClr val="000000"/>
                </a:solidFill>
                <a:effectLst/>
                <a:ea typeface="+mn-ea"/>
                <a:cs typeface="+mn-cs"/>
              </a:rPr>
              <a:t/>
            </a:r>
            <a:br>
              <a:rPr lang="ro-RO" sz="2000" b="1" kern="0" cap="none" dirty="0">
                <a:solidFill>
                  <a:srgbClr val="000000"/>
                </a:solidFill>
                <a:effectLst/>
                <a:ea typeface="+mn-ea"/>
                <a:cs typeface="+mn-cs"/>
              </a:rPr>
            </a:br>
            <a:endParaRPr lang="ro-RO" dirty="0"/>
          </a:p>
        </p:txBody>
      </p:sp>
      <p:sp>
        <p:nvSpPr>
          <p:cNvPr id="3" name="Substituent conținut 2"/>
          <p:cNvSpPr>
            <a:spLocks noGrp="1"/>
          </p:cNvSpPr>
          <p:nvPr>
            <p:ph sz="half" idx="1"/>
          </p:nvPr>
        </p:nvSpPr>
        <p:spPr>
          <a:xfrm>
            <a:off x="8890" y="1600200"/>
            <a:ext cx="9135745" cy="5226685"/>
          </a:xfrm>
        </p:spPr>
        <p:txBody>
          <a:bodyPr>
            <a:normAutofit/>
          </a:bodyPr>
          <a:lstStyle/>
          <a:p>
            <a:pPr marL="0" indent="0">
              <a:buNone/>
            </a:pPr>
            <a:r>
              <a:rPr lang="ro-RO" altLang="vi-VN" dirty="0"/>
              <a:t>	</a:t>
            </a:r>
            <a:r>
              <a:rPr lang="vi-VN" sz="3600" b="1" dirty="0"/>
              <a:t>•	</a:t>
            </a:r>
            <a:r>
              <a:rPr lang="vi-VN" sz="3600" b="1" dirty="0">
                <a:solidFill>
                  <a:srgbClr val="FF0000"/>
                </a:solidFill>
              </a:rPr>
              <a:t>Calitate și rigurozitate</a:t>
            </a:r>
            <a:r>
              <a:rPr lang="vi-VN" sz="3600" b="1" dirty="0"/>
              <a:t></a:t>
            </a:r>
          </a:p>
          <a:p>
            <a:pPr marL="0" indent="0">
              <a:buNone/>
            </a:pPr>
            <a:r>
              <a:rPr lang="ro-RO" altLang="vi-VN" sz="3600" b="1" dirty="0"/>
              <a:t>	</a:t>
            </a:r>
            <a:r>
              <a:rPr lang="vi-VN" sz="3600" b="1" dirty="0"/>
              <a:t>•	</a:t>
            </a:r>
            <a:r>
              <a:rPr lang="vi-VN" sz="3600" b="1" dirty="0">
                <a:solidFill>
                  <a:srgbClr val="00B0F0"/>
                </a:solidFill>
              </a:rPr>
              <a:t>Relevanță și autenticitate</a:t>
            </a:r>
            <a:endParaRPr lang="vi-VN" sz="3600" b="1" dirty="0"/>
          </a:p>
          <a:p>
            <a:pPr marL="0" indent="0">
              <a:buFont typeface="Arial" panose="020B0604020202020204" pitchFamily="34" charset="0"/>
              <a:buNone/>
            </a:pPr>
            <a:r>
              <a:rPr lang="ro-RO" altLang="vi-VN" sz="3600" b="1" dirty="0">
                <a:sym typeface="+mn-ea"/>
              </a:rPr>
              <a:t>	</a:t>
            </a:r>
            <a:r>
              <a:rPr lang="vi-VN" sz="3600" b="1" dirty="0">
                <a:sym typeface="+mn-ea"/>
              </a:rPr>
              <a:t>•</a:t>
            </a:r>
            <a:r>
              <a:rPr lang="ro-RO" altLang="vi-VN" sz="3600" b="1" dirty="0">
                <a:sym typeface="+mn-ea"/>
              </a:rPr>
              <a:t>     </a:t>
            </a:r>
            <a:r>
              <a:rPr lang="vi-VN" sz="3600" b="1" dirty="0">
                <a:solidFill>
                  <a:schemeClr val="accent1">
                    <a:lumMod val="75000"/>
                  </a:schemeClr>
                </a:solidFill>
              </a:rPr>
              <a:t>Capacitate și disponibilitate</a:t>
            </a:r>
            <a:endParaRPr lang="vi-VN" sz="3600" b="1" dirty="0"/>
          </a:p>
          <a:p>
            <a:pPr marL="0" indent="0">
              <a:buNone/>
            </a:pPr>
            <a:r>
              <a:rPr lang="ro-RO" altLang="vi-VN" sz="3600" b="1" dirty="0"/>
              <a:t>	</a:t>
            </a:r>
            <a:r>
              <a:rPr lang="vi-VN" sz="3600" b="1" dirty="0"/>
              <a:t>•	</a:t>
            </a:r>
            <a:r>
              <a:rPr lang="vi-VN" sz="3600" b="1" dirty="0">
                <a:solidFill>
                  <a:srgbClr val="5975ED"/>
                </a:solidFill>
              </a:rPr>
              <a:t>Inclusiv și accesibil</a:t>
            </a:r>
            <a:endParaRPr lang="vi-VN" sz="3600" b="1" dirty="0"/>
          </a:p>
          <a:p>
            <a:pPr marL="0" indent="0">
              <a:buNone/>
            </a:pPr>
            <a:r>
              <a:rPr lang="ro-RO" altLang="vi-VN" sz="3600" b="1" dirty="0"/>
              <a:t>	</a:t>
            </a:r>
            <a:r>
              <a:rPr lang="vi-VN" sz="3600" b="1" dirty="0"/>
              <a:t>•	</a:t>
            </a:r>
            <a:r>
              <a:rPr lang="vi-VN" sz="3600" b="1" dirty="0">
                <a:gradFill>
                  <a:gsLst>
                    <a:gs pos="0">
                      <a:srgbClr val="14CD68"/>
                    </a:gs>
                    <a:gs pos="100000">
                      <a:srgbClr val="0B6E38"/>
                    </a:gs>
                  </a:gsLst>
                  <a:lin scaled="0"/>
                </a:gradFill>
              </a:rPr>
              <a:t>Căi de învățare</a:t>
            </a:r>
            <a:endParaRPr lang="vi-VN" sz="3600" b="1" dirty="0"/>
          </a:p>
          <a:p>
            <a:pPr marL="0" indent="0">
              <a:buNone/>
            </a:pPr>
            <a:r>
              <a:rPr lang="vi-VN" dirty="0"/>
              <a:t></a:t>
            </a:r>
          </a:p>
        </p:txBody>
      </p:sp>
      <p:pic>
        <p:nvPicPr>
          <p:cNvPr id="4" name="Content Placeholder 3" descr="images"/>
          <p:cNvPicPr>
            <a:picLocks noGrp="1" noChangeAspect="1"/>
          </p:cNvPicPr>
          <p:nvPr>
            <p:ph sz="half" idx="2"/>
          </p:nvPr>
        </p:nvPicPr>
        <p:blipFill>
          <a:blip r:embed="rId2"/>
          <a:stretch>
            <a:fillRect/>
          </a:stretch>
        </p:blipFill>
        <p:spPr>
          <a:xfrm>
            <a:off x="6155690" y="4144010"/>
            <a:ext cx="2945765" cy="27139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stituent conținut 2"/>
          <p:cNvSpPr>
            <a:spLocks noGrp="1"/>
          </p:cNvSpPr>
          <p:nvPr>
            <p:ph idx="1"/>
          </p:nvPr>
        </p:nvSpPr>
        <p:spPr>
          <a:xfrm>
            <a:off x="-10160" y="1111250"/>
            <a:ext cx="9121775" cy="5604510"/>
          </a:xfrm>
        </p:spPr>
        <p:txBody>
          <a:bodyPr>
            <a:normAutofit fontScale="50000" lnSpcReduction="20000"/>
          </a:bodyPr>
          <a:lstStyle/>
          <a:p>
            <a:pPr algn="l">
              <a:buFont typeface="Arial" panose="020B0604020202020204" pitchFamily="34" charset="0"/>
              <a:buChar char="•"/>
            </a:pPr>
            <a:r>
              <a:rPr lang="ro-RO" sz="7500" dirty="0">
                <a:gradFill>
                  <a:gsLst>
                    <a:gs pos="0">
                      <a:srgbClr val="E30000"/>
                    </a:gs>
                    <a:gs pos="100000">
                      <a:srgbClr val="760303"/>
                    </a:gs>
                  </a:gsLst>
                  <a:lin scaled="0"/>
                </a:gradFill>
                <a:latin typeface="Algerian" panose="04020705040A02060702" pitchFamily="82" charset="0"/>
              </a:rPr>
              <a:t>Î</a:t>
            </a:r>
            <a:r>
              <a:rPr lang="ro-RO" sz="7500" dirty="0">
                <a:gradFill>
                  <a:gsLst>
                    <a:gs pos="0">
                      <a:srgbClr val="E30000"/>
                    </a:gs>
                    <a:gs pos="100000">
                      <a:srgbClr val="760303"/>
                    </a:gs>
                  </a:gsLst>
                  <a:lin scaled="0"/>
                </a:gradFill>
                <a:latin typeface="+mj-lt"/>
                <a:cs typeface="+mj-lt"/>
              </a:rPr>
              <a:t>nţelegerea problemelor complexe existente în lumea reală, nerezolvabile doar monodisciplinar sau prin soluţii tehnologice restrictive, instrumentale. </a:t>
            </a:r>
          </a:p>
          <a:p>
            <a:pPr algn="l">
              <a:buFont typeface="Wingdings" panose="05000000000000000000" charset="0"/>
              <a:buChar char="§"/>
            </a:pPr>
            <a:r>
              <a:rPr lang="ro-RO" sz="7500" dirty="0">
                <a:latin typeface="+mj-lt"/>
                <a:cs typeface="+mj-lt"/>
              </a:rPr>
              <a:t>Aplicarea cunoştinţelor disciplinare din domeniul STEAM abordat global, integrat din perspectivă interdisciplinară, pluridisciplinară, transdisciplinară, necesară pentru rezolvarea de probleme complexe, nonstandard şi pentru elaborarea şi realizarea de proiecte. </a:t>
            </a:r>
          </a:p>
          <a:p>
            <a:pPr algn="l">
              <a:buFont typeface="Wingdings" panose="05000000000000000000" charset="0"/>
              <a:buChar char="§"/>
            </a:pPr>
            <a:endParaRPr lang="ro-RO" sz="9335" dirty="0">
              <a:latin typeface="+mj-lt"/>
              <a:cs typeface="+mj-lt"/>
            </a:endParaRPr>
          </a:p>
        </p:txBody>
      </p:sp>
      <p:sp>
        <p:nvSpPr>
          <p:cNvPr id="4" name="Text Box 3"/>
          <p:cNvSpPr txBox="1"/>
          <p:nvPr/>
        </p:nvSpPr>
        <p:spPr>
          <a:xfrm>
            <a:off x="338455" y="231775"/>
            <a:ext cx="8254365" cy="768350"/>
          </a:xfrm>
          <a:prstGeom prst="rect">
            <a:avLst/>
          </a:prstGeom>
          <a:noFill/>
        </p:spPr>
        <p:txBody>
          <a:bodyPr wrap="square" rtlCol="0">
            <a:spAutoFit/>
          </a:bodyPr>
          <a:lstStyle/>
          <a:p>
            <a:pPr algn="ctr"/>
            <a:r>
              <a:rPr lang="en-US" sz="4400">
                <a:ln w="22225">
                  <a:solidFill>
                    <a:schemeClr val="accent2"/>
                  </a:solidFill>
                  <a:prstDash val="solid"/>
                </a:ln>
                <a:solidFill>
                  <a:schemeClr val="accent2">
                    <a:lumMod val="40000"/>
                    <a:lumOff val="60000"/>
                  </a:schemeClr>
                </a:solidFill>
                <a:effectLst/>
              </a:rPr>
              <a:t>Finalităţile educaţiei STE</a:t>
            </a:r>
            <a:r>
              <a:rPr lang="ro-RO" altLang="en-US" sz="4400">
                <a:ln w="22225">
                  <a:solidFill>
                    <a:schemeClr val="accent2"/>
                  </a:solidFill>
                  <a:prstDash val="solid"/>
                </a:ln>
                <a:solidFill>
                  <a:schemeClr val="accent2">
                    <a:lumMod val="40000"/>
                    <a:lumOff val="60000"/>
                  </a:schemeClr>
                </a:solidFill>
                <a:effectLst/>
              </a:rPr>
              <a:t>A</a:t>
            </a:r>
            <a:r>
              <a:rPr lang="en-US" sz="4400">
                <a:ln w="22225">
                  <a:solidFill>
                    <a:schemeClr val="accent2"/>
                  </a:solidFill>
                  <a:prstDash val="solid"/>
                </a:ln>
                <a:solidFill>
                  <a:schemeClr val="accent2">
                    <a:lumMod val="40000"/>
                    <a:lumOff val="60000"/>
                  </a:schemeClr>
                </a:solidFill>
                <a:effectLst/>
              </a:rPr>
              <a:t>M</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6035" y="114300"/>
            <a:ext cx="9117965" cy="6210300"/>
          </a:xfrm>
        </p:spPr>
        <p:txBody>
          <a:bodyPr>
            <a:normAutofit/>
          </a:bodyPr>
          <a:lstStyle/>
          <a:p>
            <a:pPr algn="l">
              <a:buFont typeface="Wingdings" panose="05000000000000000000" charset="0"/>
              <a:buChar char="§"/>
            </a:pPr>
            <a:r>
              <a:rPr lang="ro-RO" dirty="0">
                <a:latin typeface="+mj-lt"/>
                <a:cs typeface="+mj-lt"/>
                <a:sym typeface="+mn-ea"/>
              </a:rPr>
              <a:t>Analiza unor situaţii de învăţare autentice, semnificative, care solicită valorificarea mai multor cunoştinţe, teoretice, aplicative şi atitudinale din domeniul STEAM. </a:t>
            </a:r>
            <a:endParaRPr lang="ro-RO" dirty="0">
              <a:latin typeface="+mj-lt"/>
              <a:cs typeface="+mj-lt"/>
            </a:endParaRPr>
          </a:p>
          <a:p>
            <a:pPr algn="l">
              <a:buFont typeface="Wingdings" panose="05000000000000000000" charset="0"/>
              <a:buChar char="§"/>
            </a:pPr>
            <a:r>
              <a:rPr lang="ro-RO" dirty="0">
                <a:solidFill>
                  <a:srgbClr val="FF0000"/>
                </a:solidFill>
                <a:latin typeface="+mj-lt"/>
                <a:cs typeface="+mj-lt"/>
                <a:sym typeface="+mn-ea"/>
              </a:rPr>
              <a:t>Analiza-sinteza problemelor complexe rezolvate/rezolvabile care solicită stimularea şi dezvoltarea gândirii critice şi autocritice a elevilor.</a:t>
            </a:r>
            <a:endParaRPr lang="ro-RO" dirty="0">
              <a:solidFill>
                <a:srgbClr val="FF0000"/>
              </a:solidFill>
              <a:latin typeface="+mj-lt"/>
              <a:cs typeface="+mj-lt"/>
            </a:endParaRPr>
          </a:p>
          <a:p>
            <a:pPr marL="0" indent="0">
              <a:buNone/>
            </a:pPr>
            <a:endParaRPr lang="ro-RO" dirty="0">
              <a:solidFill>
                <a:srgbClr val="FF0000"/>
              </a:solidFill>
              <a:latin typeface="+mj-lt"/>
              <a:cs typeface="+mj-lt"/>
            </a:endParaRPr>
          </a:p>
        </p:txBody>
      </p:sp>
      <p:pic>
        <p:nvPicPr>
          <p:cNvPr id="7" name="Content Placeholder 6" descr="logo STEAM per documenti stampabili"/>
          <p:cNvPicPr>
            <a:picLocks noGrp="1" noChangeAspect="1"/>
          </p:cNvPicPr>
          <p:nvPr>
            <p:ph sz="half" idx="2"/>
          </p:nvPr>
        </p:nvPicPr>
        <p:blipFill>
          <a:blip r:embed="rId2"/>
          <a:stretch>
            <a:fillRect/>
          </a:stretch>
        </p:blipFill>
        <p:spPr>
          <a:xfrm>
            <a:off x="1115617" y="3356992"/>
            <a:ext cx="5904656" cy="33987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stituent conținut 2"/>
          <p:cNvSpPr>
            <a:spLocks noGrp="1"/>
          </p:cNvSpPr>
          <p:nvPr>
            <p:ph idx="1"/>
          </p:nvPr>
        </p:nvSpPr>
        <p:spPr>
          <a:xfrm>
            <a:off x="9525" y="1186180"/>
            <a:ext cx="9134475" cy="5497830"/>
          </a:xfrm>
        </p:spPr>
        <p:txBody>
          <a:bodyPr>
            <a:normAutofit fontScale="25000" lnSpcReduction="20000"/>
          </a:bodyPr>
          <a:lstStyle/>
          <a:p>
            <a:pPr>
              <a:buClr>
                <a:srgbClr val="C00000"/>
              </a:buClr>
              <a:buFont typeface="Wingdings" panose="05000000000000000000" charset="0"/>
              <a:buChar char="Ø"/>
            </a:pPr>
            <a:r>
              <a:rPr lang="ro-RO" sz="10665" dirty="0">
                <a:solidFill>
                  <a:srgbClr val="FF0000"/>
                </a:solidFill>
                <a:latin typeface="Times New Roman" panose="02020603050405020304" pitchFamily="18" charset="0"/>
                <a:cs typeface="Times New Roman" panose="02020603050405020304" pitchFamily="18" charset="0"/>
              </a:rPr>
              <a:t>Învățământul primar are ca obiectiv principal crearea de oportunități egale pentru toți copiii, pentru a realiza o dezvoltare cognitivă, emoțională și psihomotorie echilibrată, adaptată nevoilor individuale.</a:t>
            </a:r>
          </a:p>
          <a:p>
            <a:pPr>
              <a:buClr>
                <a:srgbClr val="C00000"/>
              </a:buClr>
              <a:buFont typeface="Wingdings" panose="05000000000000000000" charset="0"/>
              <a:buChar char="Ø"/>
            </a:pPr>
            <a:r>
              <a:rPr lang="ro-RO" sz="10665" dirty="0">
                <a:solidFill>
                  <a:srgbClr val="00B0F0"/>
                </a:solidFill>
                <a:latin typeface="Times New Roman" panose="02020603050405020304" pitchFamily="18" charset="0"/>
                <a:cs typeface="Times New Roman" panose="02020603050405020304" pitchFamily="18" charset="0"/>
              </a:rPr>
              <a:t>Încă din anii micii școlarități trebuie să formăm elevii care vor deveni experții STEAM din viitor, iar acest lucru nu se poate realiza printr-o abordare clasică, monodisciplinară. </a:t>
            </a:r>
          </a:p>
          <a:p>
            <a:pPr>
              <a:buClr>
                <a:srgbClr val="C00000"/>
              </a:buClr>
              <a:buFont typeface="Wingdings" panose="05000000000000000000" charset="0"/>
              <a:buChar char="Ø"/>
            </a:pPr>
            <a:r>
              <a:rPr lang="ro-RO" sz="10665" dirty="0">
                <a:latin typeface="Times New Roman" panose="02020603050405020304" pitchFamily="18" charset="0"/>
                <a:cs typeface="Times New Roman" panose="02020603050405020304" pitchFamily="18" charset="0"/>
              </a:rPr>
              <a:t>Problemele vieții actuale și solicitările adresate învățământului contemporan sunt din ce în ce mai complexe și variate, dat fiind accelerarea procesului de cunoaștere și interacțiunea constantă dintre științe și alte domenii ale cunoașterii care implică necesitatea abordării integrate de la vârste fragede. (Borzea P. A, 2017)  </a:t>
            </a:r>
            <a:r>
              <a:rPr lang="ro-RO" dirty="0">
                <a:latin typeface="Times New Roman" panose="02020603050405020304" pitchFamily="18" charset="0"/>
                <a:cs typeface="Times New Roman" panose="02020603050405020304" pitchFamily="18" charset="0"/>
              </a:rPr>
              <a:t>      </a:t>
            </a:r>
          </a:p>
        </p:txBody>
      </p:sp>
      <p:sp>
        <p:nvSpPr>
          <p:cNvPr id="6" name="Text Box 5"/>
          <p:cNvSpPr txBox="1"/>
          <p:nvPr/>
        </p:nvSpPr>
        <p:spPr>
          <a:xfrm>
            <a:off x="1354455" y="510540"/>
            <a:ext cx="7198360" cy="645160"/>
          </a:xfrm>
          <a:prstGeom prst="rect">
            <a:avLst/>
          </a:prstGeom>
          <a:noFill/>
        </p:spPr>
        <p:txBody>
          <a:bodyPr wrap="square" rtlCol="0">
            <a:spAutoFit/>
          </a:bodyPr>
          <a:lstStyle/>
          <a:p>
            <a:r>
              <a:rPr lang="ro-RO" altLang="en-US" sz="3600" b="1">
                <a:ln w="22225">
                  <a:solidFill>
                    <a:schemeClr val="accent2"/>
                  </a:solidFill>
                  <a:prstDash val="solid"/>
                </a:ln>
                <a:solidFill>
                  <a:schemeClr val="accent2">
                    <a:lumMod val="40000"/>
                    <a:lumOff val="60000"/>
                  </a:schemeClr>
                </a:solidFill>
                <a:effectLst/>
              </a:rPr>
              <a:t>Abordarea STEAM în ciclul primar</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stituent conținut 2"/>
          <p:cNvSpPr>
            <a:spLocks noGrp="1"/>
          </p:cNvSpPr>
          <p:nvPr>
            <p:ph sz="half" idx="1"/>
          </p:nvPr>
        </p:nvSpPr>
        <p:spPr>
          <a:xfrm>
            <a:off x="17145" y="51435"/>
            <a:ext cx="8875335" cy="6545800"/>
          </a:xfrm>
        </p:spPr>
        <p:txBody>
          <a:bodyPr>
            <a:normAutofit/>
          </a:bodyPr>
          <a:lstStyle/>
          <a:p>
            <a:pPr algn="l">
              <a:buClr>
                <a:srgbClr val="C00000"/>
              </a:buClr>
              <a:buFont typeface="Wingdings" panose="05000000000000000000" charset="0"/>
              <a:buChar char="Ø"/>
            </a:pPr>
            <a:r>
              <a:rPr lang="ro-RO" sz="3200" dirty="0">
                <a:gradFill>
                  <a:gsLst>
                    <a:gs pos="0">
                      <a:srgbClr val="14CD68"/>
                    </a:gs>
                    <a:gs pos="100000">
                      <a:srgbClr val="035C7D"/>
                    </a:gs>
                  </a:gsLst>
                  <a:lin scaled="0"/>
                </a:gradFill>
                <a:latin typeface="Times New Roman" panose="02020603050405020304" pitchFamily="18" charset="0"/>
                <a:cs typeface="Times New Roman" panose="02020603050405020304" pitchFamily="18" charset="0"/>
              </a:rPr>
              <a:t>La nivelul ciclului primar educația STEAM este necesară, deoarece acoperă toate disciplinele studiate la clasă și propune o abordare integrată care oferă copilului o perspectivă holistică a realității înconjurătoare, stimulând creativitatea și imaginația micilor școlari prin surprinderea relațiilor cauzale dintre obiecte și fenomene.</a:t>
            </a:r>
          </a:p>
          <a:p>
            <a:pPr marL="0" indent="0" algn="l">
              <a:buClr>
                <a:srgbClr val="C00000"/>
              </a:buClr>
              <a:buFont typeface="Wingdings" panose="05000000000000000000" charset="0"/>
              <a:buNone/>
            </a:pPr>
            <a:endParaRPr lang="ro-RO" sz="9000" dirty="0">
              <a:latin typeface="+mj-lt"/>
              <a:cs typeface="+mj-lt"/>
            </a:endParaRPr>
          </a:p>
          <a:p>
            <a:pPr marL="0" indent="0" algn="l">
              <a:buClr>
                <a:srgbClr val="C00000"/>
              </a:buClr>
              <a:buFont typeface="Wingdings" panose="05000000000000000000" charset="0"/>
              <a:buNone/>
            </a:pPr>
            <a:endParaRPr lang="ro-RO" sz="12000" dirty="0">
              <a:gradFill>
                <a:gsLst>
                  <a:gs pos="0">
                    <a:srgbClr val="E30000"/>
                  </a:gs>
                  <a:gs pos="100000">
                    <a:srgbClr val="760303"/>
                  </a:gs>
                </a:gsLst>
                <a:lin scaled="0"/>
              </a:gradFill>
              <a:latin typeface="+mj-lt"/>
              <a:cs typeface="+mj-lt"/>
            </a:endParaRPr>
          </a:p>
        </p:txBody>
      </p:sp>
      <p:pic>
        <p:nvPicPr>
          <p:cNvPr id="6" name="Content Placeholder 5" descr="depositphotos_348358460-stock-illustration-little-children-studying-chemisty-class"/>
          <p:cNvPicPr>
            <a:picLocks noGrp="1" noChangeAspect="1"/>
          </p:cNvPicPr>
          <p:nvPr>
            <p:ph sz="half" idx="2"/>
          </p:nvPr>
        </p:nvPicPr>
        <p:blipFill>
          <a:blip r:embed="rId2"/>
          <a:stretch>
            <a:fillRect/>
          </a:stretch>
        </p:blipFill>
        <p:spPr>
          <a:xfrm>
            <a:off x="1835696" y="4005064"/>
            <a:ext cx="5510296" cy="223224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6510" y="0"/>
            <a:ext cx="9130665" cy="6850380"/>
          </a:xfrm>
        </p:spPr>
        <p:txBody>
          <a:bodyPr>
            <a:normAutofit/>
          </a:bodyPr>
          <a:lstStyle/>
          <a:p>
            <a:pPr algn="l">
              <a:buClr>
                <a:srgbClr val="C00000"/>
              </a:buClr>
              <a:buFont typeface="Wingdings" panose="05000000000000000000" charset="0"/>
              <a:buChar char="Ø"/>
            </a:pPr>
            <a:endParaRPr lang="ro-RO" sz="3200" dirty="0">
              <a:latin typeface="+mj-lt"/>
              <a:cs typeface="+mj-lt"/>
              <a:sym typeface="+mn-ea"/>
            </a:endParaRPr>
          </a:p>
          <a:p>
            <a:pPr algn="l">
              <a:buClr>
                <a:srgbClr val="C00000"/>
              </a:buClr>
              <a:buFont typeface="Wingdings" panose="05000000000000000000" charset="0"/>
              <a:buChar char="Ø"/>
            </a:pPr>
            <a:endParaRPr lang="ro-RO" sz="3200" dirty="0">
              <a:latin typeface="+mj-lt"/>
              <a:cs typeface="+mj-lt"/>
              <a:sym typeface="+mn-ea"/>
            </a:endParaRPr>
          </a:p>
          <a:p>
            <a:pPr algn="l">
              <a:buClr>
                <a:srgbClr val="C00000"/>
              </a:buClr>
              <a:buFont typeface="Wingdings" panose="05000000000000000000" charset="0"/>
              <a:buChar char="Ø"/>
            </a:pPr>
            <a:endParaRPr lang="ro-RO" sz="3200" dirty="0">
              <a:latin typeface="+mj-lt"/>
              <a:cs typeface="+mj-lt"/>
              <a:sym typeface="+mn-ea"/>
            </a:endParaRPr>
          </a:p>
          <a:p>
            <a:pPr algn="l">
              <a:buClr>
                <a:srgbClr val="C00000"/>
              </a:buClr>
              <a:buFont typeface="Wingdings" panose="05000000000000000000" charset="0"/>
              <a:buChar char="Ø"/>
            </a:pPr>
            <a:endParaRPr lang="ro-RO" sz="3200" dirty="0">
              <a:latin typeface="+mj-lt"/>
              <a:cs typeface="+mj-lt"/>
              <a:sym typeface="+mn-ea"/>
            </a:endParaRPr>
          </a:p>
          <a:p>
            <a:pPr algn="l">
              <a:buClr>
                <a:srgbClr val="C00000"/>
              </a:buClr>
              <a:buFont typeface="Wingdings" panose="05000000000000000000" charset="0"/>
              <a:buChar char="Ø"/>
            </a:pPr>
            <a:endParaRPr lang="ro-RO" sz="3200" dirty="0">
              <a:latin typeface="+mj-lt"/>
              <a:cs typeface="+mj-lt"/>
              <a:sym typeface="+mn-ea"/>
            </a:endParaRPr>
          </a:p>
          <a:p>
            <a:pPr algn="l">
              <a:buClr>
                <a:srgbClr val="C00000"/>
              </a:buClr>
              <a:buFont typeface="Wingdings" panose="05000000000000000000" charset="0"/>
              <a:buChar char="Ø"/>
            </a:pPr>
            <a:endParaRPr lang="ro-RO" sz="3200" dirty="0">
              <a:latin typeface="+mj-lt"/>
              <a:cs typeface="+mj-lt"/>
              <a:sym typeface="+mn-ea"/>
            </a:endParaRPr>
          </a:p>
          <a:p>
            <a:pPr algn="l">
              <a:buClr>
                <a:srgbClr val="C00000"/>
              </a:buClr>
              <a:buFont typeface="Wingdings" panose="05000000000000000000" charset="0"/>
              <a:buChar char="Ø"/>
            </a:pPr>
            <a:r>
              <a:rPr lang="ro-RO" sz="3200" dirty="0">
                <a:latin typeface="+mj-lt"/>
                <a:cs typeface="+mj-lt"/>
                <a:sym typeface="+mn-ea"/>
              </a:rPr>
              <a:t>Scopul acestei abordări este :</a:t>
            </a:r>
            <a:endParaRPr lang="ro-RO" sz="3200" dirty="0">
              <a:latin typeface="+mj-lt"/>
              <a:cs typeface="+mj-lt"/>
            </a:endParaRPr>
          </a:p>
          <a:p>
            <a:pPr lvl="2" algn="l">
              <a:buClr>
                <a:srgbClr val="7F7F7F"/>
              </a:buClr>
              <a:buFont typeface="Wingdings" panose="05000000000000000000" charset="0"/>
              <a:buChar char="ü"/>
            </a:pPr>
            <a:r>
              <a:rPr lang="ro-RO" sz="3200" dirty="0">
                <a:gradFill>
                  <a:gsLst>
                    <a:gs pos="0">
                      <a:srgbClr val="E30000"/>
                    </a:gs>
                    <a:gs pos="100000">
                      <a:srgbClr val="760303"/>
                    </a:gs>
                  </a:gsLst>
                  <a:lin scaled="0"/>
                </a:gradFill>
                <a:latin typeface="+mj-lt"/>
                <a:cs typeface="+mj-lt"/>
                <a:sym typeface="+mn-ea"/>
              </a:rPr>
              <a:t>Dezvoltarea </a:t>
            </a:r>
            <a:r>
              <a:rPr lang="ro-RO" sz="3200" dirty="0" smtClean="0">
                <a:gradFill>
                  <a:gsLst>
                    <a:gs pos="0">
                      <a:srgbClr val="E30000"/>
                    </a:gs>
                    <a:gs pos="100000">
                      <a:srgbClr val="760303"/>
                    </a:gs>
                  </a:gsLst>
                  <a:lin scaled="0"/>
                </a:gradFill>
                <a:latin typeface="+mj-lt"/>
                <a:cs typeface="+mj-lt"/>
                <a:sym typeface="+mn-ea"/>
              </a:rPr>
              <a:t>abilităților </a:t>
            </a:r>
            <a:r>
              <a:rPr lang="ro-RO" sz="3200" dirty="0">
                <a:gradFill>
                  <a:gsLst>
                    <a:gs pos="0">
                      <a:srgbClr val="E30000"/>
                    </a:gs>
                    <a:gs pos="100000">
                      <a:srgbClr val="760303"/>
                    </a:gs>
                  </a:gsLst>
                  <a:lin scaled="0"/>
                </a:gradFill>
                <a:latin typeface="+mj-lt"/>
                <a:cs typeface="+mj-lt"/>
                <a:sym typeface="+mn-ea"/>
              </a:rPr>
              <a:t>necesare viitorului</a:t>
            </a:r>
            <a:endParaRPr lang="ro-RO" sz="3200" dirty="0">
              <a:gradFill>
                <a:gsLst>
                  <a:gs pos="0">
                    <a:srgbClr val="E30000"/>
                  </a:gs>
                  <a:gs pos="100000">
                    <a:srgbClr val="760303"/>
                  </a:gs>
                </a:gsLst>
                <a:lin scaled="0"/>
              </a:gradFill>
              <a:latin typeface="+mj-lt"/>
              <a:cs typeface="+mj-lt"/>
            </a:endParaRPr>
          </a:p>
          <a:p>
            <a:pPr lvl="2" algn="l">
              <a:buClr>
                <a:srgbClr val="7F7F7F"/>
              </a:buClr>
              <a:buFont typeface="Wingdings" panose="05000000000000000000" charset="0"/>
              <a:buChar char="ü"/>
            </a:pPr>
            <a:r>
              <a:rPr lang="ro-RO" sz="3200" dirty="0">
                <a:gradFill>
                  <a:gsLst>
                    <a:gs pos="0">
                      <a:srgbClr val="E30000"/>
                    </a:gs>
                    <a:gs pos="100000">
                      <a:srgbClr val="760303"/>
                    </a:gs>
                  </a:gsLst>
                  <a:lin scaled="0"/>
                </a:gradFill>
                <a:latin typeface="+mj-lt"/>
                <a:cs typeface="+mj-lt"/>
                <a:sym typeface="+mn-ea"/>
              </a:rPr>
              <a:t>Cultivarea </a:t>
            </a:r>
            <a:r>
              <a:rPr lang="ro-RO" sz="3200" dirty="0" smtClean="0">
                <a:gradFill>
                  <a:gsLst>
                    <a:gs pos="0">
                      <a:srgbClr val="E30000"/>
                    </a:gs>
                    <a:gs pos="100000">
                      <a:srgbClr val="760303"/>
                    </a:gs>
                  </a:gsLst>
                  <a:lin scaled="0"/>
                </a:gradFill>
                <a:latin typeface="+mj-lt"/>
                <a:cs typeface="+mj-lt"/>
                <a:sym typeface="+mn-ea"/>
              </a:rPr>
              <a:t>abilităților </a:t>
            </a:r>
            <a:r>
              <a:rPr lang="ro-RO" sz="3200" dirty="0">
                <a:gradFill>
                  <a:gsLst>
                    <a:gs pos="0">
                      <a:srgbClr val="E30000"/>
                    </a:gs>
                    <a:gs pos="100000">
                      <a:srgbClr val="760303"/>
                    </a:gs>
                  </a:gsLst>
                  <a:lin scaled="0"/>
                </a:gradFill>
                <a:latin typeface="+mj-lt"/>
                <a:cs typeface="+mj-lt"/>
                <a:sym typeface="+mn-ea"/>
              </a:rPr>
              <a:t>de studiu individual</a:t>
            </a:r>
            <a:endParaRPr lang="ro-RO" sz="3200" dirty="0">
              <a:gradFill>
                <a:gsLst>
                  <a:gs pos="0">
                    <a:srgbClr val="E30000"/>
                  </a:gs>
                  <a:gs pos="100000">
                    <a:srgbClr val="760303"/>
                  </a:gs>
                </a:gsLst>
                <a:lin scaled="0"/>
              </a:gradFill>
              <a:latin typeface="+mj-lt"/>
              <a:cs typeface="+mj-lt"/>
            </a:endParaRPr>
          </a:p>
          <a:p>
            <a:pPr lvl="2" algn="l">
              <a:buClr>
                <a:srgbClr val="7F7F7F"/>
              </a:buClr>
              <a:buFont typeface="Wingdings" panose="05000000000000000000" charset="0"/>
              <a:buChar char="ü"/>
            </a:pPr>
            <a:r>
              <a:rPr lang="ro-RO" sz="3200" dirty="0">
                <a:gradFill>
                  <a:gsLst>
                    <a:gs pos="0">
                      <a:srgbClr val="E30000"/>
                    </a:gs>
                    <a:gs pos="100000">
                      <a:srgbClr val="760303"/>
                    </a:gs>
                  </a:gsLst>
                  <a:lin scaled="0"/>
                </a:gradFill>
                <a:latin typeface="+mj-lt"/>
                <a:cs typeface="+mj-lt"/>
                <a:sym typeface="+mn-ea"/>
              </a:rPr>
              <a:t>Socializare </a:t>
            </a:r>
            <a:r>
              <a:rPr lang="ro-RO" sz="3200" dirty="0" smtClean="0">
                <a:gradFill>
                  <a:gsLst>
                    <a:gs pos="0">
                      <a:srgbClr val="E30000"/>
                    </a:gs>
                    <a:gs pos="100000">
                      <a:srgbClr val="760303"/>
                    </a:gs>
                  </a:gsLst>
                  <a:lin scaled="0"/>
                </a:gradFill>
                <a:latin typeface="+mj-lt"/>
                <a:cs typeface="+mj-lt"/>
                <a:sym typeface="+mn-ea"/>
              </a:rPr>
              <a:t>și </a:t>
            </a:r>
            <a:r>
              <a:rPr lang="ro-RO" sz="3200" dirty="0">
                <a:gradFill>
                  <a:gsLst>
                    <a:gs pos="0">
                      <a:srgbClr val="E30000"/>
                    </a:gs>
                    <a:gs pos="100000">
                      <a:srgbClr val="760303"/>
                    </a:gs>
                  </a:gsLst>
                  <a:lin scaled="0"/>
                </a:gradFill>
                <a:latin typeface="+mj-lt"/>
                <a:cs typeface="+mj-lt"/>
                <a:sym typeface="+mn-ea"/>
              </a:rPr>
              <a:t>cooperare</a:t>
            </a:r>
            <a:endParaRPr lang="ro-RO" sz="3200" dirty="0">
              <a:gradFill>
                <a:gsLst>
                  <a:gs pos="0">
                    <a:srgbClr val="E30000"/>
                  </a:gs>
                  <a:gs pos="100000">
                    <a:srgbClr val="760303"/>
                  </a:gs>
                </a:gsLst>
                <a:lin scaled="0"/>
              </a:gradFill>
              <a:latin typeface="+mj-lt"/>
              <a:cs typeface="+mj-lt"/>
            </a:endParaRPr>
          </a:p>
          <a:p>
            <a:pPr lvl="2" algn="l">
              <a:buClr>
                <a:srgbClr val="7F7F7F"/>
              </a:buClr>
              <a:buFont typeface="Wingdings" panose="05000000000000000000" charset="0"/>
              <a:buChar char="ü"/>
            </a:pPr>
            <a:r>
              <a:rPr lang="ro-RO" sz="3200" dirty="0">
                <a:gradFill>
                  <a:gsLst>
                    <a:gs pos="0">
                      <a:srgbClr val="E30000"/>
                    </a:gs>
                    <a:gs pos="100000">
                      <a:srgbClr val="760303"/>
                    </a:gs>
                  </a:gsLst>
                  <a:lin scaled="0"/>
                </a:gradFill>
                <a:latin typeface="+mj-lt"/>
                <a:cs typeface="+mj-lt"/>
                <a:sym typeface="+mn-ea"/>
              </a:rPr>
              <a:t>Un stil de </a:t>
            </a:r>
            <a:r>
              <a:rPr lang="ro-RO" sz="3200" dirty="0" smtClean="0">
                <a:gradFill>
                  <a:gsLst>
                    <a:gs pos="0">
                      <a:srgbClr val="E30000"/>
                    </a:gs>
                    <a:gs pos="100000">
                      <a:srgbClr val="760303"/>
                    </a:gs>
                  </a:gsLst>
                  <a:lin scaled="0"/>
                </a:gradFill>
                <a:latin typeface="+mj-lt"/>
                <a:cs typeface="+mj-lt"/>
                <a:sym typeface="+mn-ea"/>
              </a:rPr>
              <a:t>viață </a:t>
            </a:r>
            <a:r>
              <a:rPr lang="ro-RO" sz="3200" dirty="0">
                <a:gradFill>
                  <a:gsLst>
                    <a:gs pos="0">
                      <a:srgbClr val="E30000"/>
                    </a:gs>
                    <a:gs pos="100000">
                      <a:srgbClr val="760303"/>
                    </a:gs>
                  </a:gsLst>
                  <a:lin scaled="0"/>
                </a:gradFill>
                <a:latin typeface="+mj-lt"/>
                <a:cs typeface="+mj-lt"/>
                <a:sym typeface="+mn-ea"/>
              </a:rPr>
              <a:t>echilibrat</a:t>
            </a:r>
            <a:endParaRPr lang="ro-RO" sz="3200" dirty="0">
              <a:gradFill>
                <a:gsLst>
                  <a:gs pos="0">
                    <a:srgbClr val="E30000"/>
                  </a:gs>
                  <a:gs pos="100000">
                    <a:srgbClr val="760303"/>
                  </a:gs>
                </a:gsLst>
                <a:lin scaled="0"/>
              </a:gradFill>
              <a:latin typeface="+mj-lt"/>
              <a:cs typeface="+mj-lt"/>
            </a:endParaRPr>
          </a:p>
          <a:p>
            <a:endParaRPr lang="en-US" dirty="0"/>
          </a:p>
        </p:txBody>
      </p:sp>
      <p:pic>
        <p:nvPicPr>
          <p:cNvPr id="9" name="Content Placeholder 8" descr="science-book-laboratory-chemistry-school-kids-thumbnail"/>
          <p:cNvPicPr>
            <a:picLocks noGrp="1" noChangeAspect="1"/>
          </p:cNvPicPr>
          <p:nvPr>
            <p:ph sz="half" idx="2"/>
          </p:nvPr>
        </p:nvPicPr>
        <p:blipFill>
          <a:blip r:embed="rId2"/>
          <a:stretch>
            <a:fillRect/>
          </a:stretch>
        </p:blipFill>
        <p:spPr>
          <a:xfrm>
            <a:off x="4860290" y="188595"/>
            <a:ext cx="4138930" cy="3324225"/>
          </a:xfrm>
          <a:prstGeom prst="rect">
            <a:avLst/>
          </a:prstGeom>
        </p:spPr>
      </p:pic>
      <p:pic>
        <p:nvPicPr>
          <p:cNvPr id="2" name="Picture 1" descr="multicultural-education-1-638_1"/>
          <p:cNvPicPr>
            <a:picLocks noChangeAspect="1"/>
          </p:cNvPicPr>
          <p:nvPr/>
        </p:nvPicPr>
        <p:blipFill>
          <a:blip r:embed="rId3"/>
          <a:stretch>
            <a:fillRect/>
          </a:stretch>
        </p:blipFill>
        <p:spPr>
          <a:xfrm>
            <a:off x="189230" y="141605"/>
            <a:ext cx="4228465" cy="3176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304800" y="116632"/>
            <a:ext cx="8686800" cy="936104"/>
          </a:xfrm>
        </p:spPr>
        <p:txBody>
          <a:bodyPr>
            <a:normAutofit fontScale="90000"/>
          </a:bodyPr>
          <a:lstStyle/>
          <a:p>
            <a:pPr algn="ctr">
              <a:spcAft>
                <a:spcPts val="0"/>
              </a:spcAft>
            </a:pPr>
            <a:r>
              <a:rPr lang="ro-RO" sz="4800" dirty="0">
                <a:effectLst/>
                <a:latin typeface="Times New Roman" panose="02020603050405020304"/>
                <a:ea typeface="Calibri" panose="020F0502020204030204"/>
              </a:rPr>
              <a:t> </a:t>
            </a:r>
            <a:r>
              <a:rPr lang="ro-RO" dirty="0">
                <a:effectLst/>
                <a:latin typeface="Times New Roman" panose="02020603050405020304"/>
                <a:ea typeface="Calibri" panose="020F0502020204030204"/>
              </a:rPr>
              <a:t/>
            </a:r>
            <a:br>
              <a:rPr lang="ro-RO" dirty="0">
                <a:effectLst/>
                <a:latin typeface="Times New Roman" panose="02020603050405020304"/>
                <a:ea typeface="Calibri" panose="020F0502020204030204"/>
              </a:rPr>
            </a:br>
            <a:r>
              <a:rPr lang="ro-RO" dirty="0">
                <a:effectLst/>
                <a:latin typeface="Times New Roman" panose="02020603050405020304"/>
                <a:ea typeface="Calibri" panose="020F0502020204030204"/>
              </a:rPr>
              <a:t/>
            </a:r>
            <a:br>
              <a:rPr lang="ro-RO" dirty="0">
                <a:effectLst/>
                <a:latin typeface="Times New Roman" panose="02020603050405020304"/>
                <a:ea typeface="Calibri" panose="020F0502020204030204"/>
              </a:rPr>
            </a:br>
            <a:endParaRPr lang="ro-RO" dirty="0"/>
          </a:p>
        </p:txBody>
      </p:sp>
      <p:sp>
        <p:nvSpPr>
          <p:cNvPr id="3" name="Substituent conținut 2"/>
          <p:cNvSpPr>
            <a:spLocks noGrp="1"/>
          </p:cNvSpPr>
          <p:nvPr>
            <p:ph idx="1"/>
          </p:nvPr>
        </p:nvSpPr>
        <p:spPr>
          <a:xfrm>
            <a:off x="-152400" y="-171450"/>
            <a:ext cx="9330055" cy="6956425"/>
          </a:xfrm>
        </p:spPr>
        <p:txBody>
          <a:bodyPr>
            <a:noAutofit/>
          </a:bodyPr>
          <a:lstStyle/>
          <a:p>
            <a:endParaRPr lang="ro-RO" sz="2000" b="1" dirty="0"/>
          </a:p>
          <a:p>
            <a:pPr marL="0" indent="0" algn="ctr">
              <a:buNone/>
            </a:pPr>
            <a:r>
              <a:rPr lang="ro-RO" sz="3600" b="1" dirty="0">
                <a:ln w="22225">
                  <a:solidFill>
                    <a:schemeClr val="accent2"/>
                  </a:solidFill>
                  <a:prstDash val="solid"/>
                </a:ln>
                <a:solidFill>
                  <a:srgbClr val="FF0000"/>
                </a:solidFill>
                <a:effectLst/>
              </a:rPr>
              <a:t>Cum dezvoltăm la elevii din ciclul primar competențele STEAM ?  </a:t>
            </a:r>
          </a:p>
          <a:p>
            <a:r>
              <a:rPr lang="ro-RO" sz="2000" b="1" dirty="0">
                <a:ln w="10160">
                  <a:solidFill>
                    <a:schemeClr val="accent5"/>
                  </a:solidFill>
                  <a:prstDash val="solid"/>
                </a:ln>
                <a:solidFill>
                  <a:srgbClr val="5975ED"/>
                </a:solidFill>
                <a:effectLst>
                  <a:outerShdw blurRad="38100" dist="22860" dir="5400000" algn="tl" rotWithShape="0">
                    <a:srgbClr val="000000">
                      <a:alpha val="30000"/>
                    </a:srgbClr>
                  </a:outerShdw>
                </a:effectLst>
                <a:cs typeface="+mn-lt"/>
              </a:rPr>
              <a:t>Competenţele în domeniul STEAM sunt foarte importante şi vor deveni indispensabile în societatea viitoare. Elevii de astăzi sunt liderii şi arhitecţii societăţii de mâine. </a:t>
            </a:r>
          </a:p>
          <a:p>
            <a:endParaRPr lang="ro-RO" sz="2000" b="1" dirty="0">
              <a:ln w="10160">
                <a:solidFill>
                  <a:schemeClr val="accent5"/>
                </a:solidFill>
                <a:prstDash val="solid"/>
              </a:ln>
              <a:solidFill>
                <a:srgbClr val="5975ED"/>
              </a:solidFill>
              <a:effectLst>
                <a:outerShdw blurRad="38100" dist="22860" dir="5400000" algn="tl" rotWithShape="0">
                  <a:srgbClr val="000000">
                    <a:alpha val="30000"/>
                  </a:srgbClr>
                </a:outerShdw>
              </a:effectLst>
              <a:cs typeface="+mn-lt"/>
            </a:endParaRPr>
          </a:p>
          <a:p>
            <a:r>
              <a:rPr lang="ro-RO" sz="2000" b="1" dirty="0">
                <a:ln w="22225">
                  <a:solidFill>
                    <a:schemeClr val="accent2"/>
                  </a:solidFill>
                  <a:prstDash val="solid"/>
                </a:ln>
                <a:solidFill>
                  <a:srgbClr val="FF0000"/>
                </a:solidFill>
                <a:effectLst/>
                <a:cs typeface="+mn-lt"/>
              </a:rPr>
              <a:t>Printr-un curriculum şcolar bine gândit, se poate asigura o bază solidă STEAM pentru elevii de azi deorece ei vor avea nevoie de matematică, ştiinţă, artă şi tehnologie de-a lungul întregii lor carierei educaţionale şi a întregii vieţi. </a:t>
            </a:r>
          </a:p>
          <a:p>
            <a:endParaRPr lang="ro-RO" sz="2000" b="1" dirty="0">
              <a:ln w="22225">
                <a:solidFill>
                  <a:schemeClr val="accent2"/>
                </a:solidFill>
                <a:prstDash val="solid"/>
              </a:ln>
              <a:solidFill>
                <a:srgbClr val="FF0000"/>
              </a:solidFill>
              <a:effectLst/>
              <a:cs typeface="+mn-lt"/>
            </a:endParaRPr>
          </a:p>
          <a:p>
            <a:r>
              <a:rPr lang="ro-RO" sz="2000" b="1" dirty="0">
                <a:ln w="10160">
                  <a:solidFill>
                    <a:schemeClr val="accent5"/>
                  </a:solidFill>
                  <a:prstDash val="solid"/>
                </a:ln>
                <a:gradFill>
                  <a:gsLst>
                    <a:gs pos="0">
                      <a:srgbClr val="14CD68"/>
                    </a:gs>
                    <a:gs pos="100000">
                      <a:srgbClr val="035C7D"/>
                    </a:gs>
                  </a:gsLst>
                  <a:lin scaled="0"/>
                </a:gradFill>
                <a:effectLst>
                  <a:outerShdw blurRad="38100" dist="22860" dir="5400000" algn="tl" rotWithShape="0">
                    <a:srgbClr val="000000">
                      <a:alpha val="30000"/>
                    </a:srgbClr>
                  </a:outerShdw>
                </a:effectLst>
                <a:cs typeface="+mn-lt"/>
              </a:rPr>
              <a:t>Voi prezenta, in continuare, câteva exemple de experimente pe care le-am facut la clasa, dar si alte exemple </a:t>
            </a:r>
            <a:r>
              <a:rPr lang="ro-RO" sz="2000" b="1" dirty="0" smtClean="0">
                <a:ln w="10160">
                  <a:solidFill>
                    <a:schemeClr val="accent5"/>
                  </a:solidFill>
                  <a:prstDash val="solid"/>
                </a:ln>
                <a:gradFill>
                  <a:gsLst>
                    <a:gs pos="0">
                      <a:srgbClr val="14CD68"/>
                    </a:gs>
                    <a:gs pos="100000">
                      <a:srgbClr val="035C7D"/>
                    </a:gs>
                  </a:gsLst>
                  <a:lin scaled="0"/>
                </a:gradFill>
                <a:effectLst>
                  <a:outerShdw blurRad="38100" dist="22860" dir="5400000" algn="tl" rotWithShape="0">
                    <a:srgbClr val="000000">
                      <a:alpha val="30000"/>
                    </a:srgbClr>
                  </a:outerShdw>
                </a:effectLst>
                <a:cs typeface="+mn-lt"/>
              </a:rPr>
              <a:t>de </a:t>
            </a:r>
            <a:r>
              <a:rPr lang="ro-RO" sz="2000" b="1" dirty="0">
                <a:ln w="10160">
                  <a:solidFill>
                    <a:schemeClr val="accent5"/>
                  </a:solidFill>
                  <a:prstDash val="solid"/>
                </a:ln>
                <a:gradFill>
                  <a:gsLst>
                    <a:gs pos="0">
                      <a:srgbClr val="14CD68"/>
                    </a:gs>
                    <a:gs pos="100000">
                      <a:srgbClr val="035C7D"/>
                    </a:gs>
                  </a:gsLst>
                  <a:lin scaled="0"/>
                </a:gradFill>
                <a:effectLst>
                  <a:outerShdw blurRad="38100" dist="22860" dir="5400000" algn="tl" rotWithShape="0">
                    <a:srgbClr val="000000">
                      <a:alpha val="30000"/>
                    </a:srgbClr>
                  </a:outerShdw>
                </a:effectLst>
                <a:cs typeface="+mn-lt"/>
              </a:rPr>
              <a:t>experimente , usor de realizat, placute, atractive, deosebit de eficiente.</a:t>
            </a:r>
            <a:r>
              <a:rPr lang="ro-RO" sz="2000" b="1" dirty="0">
                <a:ln w="22225">
                  <a:solidFill>
                    <a:schemeClr val="accent2"/>
                  </a:solidFill>
                  <a:prstDash val="solid"/>
                </a:ln>
                <a:solidFill>
                  <a:srgbClr val="FF0000"/>
                </a:solidFill>
                <a:effectLst/>
                <a:cs typeface="+mn-lt"/>
              </a:rPr>
              <a:t> </a:t>
            </a:r>
          </a:p>
          <a:p>
            <a:endParaRPr lang="ro-RO" sz="2000" b="1" dirty="0">
              <a:ln w="22225">
                <a:solidFill>
                  <a:schemeClr val="accent2"/>
                </a:solidFill>
                <a:prstDash val="solid"/>
              </a:ln>
              <a:solidFill>
                <a:srgbClr val="FF0000"/>
              </a:solidFill>
              <a:effectLst/>
              <a:cs typeface="+mn-lt"/>
            </a:endParaRPr>
          </a:p>
          <a:p>
            <a:r>
              <a:rPr lang="ro-RO" sz="2000" b="1" dirty="0">
                <a:ln w="22225">
                  <a:solidFill>
                    <a:schemeClr val="accent2"/>
                  </a:solidFill>
                  <a:prstDash val="solid"/>
                </a:ln>
                <a:solidFill>
                  <a:srgbClr val="FF0000"/>
                </a:solidFill>
                <a:effectLst/>
                <a:cs typeface="+mn-lt"/>
              </a:rPr>
              <a:t>Putem cultiva interesul și pasiunea copiilor pentru STEAM de la vârste timpurii, folosindu-ne de curiozitatea lor nativă, de înclinația către explorare și experimentare, prin activități simple, ca de exemplu:</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1625" y="457200"/>
            <a:ext cx="8686800" cy="595630"/>
          </a:xfrm>
        </p:spPr>
        <p:txBody>
          <a:bodyPr>
            <a:normAutofit fontScale="90000"/>
          </a:bodyPr>
          <a:lstStyle/>
          <a:p>
            <a:pPr algn="ctr"/>
            <a:r>
              <a:rPr lang="ro-RO" b="1" dirty="0">
                <a:ln w="6600">
                  <a:solidFill>
                    <a:schemeClr val="accent2"/>
                  </a:solidFill>
                  <a:prstDash val="solid"/>
                </a:ln>
                <a:gradFill>
                  <a:gsLst>
                    <a:gs pos="0">
                      <a:srgbClr val="FE4444"/>
                    </a:gs>
                    <a:gs pos="100000">
                      <a:srgbClr val="832B2B"/>
                    </a:gs>
                  </a:gsLst>
                  <a:lin scaled="0"/>
                </a:gradFill>
                <a:effectLst>
                  <a:outerShdw dist="38100" dir="2700000" algn="tl" rotWithShape="0">
                    <a:schemeClr val="accent2"/>
                  </a:outerShdw>
                </a:effectLst>
                <a:sym typeface="+mn-ea"/>
              </a:rPr>
              <a:t>CURCUBEUL</a:t>
            </a:r>
            <a:r>
              <a:rPr lang="ro-RO" b="1" dirty="0">
                <a:ln w="6600">
                  <a:solidFill>
                    <a:schemeClr val="accent2"/>
                  </a:solidFill>
                  <a:prstDash val="solid"/>
                </a:ln>
                <a:gradFill>
                  <a:gsLst>
                    <a:gs pos="0">
                      <a:srgbClr val="FE4444"/>
                    </a:gs>
                    <a:gs pos="100000">
                      <a:srgbClr val="832B2B"/>
                    </a:gs>
                  </a:gsLst>
                  <a:lin scaled="0"/>
                </a:gradFill>
                <a:effectLst>
                  <a:outerShdw dist="38100" dir="2700000" algn="tl" rotWithShape="0">
                    <a:schemeClr val="accent2"/>
                  </a:outerShdw>
                </a:effectLst>
                <a:latin typeface="+mj-lt"/>
              </a:rPr>
              <a:t/>
            </a:r>
            <a:br>
              <a:rPr lang="ro-RO" b="1" dirty="0">
                <a:ln w="6600">
                  <a:solidFill>
                    <a:schemeClr val="accent2"/>
                  </a:solidFill>
                  <a:prstDash val="solid"/>
                </a:ln>
                <a:gradFill>
                  <a:gsLst>
                    <a:gs pos="0">
                      <a:srgbClr val="FE4444"/>
                    </a:gs>
                    <a:gs pos="100000">
                      <a:srgbClr val="832B2B"/>
                    </a:gs>
                  </a:gsLst>
                  <a:lin scaled="0"/>
                </a:gradFill>
                <a:effectLst>
                  <a:outerShdw dist="38100" dir="2700000" algn="tl" rotWithShape="0">
                    <a:schemeClr val="accent2"/>
                  </a:outerShdw>
                </a:effectLst>
                <a:latin typeface="+mj-lt"/>
              </a:rPr>
            </a:br>
            <a:endParaRPr lang="en-US"/>
          </a:p>
        </p:txBody>
      </p:sp>
      <p:sp>
        <p:nvSpPr>
          <p:cNvPr id="3" name="Substituent conținut 2"/>
          <p:cNvSpPr>
            <a:spLocks noGrp="1"/>
          </p:cNvSpPr>
          <p:nvPr>
            <p:ph sz="half" idx="1"/>
          </p:nvPr>
        </p:nvSpPr>
        <p:spPr>
          <a:xfrm>
            <a:off x="97790" y="1052830"/>
            <a:ext cx="9094470" cy="5723890"/>
          </a:xfrm>
        </p:spPr>
        <p:txBody>
          <a:bodyPr>
            <a:normAutofit/>
          </a:bodyPr>
          <a:lstStyle/>
          <a:p>
            <a:r>
              <a:rPr lang="ro-RO" b="1" dirty="0">
                <a:solidFill>
                  <a:schemeClr val="tx1">
                    <a:lumMod val="50000"/>
                    <a:lumOff val="50000"/>
                  </a:schemeClr>
                </a:solidFill>
                <a:latin typeface="+mj-lt"/>
              </a:rPr>
              <a:t>Materiale:</a:t>
            </a:r>
          </a:p>
          <a:p>
            <a:pPr marL="457200" lvl="1" indent="0">
              <a:buNone/>
            </a:pPr>
            <a:r>
              <a:rPr lang="ro-RO" b="1" dirty="0">
                <a:solidFill>
                  <a:srgbClr val="00B0F0"/>
                </a:solidFill>
                <a:latin typeface="+mj-lt"/>
              </a:rPr>
              <a:t>•	1 pahar care sa contina apa </a:t>
            </a:r>
          </a:p>
          <a:p>
            <a:pPr marL="457200" lvl="1" indent="0">
              <a:buNone/>
            </a:pPr>
            <a:r>
              <a:rPr lang="ro-RO" b="1" dirty="0">
                <a:solidFill>
                  <a:srgbClr val="00B0F0"/>
                </a:solidFill>
                <a:latin typeface="+mj-lt"/>
              </a:rPr>
              <a:t>•	1 punga de bomboane</a:t>
            </a:r>
          </a:p>
          <a:p>
            <a:pPr marL="457200" lvl="1" indent="0">
              <a:buNone/>
            </a:pPr>
            <a:r>
              <a:rPr lang="ro-RO" b="1" dirty="0">
                <a:solidFill>
                  <a:srgbClr val="00B0F0"/>
                </a:solidFill>
                <a:latin typeface="+mj-lt"/>
              </a:rPr>
              <a:t>•	1 farfurie albă</a:t>
            </a:r>
          </a:p>
          <a:p>
            <a:r>
              <a:rPr lang="ro-RO" b="1" dirty="0">
                <a:solidFill>
                  <a:schemeClr val="tx1">
                    <a:lumMod val="50000"/>
                    <a:lumOff val="50000"/>
                  </a:schemeClr>
                </a:solidFill>
                <a:latin typeface="+mj-lt"/>
              </a:rPr>
              <a:t>Instrucțiuni:</a:t>
            </a:r>
          </a:p>
          <a:p>
            <a:pPr marL="0" indent="0">
              <a:buNone/>
            </a:pPr>
            <a:r>
              <a:rPr lang="ro-RO" b="1" dirty="0">
                <a:solidFill>
                  <a:srgbClr val="FF0000"/>
                </a:solidFill>
                <a:latin typeface="+mj-lt"/>
              </a:rPr>
              <a:t>1.Copiii sunt invitați sa aranjeze bomboanele pe marginea farfuriei, una </a:t>
            </a:r>
            <a:r>
              <a:rPr lang="ro-RO" b="1" dirty="0" smtClean="0">
                <a:solidFill>
                  <a:srgbClr val="FF0000"/>
                </a:solidFill>
                <a:latin typeface="+mj-lt"/>
              </a:rPr>
              <a:t>langă </a:t>
            </a:r>
            <a:r>
              <a:rPr lang="ro-RO" b="1" dirty="0">
                <a:solidFill>
                  <a:srgbClr val="FF0000"/>
                </a:solidFill>
                <a:latin typeface="+mj-lt"/>
              </a:rPr>
              <a:t>alta (pentru un efect mai mare se pot folosi </a:t>
            </a:r>
            <a:r>
              <a:rPr lang="ro-RO" b="1" dirty="0" smtClean="0">
                <a:solidFill>
                  <a:srgbClr val="FF0000"/>
                </a:solidFill>
                <a:latin typeface="+mj-lt"/>
              </a:rPr>
              <a:t>cât </a:t>
            </a:r>
            <a:r>
              <a:rPr lang="ro-RO" b="1" dirty="0">
                <a:solidFill>
                  <a:srgbClr val="FF0000"/>
                </a:solidFill>
                <a:latin typeface="+mj-lt"/>
              </a:rPr>
              <a:t>mai multe culori).</a:t>
            </a:r>
          </a:p>
          <a:p>
            <a:pPr marL="0" indent="0">
              <a:buNone/>
            </a:pPr>
            <a:r>
              <a:rPr lang="ro-RO" b="1" dirty="0">
                <a:solidFill>
                  <a:srgbClr val="FF0000"/>
                </a:solidFill>
                <a:latin typeface="+mj-lt"/>
              </a:rPr>
              <a:t>2.Sunt  rugați să toarne apă cât să acopere bomboanele. </a:t>
            </a:r>
          </a:p>
          <a:p>
            <a:pPr marL="0" indent="0">
              <a:buNone/>
            </a:pPr>
            <a:r>
              <a:rPr lang="ro-RO" b="1" dirty="0">
                <a:solidFill>
                  <a:srgbClr val="FF0000"/>
                </a:solidFill>
                <a:latin typeface="+mj-lt"/>
              </a:rPr>
              <a:t>3.Ȋn urma experimentului, copiii observă cum se scurge culoare din bomboane și asociază acest fapt cu formarea unui curcubeu.</a:t>
            </a:r>
          </a:p>
          <a:p>
            <a:endParaRPr lang="ro-RO" b="1" dirty="0">
              <a:solidFill>
                <a:srgbClr val="FF0000"/>
              </a:solidFill>
              <a:latin typeface="+mj-lt"/>
            </a:endParaRPr>
          </a:p>
        </p:txBody>
      </p:sp>
      <p:pic>
        <p:nvPicPr>
          <p:cNvPr id="2" name="Content Placeholder 1" descr="depositphotos_403262668-stock-illustration-stem-camp-logo-education-objects"/>
          <p:cNvPicPr>
            <a:picLocks noGrp="1" noChangeAspect="1"/>
          </p:cNvPicPr>
          <p:nvPr>
            <p:ph sz="half" idx="2"/>
          </p:nvPr>
        </p:nvPicPr>
        <p:blipFill>
          <a:blip r:embed="rId2"/>
          <a:stretch>
            <a:fillRect/>
          </a:stretch>
        </p:blipFill>
        <p:spPr>
          <a:xfrm>
            <a:off x="5322050" y="1196752"/>
            <a:ext cx="3639063" cy="22699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stituent conținut 2"/>
          <p:cNvSpPr>
            <a:spLocks noGrp="1"/>
          </p:cNvSpPr>
          <p:nvPr>
            <p:ph idx="1"/>
          </p:nvPr>
        </p:nvSpPr>
        <p:spPr>
          <a:xfrm>
            <a:off x="0" y="116840"/>
            <a:ext cx="9100185" cy="6711315"/>
          </a:xfrm>
        </p:spPr>
        <p:txBody>
          <a:bodyPr>
            <a:noAutofit/>
          </a:bodyPr>
          <a:lstStyle/>
          <a:p>
            <a:pPr marL="0" indent="0" algn="ctr">
              <a:buNone/>
            </a:pPr>
            <a:r>
              <a:rPr lang="ro-RO" sz="3600" b="1" dirty="0">
                <a:ln w="22225">
                  <a:solidFill>
                    <a:schemeClr val="accent2"/>
                  </a:solidFill>
                  <a:prstDash val="solid"/>
                </a:ln>
                <a:solidFill>
                  <a:srgbClr val="FF0000"/>
                </a:solidFill>
                <a:effectLst/>
                <a:latin typeface="+mj-lt"/>
              </a:rPr>
              <a:t>PICTURA GRAVITAȚIONALĂ</a:t>
            </a:r>
          </a:p>
          <a:p>
            <a:r>
              <a:rPr lang="ro-RO" sz="2000" dirty="0">
                <a:latin typeface="+mj-lt"/>
              </a:rPr>
              <a:t> </a:t>
            </a:r>
            <a:r>
              <a:rPr lang="ro-RO" sz="2000" b="1" dirty="0">
                <a:latin typeface="+mj-lt"/>
              </a:rPr>
              <a:t>Putem experimenta cum se poate utiliza atractia gravitationala a Pamântului pentru a directiona vopseaua pe cartonul de pictura.</a:t>
            </a:r>
          </a:p>
          <a:p>
            <a:r>
              <a:rPr lang="ro-RO" sz="2000" b="1" dirty="0">
                <a:latin typeface="+mj-lt"/>
              </a:rPr>
              <a:t>Materiale:</a:t>
            </a:r>
          </a:p>
          <a:p>
            <a:pPr marL="457200" lvl="1" indent="0">
              <a:lnSpc>
                <a:spcPct val="100000"/>
              </a:lnSpc>
              <a:buNone/>
            </a:pPr>
            <a:r>
              <a:rPr lang="ro-RO" sz="1750" b="1" dirty="0">
                <a:solidFill>
                  <a:srgbClr val="00B0F0"/>
                </a:solidFill>
                <a:latin typeface="+mj-lt"/>
              </a:rPr>
              <a:t>•	</a:t>
            </a:r>
            <a:r>
              <a:rPr lang="ro-RO" sz="2400" b="1" dirty="0">
                <a:solidFill>
                  <a:srgbClr val="00B0F0"/>
                </a:solidFill>
                <a:latin typeface="+mj-lt"/>
              </a:rPr>
              <a:t>Carton alb de </a:t>
            </a:r>
            <a:r>
              <a:rPr lang="ro-RO" sz="2400" b="1" dirty="0" smtClean="0">
                <a:solidFill>
                  <a:srgbClr val="00B0F0"/>
                </a:solidFill>
                <a:latin typeface="+mj-lt"/>
              </a:rPr>
              <a:t>pictură </a:t>
            </a:r>
            <a:r>
              <a:rPr lang="ro-RO" sz="2400" b="1" dirty="0">
                <a:solidFill>
                  <a:srgbClr val="00B0F0"/>
                </a:solidFill>
                <a:latin typeface="+mj-lt"/>
              </a:rPr>
              <a:t>sau carton alb de </a:t>
            </a:r>
            <a:r>
              <a:rPr lang="ro-RO" sz="2400" b="1" dirty="0" smtClean="0">
                <a:solidFill>
                  <a:srgbClr val="00B0F0"/>
                </a:solidFill>
                <a:latin typeface="+mj-lt"/>
              </a:rPr>
              <a:t>împachetat</a:t>
            </a:r>
            <a:endParaRPr lang="ro-RO" sz="2400" b="1" dirty="0">
              <a:solidFill>
                <a:srgbClr val="00B0F0"/>
              </a:solidFill>
              <a:latin typeface="+mj-lt"/>
            </a:endParaRPr>
          </a:p>
          <a:p>
            <a:pPr marL="457200" lvl="1" indent="0">
              <a:lnSpc>
                <a:spcPct val="100000"/>
              </a:lnSpc>
              <a:buNone/>
            </a:pPr>
            <a:r>
              <a:rPr lang="ro-RO" sz="2400" b="1" dirty="0">
                <a:solidFill>
                  <a:srgbClr val="00B0F0"/>
                </a:solidFill>
                <a:latin typeface="+mj-lt"/>
              </a:rPr>
              <a:t>•	Culori de apa lichide</a:t>
            </a:r>
          </a:p>
          <a:p>
            <a:pPr marL="457200" lvl="1" indent="0">
              <a:lnSpc>
                <a:spcPct val="100000"/>
              </a:lnSpc>
              <a:buNone/>
            </a:pPr>
            <a:r>
              <a:rPr lang="ro-RO" sz="2400" b="1" dirty="0">
                <a:solidFill>
                  <a:srgbClr val="00B0F0"/>
                </a:solidFill>
                <a:latin typeface="+mj-lt"/>
              </a:rPr>
              <a:t>•	Pipete sau picuratoare</a:t>
            </a:r>
          </a:p>
          <a:p>
            <a:pPr marL="457200" lvl="1" indent="0">
              <a:lnSpc>
                <a:spcPct val="100000"/>
              </a:lnSpc>
              <a:buNone/>
            </a:pPr>
            <a:r>
              <a:rPr lang="ro-RO" sz="2400" b="1" dirty="0">
                <a:solidFill>
                  <a:srgbClr val="00B0F0"/>
                </a:solidFill>
                <a:latin typeface="+mj-lt"/>
              </a:rPr>
              <a:t>•	Resturi de </a:t>
            </a:r>
            <a:r>
              <a:rPr lang="ro-RO" sz="2400" b="1" dirty="0" smtClean="0">
                <a:solidFill>
                  <a:srgbClr val="00B0F0"/>
                </a:solidFill>
                <a:latin typeface="+mj-lt"/>
              </a:rPr>
              <a:t>panză/ </a:t>
            </a:r>
            <a:r>
              <a:rPr lang="ro-RO" sz="2400" b="1" dirty="0">
                <a:solidFill>
                  <a:srgbClr val="00B0F0"/>
                </a:solidFill>
                <a:latin typeface="+mj-lt"/>
              </a:rPr>
              <a:t>material textil</a:t>
            </a:r>
          </a:p>
          <a:p>
            <a:r>
              <a:rPr lang="ro-RO" sz="2000" b="1" dirty="0">
                <a:latin typeface="+mj-lt"/>
              </a:rPr>
              <a:t>Instructiuni:</a:t>
            </a:r>
          </a:p>
          <a:p>
            <a:pPr marL="0" indent="0">
              <a:buNone/>
            </a:pPr>
            <a:r>
              <a:rPr lang="ro-RO" sz="2400" b="1" dirty="0">
                <a:solidFill>
                  <a:srgbClr val="FF0000"/>
                </a:solidFill>
                <a:latin typeface="+mj-lt"/>
              </a:rPr>
              <a:t>1. Se pregătește  spatiul de lucru, </a:t>
            </a:r>
            <a:r>
              <a:rPr lang="ro-RO" sz="2400" b="1" dirty="0" smtClean="0">
                <a:solidFill>
                  <a:srgbClr val="FF0000"/>
                </a:solidFill>
                <a:latin typeface="+mj-lt"/>
              </a:rPr>
              <a:t>punând </a:t>
            </a:r>
            <a:r>
              <a:rPr lang="ro-RO" sz="2400" b="1" dirty="0">
                <a:solidFill>
                  <a:srgbClr val="FF0000"/>
                </a:solidFill>
                <a:latin typeface="+mj-lt"/>
              </a:rPr>
              <a:t>o </a:t>
            </a:r>
            <a:r>
              <a:rPr lang="ro-RO" sz="2400" b="1" dirty="0" smtClean="0">
                <a:solidFill>
                  <a:srgbClr val="FF0000"/>
                </a:solidFill>
                <a:latin typeface="+mj-lt"/>
              </a:rPr>
              <a:t>bucată </a:t>
            </a:r>
            <a:r>
              <a:rPr lang="ro-RO" sz="2400" b="1" dirty="0">
                <a:solidFill>
                  <a:srgbClr val="FF0000"/>
                </a:solidFill>
                <a:latin typeface="+mj-lt"/>
              </a:rPr>
              <a:t>de material peste masa/ </a:t>
            </a:r>
            <a:r>
              <a:rPr lang="ro-RO" sz="2400" b="1" dirty="0" smtClean="0">
                <a:solidFill>
                  <a:srgbClr val="FF0000"/>
                </a:solidFill>
                <a:latin typeface="+mj-lt"/>
              </a:rPr>
              <a:t>pupitru</a:t>
            </a:r>
            <a:r>
              <a:rPr lang="ro-RO" sz="2400" b="1" dirty="0">
                <a:solidFill>
                  <a:srgbClr val="FF0000"/>
                </a:solidFill>
                <a:latin typeface="+mj-lt"/>
              </a:rPr>
              <a:t>. Bucata de carton se  asaza  sprijinită de ceva ca sa stea perpendicular.</a:t>
            </a:r>
          </a:p>
          <a:p>
            <a:pPr marL="0" indent="0">
              <a:buNone/>
            </a:pPr>
            <a:r>
              <a:rPr lang="ro-RO" sz="2400" b="1" dirty="0">
                <a:solidFill>
                  <a:srgbClr val="FF0000"/>
                </a:solidFill>
                <a:latin typeface="+mj-lt"/>
              </a:rPr>
              <a:t>2. Cu o pipetă , se  pune vopsea pe partea de sus a cartonului.</a:t>
            </a:r>
          </a:p>
          <a:p>
            <a:pPr marL="0" indent="0">
              <a:buNone/>
            </a:pPr>
            <a:r>
              <a:rPr lang="ro-RO" sz="2400" b="1" dirty="0">
                <a:solidFill>
                  <a:srgbClr val="FF0000"/>
                </a:solidFill>
                <a:latin typeface="+mj-lt"/>
              </a:rPr>
              <a:t>3. Copiii observă ce se </a:t>
            </a:r>
            <a:r>
              <a:rPr lang="ro-RO" sz="2400" b="1" dirty="0" smtClean="0">
                <a:solidFill>
                  <a:srgbClr val="FF0000"/>
                </a:solidFill>
                <a:latin typeface="+mj-lt"/>
              </a:rPr>
              <a:t>intamplă </a:t>
            </a:r>
            <a:r>
              <a:rPr lang="ro-RO" sz="2400" b="1" dirty="0">
                <a:solidFill>
                  <a:srgbClr val="FF0000"/>
                </a:solidFill>
                <a:latin typeface="+mj-lt"/>
              </a:rPr>
              <a:t>cu vopseaua.</a:t>
            </a:r>
          </a:p>
          <a:p>
            <a:pPr marL="0" indent="0">
              <a:buNone/>
            </a:pPr>
            <a:r>
              <a:rPr lang="ro-RO" sz="2400" b="1" dirty="0">
                <a:solidFill>
                  <a:srgbClr val="FF0000"/>
                </a:solidFill>
                <a:latin typeface="+mj-lt"/>
              </a:rPr>
              <a:t>4. Sunt dirijați să întoarcă cartonul și să observe ce se intâmplă cu vopseaua  -  se scurge </a:t>
            </a:r>
            <a:r>
              <a:rPr lang="ro-RO" sz="2400" b="1" dirty="0" smtClean="0">
                <a:solidFill>
                  <a:srgbClr val="FF0000"/>
                </a:solidFill>
                <a:latin typeface="+mj-lt"/>
              </a:rPr>
              <a:t>în </a:t>
            </a:r>
            <a:r>
              <a:rPr lang="ro-RO" sz="2400" b="1" dirty="0">
                <a:solidFill>
                  <a:srgbClr val="FF0000"/>
                </a:solidFill>
                <a:latin typeface="+mj-lt"/>
              </a:rPr>
              <a:t>jos.</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stituent conținut 2"/>
          <p:cNvSpPr>
            <a:spLocks noGrp="1"/>
          </p:cNvSpPr>
          <p:nvPr>
            <p:ph idx="1"/>
          </p:nvPr>
        </p:nvSpPr>
        <p:spPr>
          <a:xfrm>
            <a:off x="0" y="116840"/>
            <a:ext cx="9107170" cy="6696710"/>
          </a:xfrm>
        </p:spPr>
        <p:txBody>
          <a:bodyPr>
            <a:normAutofit fontScale="25000" lnSpcReduction="20000"/>
          </a:bodyPr>
          <a:lstStyle/>
          <a:p>
            <a:pPr marL="0" indent="0" algn="ctr">
              <a:buNone/>
            </a:pPr>
            <a:r>
              <a:rPr lang="ro-RO" sz="12800" b="1" dirty="0" smtClean="0"/>
              <a:t>  </a:t>
            </a:r>
            <a:r>
              <a:rPr lang="ro-RO" sz="12800" b="1" dirty="0" smtClean="0">
                <a:ln w="6600">
                  <a:solidFill>
                    <a:schemeClr val="accent2"/>
                  </a:solidFill>
                  <a:prstDash val="solid"/>
                </a:ln>
                <a:gradFill>
                  <a:gsLst>
                    <a:gs pos="0">
                      <a:srgbClr val="FE4444"/>
                    </a:gs>
                    <a:gs pos="100000">
                      <a:srgbClr val="832B2B"/>
                    </a:gs>
                  </a:gsLst>
                  <a:lin scaled="0"/>
                </a:gradFill>
                <a:effectLst>
                  <a:outerShdw dist="38100" dir="2700000" algn="tl" rotWithShape="0">
                    <a:schemeClr val="accent2"/>
                  </a:outerShdw>
                </a:effectLst>
              </a:rPr>
              <a:t> PICTURA MAGNETICĂ</a:t>
            </a:r>
            <a:endParaRPr lang="ro-RO" sz="12800" b="1" dirty="0" smtClean="0"/>
          </a:p>
          <a:p>
            <a:pPr marL="0" indent="0" algn="l">
              <a:buNone/>
            </a:pPr>
            <a:r>
              <a:rPr lang="ro-RO" sz="7200" b="1" dirty="0">
                <a:latin typeface="Andalus" pitchFamily="18" charset="-78"/>
                <a:cs typeface="Andalus" pitchFamily="18" charset="-78"/>
              </a:rPr>
              <a:t> </a:t>
            </a:r>
            <a:r>
              <a:rPr lang="ro-RO" sz="8000" b="1" dirty="0">
                <a:latin typeface="Andalus" pitchFamily="18" charset="-78"/>
                <a:cs typeface="Andalus" pitchFamily="18" charset="-78"/>
              </a:rPr>
              <a:t>Prin acest experiment se poate explora </a:t>
            </a:r>
            <a:r>
              <a:rPr lang="ro-RO" sz="8000" b="1" dirty="0" smtClean="0">
                <a:latin typeface="Andalus" pitchFamily="18" charset="-78"/>
                <a:cs typeface="Andalus" pitchFamily="18" charset="-78"/>
              </a:rPr>
              <a:t>forța </a:t>
            </a:r>
            <a:r>
              <a:rPr lang="ro-RO" sz="8000" b="1" dirty="0">
                <a:latin typeface="Andalus" pitchFamily="18" charset="-78"/>
                <a:cs typeface="Andalus" pitchFamily="18" charset="-78"/>
              </a:rPr>
              <a:t>magnetica .</a:t>
            </a:r>
          </a:p>
          <a:p>
            <a:pPr marL="0" indent="0" algn="l">
              <a:buNone/>
            </a:pPr>
            <a:r>
              <a:rPr lang="ro-RO" sz="8000" b="1" u="sng" dirty="0">
                <a:latin typeface="Andalus" pitchFamily="18" charset="-78"/>
                <a:cs typeface="Andalus" pitchFamily="18" charset="-78"/>
              </a:rPr>
              <a:t>Materiale:</a:t>
            </a:r>
          </a:p>
          <a:p>
            <a:pPr marL="0" indent="0" algn="l">
              <a:buNone/>
            </a:pPr>
            <a:r>
              <a:rPr lang="ro-RO" sz="8000" b="1" dirty="0">
                <a:solidFill>
                  <a:srgbClr val="00B0F0"/>
                </a:solidFill>
                <a:latin typeface="Andalus" pitchFamily="18" charset="-78"/>
                <a:cs typeface="Andalus" pitchFamily="18" charset="-78"/>
              </a:rPr>
              <a:t>	•Mici obiecte de metal </a:t>
            </a:r>
          </a:p>
          <a:p>
            <a:pPr marL="0" indent="0" algn="l">
              <a:buNone/>
            </a:pPr>
            <a:r>
              <a:rPr lang="ro-RO" sz="8000" b="1" dirty="0">
                <a:solidFill>
                  <a:srgbClr val="00B0F0"/>
                </a:solidFill>
                <a:latin typeface="Andalus" pitchFamily="18" charset="-78"/>
                <a:cs typeface="Andalus" pitchFamily="18" charset="-78"/>
              </a:rPr>
              <a:t>	•Magnet</a:t>
            </a:r>
          </a:p>
          <a:p>
            <a:pPr marL="0" indent="0" algn="l">
              <a:buNone/>
            </a:pPr>
            <a:r>
              <a:rPr lang="ro-RO" sz="8000" b="1" dirty="0">
                <a:solidFill>
                  <a:srgbClr val="00B0F0"/>
                </a:solidFill>
                <a:latin typeface="Andalus" pitchFamily="18" charset="-78"/>
                <a:cs typeface="Andalus" pitchFamily="18" charset="-78"/>
              </a:rPr>
              <a:t>	•Hartie/ carton de </a:t>
            </a:r>
            <a:r>
              <a:rPr lang="ro-RO" sz="8000" b="1" dirty="0" smtClean="0">
                <a:solidFill>
                  <a:srgbClr val="00B0F0"/>
                </a:solidFill>
                <a:latin typeface="Andalus" pitchFamily="18" charset="-78"/>
                <a:cs typeface="Andalus" pitchFamily="18" charset="-78"/>
              </a:rPr>
              <a:t>împachetat </a:t>
            </a:r>
            <a:r>
              <a:rPr lang="ro-RO" sz="8000" b="1" dirty="0">
                <a:solidFill>
                  <a:srgbClr val="00B0F0"/>
                </a:solidFill>
                <a:latin typeface="Andalus" pitchFamily="18" charset="-78"/>
                <a:cs typeface="Andalus" pitchFamily="18" charset="-78"/>
              </a:rPr>
              <a:t>(alb)</a:t>
            </a:r>
          </a:p>
          <a:p>
            <a:pPr marL="0" indent="0" algn="l">
              <a:buNone/>
            </a:pPr>
            <a:r>
              <a:rPr lang="ro-RO" sz="8000" b="1" dirty="0">
                <a:solidFill>
                  <a:srgbClr val="00B0F0"/>
                </a:solidFill>
                <a:latin typeface="Andalus" pitchFamily="18" charset="-78"/>
                <a:cs typeface="Andalus" pitchFamily="18" charset="-78"/>
              </a:rPr>
              <a:t>	•</a:t>
            </a:r>
            <a:r>
              <a:rPr lang="ro-RO" sz="8000" b="1" dirty="0" smtClean="0">
                <a:solidFill>
                  <a:srgbClr val="00B0F0"/>
                </a:solidFill>
                <a:latin typeface="Andalus" pitchFamily="18" charset="-78"/>
                <a:cs typeface="Andalus" pitchFamily="18" charset="-78"/>
              </a:rPr>
              <a:t>Bandă adezivă</a:t>
            </a:r>
            <a:endParaRPr lang="ro-RO" sz="8000" b="1" dirty="0">
              <a:solidFill>
                <a:srgbClr val="00B0F0"/>
              </a:solidFill>
              <a:latin typeface="Andalus" pitchFamily="18" charset="-78"/>
              <a:cs typeface="Andalus" pitchFamily="18" charset="-78"/>
            </a:endParaRPr>
          </a:p>
          <a:p>
            <a:pPr marL="0" indent="0" algn="l">
              <a:buNone/>
            </a:pPr>
            <a:r>
              <a:rPr lang="ro-RO" sz="8000" b="1" dirty="0">
                <a:solidFill>
                  <a:srgbClr val="00B0F0"/>
                </a:solidFill>
                <a:latin typeface="Andalus" pitchFamily="18" charset="-78"/>
                <a:cs typeface="Andalus" pitchFamily="18" charset="-78"/>
              </a:rPr>
              <a:t>	•Vopsele lavabile , •Tava</a:t>
            </a:r>
          </a:p>
          <a:p>
            <a:pPr marL="0" indent="0" algn="l">
              <a:buNone/>
            </a:pPr>
            <a:r>
              <a:rPr lang="ro-RO" sz="8000" b="1" u="sng" dirty="0">
                <a:latin typeface="Andalus" pitchFamily="18" charset="-78"/>
                <a:cs typeface="Andalus" pitchFamily="18" charset="-78"/>
              </a:rPr>
              <a:t>Instructiuni:</a:t>
            </a:r>
          </a:p>
          <a:p>
            <a:pPr marL="0" indent="0" algn="l">
              <a:buNone/>
            </a:pPr>
            <a:r>
              <a:rPr lang="ro-RO" sz="8000" b="1" dirty="0">
                <a:solidFill>
                  <a:srgbClr val="FF0000"/>
                </a:solidFill>
                <a:latin typeface="Andalus" pitchFamily="18" charset="-78"/>
                <a:cs typeface="Andalus" pitchFamily="18" charset="-78"/>
              </a:rPr>
              <a:t>1. Se lipește cu bandă adezivă  hartia pe o tavă de copt.</a:t>
            </a:r>
          </a:p>
          <a:p>
            <a:pPr marL="0" indent="0" algn="l">
              <a:buNone/>
            </a:pPr>
            <a:r>
              <a:rPr lang="ro-RO" sz="8000" b="1" dirty="0">
                <a:solidFill>
                  <a:srgbClr val="FF0000"/>
                </a:solidFill>
                <a:latin typeface="Andalus" pitchFamily="18" charset="-78"/>
                <a:cs typeface="Andalus" pitchFamily="18" charset="-78"/>
              </a:rPr>
              <a:t>2. Se așază bucatile mici de metal pe hartia albă și  se plasează magnetul dedesubtul tavii. </a:t>
            </a:r>
          </a:p>
          <a:p>
            <a:pPr marL="0" indent="0" algn="l">
              <a:buNone/>
            </a:pPr>
            <a:r>
              <a:rPr lang="ro-RO" sz="8000" b="1" dirty="0">
                <a:solidFill>
                  <a:srgbClr val="FF0000"/>
                </a:solidFill>
                <a:latin typeface="Andalus" pitchFamily="18" charset="-78"/>
                <a:cs typeface="Andalus" pitchFamily="18" charset="-78"/>
              </a:rPr>
              <a:t>3. Elevii observă că, mișcând magnetul dedesubtul tăvii, obiectele de metal asezate pe hartie,  se mișcă.</a:t>
            </a:r>
          </a:p>
          <a:p>
            <a:pPr marL="0" indent="0" algn="l">
              <a:buNone/>
            </a:pPr>
            <a:r>
              <a:rPr lang="ro-RO" sz="8000" b="1" dirty="0">
                <a:solidFill>
                  <a:srgbClr val="FF0000"/>
                </a:solidFill>
                <a:latin typeface="Andalus" pitchFamily="18" charset="-78"/>
                <a:cs typeface="Andalus" pitchFamily="18" charset="-78"/>
              </a:rPr>
              <a:t>4. Se pune un strop de vopsea pe hartie și se utilizează magnetul pentru a mișca bucățile de metal prin și în jurul vopselei. </a:t>
            </a:r>
          </a:p>
          <a:p>
            <a:pPr marL="0" indent="0" algn="l">
              <a:buNone/>
            </a:pPr>
            <a:r>
              <a:rPr lang="ro-RO" sz="8000" b="1" dirty="0">
                <a:solidFill>
                  <a:srgbClr val="FF0000"/>
                </a:solidFill>
                <a:latin typeface="Andalus" pitchFamily="18" charset="-78"/>
                <a:cs typeface="Andalus" pitchFamily="18" charset="-78"/>
              </a:rPr>
              <a:t>5.Se pot mișca obiectele, cu ajutorul magnetului  </a:t>
            </a:r>
            <a:r>
              <a:rPr lang="ro-RO" sz="8000" b="1" dirty="0" smtClean="0">
                <a:solidFill>
                  <a:srgbClr val="FF0000"/>
                </a:solidFill>
                <a:latin typeface="Andalus" pitchFamily="18" charset="-78"/>
                <a:cs typeface="Andalus" pitchFamily="18" charset="-78"/>
              </a:rPr>
              <a:t>încet</a:t>
            </a:r>
            <a:r>
              <a:rPr lang="ro-RO" sz="8000" b="1" dirty="0">
                <a:solidFill>
                  <a:srgbClr val="FF0000"/>
                </a:solidFill>
                <a:latin typeface="Andalus" pitchFamily="18" charset="-78"/>
                <a:cs typeface="Andalus" pitchFamily="18" charset="-78"/>
              </a:rPr>
              <a:t>, repede, de-a latul/ de-a lungul paginii sau în cercuri.</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304800" y="302895"/>
            <a:ext cx="8686800" cy="992505"/>
          </a:xfrm>
        </p:spPr>
        <p:txBody>
          <a:bodyPr/>
          <a:lstStyle/>
          <a:p>
            <a:pPr indent="457200" algn="ctr">
              <a:spcAft>
                <a:spcPts val="0"/>
              </a:spcAft>
            </a:pPr>
            <a:r>
              <a:rPr lang="ro-RO" sz="4000" b="1" dirty="0">
                <a:ln w="6600">
                  <a:solidFill>
                    <a:schemeClr val="accent2"/>
                  </a:solidFill>
                  <a:prstDash val="solid"/>
                </a:ln>
                <a:solidFill>
                  <a:srgbClr val="FF0000"/>
                </a:solidFill>
                <a:effectLst>
                  <a:outerShdw dist="38100" dir="2700000" algn="tl" rotWithShape="0">
                    <a:schemeClr val="accent2"/>
                  </a:outerShdw>
                </a:effectLst>
                <a:sym typeface="+mn-ea"/>
              </a:rPr>
              <a:t>Pictură pe gheață</a:t>
            </a:r>
            <a:endParaRPr lang="ro-RO" sz="4000" b="1" dirty="0">
              <a:ln w="6600">
                <a:solidFill>
                  <a:schemeClr val="accent2"/>
                </a:solidFill>
                <a:prstDash val="solid"/>
              </a:ln>
              <a:solidFill>
                <a:srgbClr val="FF0000"/>
              </a:solidFill>
              <a:effectLst>
                <a:outerShdw dist="38100" dir="2700000" algn="tl" rotWithShape="0">
                  <a:schemeClr val="accent2"/>
                </a:outerShdw>
              </a:effectLst>
              <a:latin typeface="Impact" panose="020B0806030902050204" pitchFamily="34" charset="0"/>
              <a:ea typeface="Calibri" panose="020F0502020204030204"/>
              <a:sym typeface="+mn-ea"/>
            </a:endParaRPr>
          </a:p>
        </p:txBody>
      </p:sp>
      <p:sp>
        <p:nvSpPr>
          <p:cNvPr id="3" name="Substituent conținut 2"/>
          <p:cNvSpPr>
            <a:spLocks noGrp="1"/>
          </p:cNvSpPr>
          <p:nvPr>
            <p:ph idx="1"/>
          </p:nvPr>
        </p:nvSpPr>
        <p:spPr>
          <a:xfrm>
            <a:off x="0" y="621030"/>
            <a:ext cx="9252585" cy="6222365"/>
          </a:xfrm>
        </p:spPr>
        <p:txBody>
          <a:bodyPr>
            <a:noAutofit/>
          </a:bodyPr>
          <a:lstStyle/>
          <a:p>
            <a:pPr marL="0" indent="0">
              <a:buNone/>
            </a:pPr>
            <a:endParaRPr lang="ro-RO" sz="2400" b="1" dirty="0">
              <a:latin typeface="+mj-lt"/>
            </a:endParaRPr>
          </a:p>
          <a:p>
            <a:r>
              <a:rPr lang="ro-RO" sz="2600" b="1" u="sng" dirty="0">
                <a:latin typeface="+mj-lt"/>
              </a:rPr>
              <a:t>Materiale: </a:t>
            </a:r>
          </a:p>
          <a:p>
            <a:pPr marL="457200" lvl="1" indent="0">
              <a:buNone/>
            </a:pPr>
            <a:r>
              <a:rPr lang="ro-RO" sz="2600" b="1" dirty="0">
                <a:solidFill>
                  <a:srgbClr val="00B0F0"/>
                </a:solidFill>
                <a:latin typeface="+mj-lt"/>
              </a:rPr>
              <a:t>•	Bucăți de gheață de mărimea unei caserole</a:t>
            </a:r>
          </a:p>
          <a:p>
            <a:pPr marL="457200" lvl="1" indent="0">
              <a:buNone/>
            </a:pPr>
            <a:r>
              <a:rPr lang="ro-RO" sz="2600" b="1" dirty="0">
                <a:solidFill>
                  <a:srgbClr val="00B0F0"/>
                </a:solidFill>
                <a:latin typeface="+mj-lt"/>
              </a:rPr>
              <a:t>•	Farfurii </a:t>
            </a:r>
          </a:p>
          <a:p>
            <a:pPr marL="457200" lvl="1" indent="0">
              <a:buNone/>
            </a:pPr>
            <a:r>
              <a:rPr lang="ro-RO" sz="2600" b="1" dirty="0">
                <a:solidFill>
                  <a:srgbClr val="00B0F0"/>
                </a:solidFill>
                <a:latin typeface="+mj-lt"/>
              </a:rPr>
              <a:t>•	Acuarele </a:t>
            </a:r>
          </a:p>
          <a:p>
            <a:pPr marL="457200" lvl="1" indent="0">
              <a:buNone/>
            </a:pPr>
            <a:r>
              <a:rPr lang="ro-RO" sz="2600" b="1" dirty="0">
                <a:solidFill>
                  <a:srgbClr val="00B0F0"/>
                </a:solidFill>
                <a:latin typeface="+mj-lt"/>
              </a:rPr>
              <a:t>•	Pensule </a:t>
            </a:r>
          </a:p>
          <a:p>
            <a:r>
              <a:rPr lang="ro-RO" sz="2600" b="1" u="sng" dirty="0">
                <a:solidFill>
                  <a:schemeClr val="tx1"/>
                </a:solidFill>
                <a:latin typeface="+mj-lt"/>
              </a:rPr>
              <a:t>Instrucțiuni: </a:t>
            </a:r>
          </a:p>
          <a:p>
            <a:pPr marL="0" indent="0">
              <a:buNone/>
            </a:pPr>
            <a:r>
              <a:rPr lang="ro-RO" sz="2600" b="1" dirty="0">
                <a:solidFill>
                  <a:srgbClr val="FF0000"/>
                </a:solidFill>
                <a:latin typeface="+mj-lt"/>
              </a:rPr>
              <a:t>1.Copiii sunt </a:t>
            </a:r>
            <a:r>
              <a:rPr lang="ro-RO" sz="2600" b="1" dirty="0" smtClean="0">
                <a:solidFill>
                  <a:srgbClr val="FF0000"/>
                </a:solidFill>
                <a:latin typeface="+mj-lt"/>
              </a:rPr>
              <a:t>îndrumați </a:t>
            </a:r>
            <a:r>
              <a:rPr lang="ro-RO" sz="2600" b="1" dirty="0">
                <a:solidFill>
                  <a:srgbClr val="FF0000"/>
                </a:solidFill>
                <a:latin typeface="+mj-lt"/>
              </a:rPr>
              <a:t>să picteze pe bucățile de gheață.</a:t>
            </a:r>
          </a:p>
          <a:p>
            <a:pPr marL="0" indent="0">
              <a:buNone/>
            </a:pPr>
            <a:r>
              <a:rPr lang="ro-RO" sz="2600" b="1" dirty="0">
                <a:solidFill>
                  <a:srgbClr val="FF0000"/>
                </a:solidFill>
                <a:latin typeface="+mj-lt"/>
              </a:rPr>
              <a:t>2.Observă că, acuarelele se amestecă cu gheața și se împrăștie pe toată suprafața ei în câteva secunde  și gheața se topește. </a:t>
            </a:r>
          </a:p>
          <a:p>
            <a:pPr marL="0" indent="0">
              <a:buNone/>
            </a:pPr>
            <a:r>
              <a:rPr lang="ro-RO" sz="2600" b="1" dirty="0">
                <a:solidFill>
                  <a:srgbClr val="FF0000"/>
                </a:solidFill>
                <a:latin typeface="+mj-lt"/>
              </a:rPr>
              <a:t>3.Pe baza acestui experiment, elevii află la ce temperatură gheața se topește și apa îngheață – două stări de agregare ale apei ( lichidă și solidă).</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304800" y="41910"/>
            <a:ext cx="8686800" cy="961390"/>
          </a:xfrm>
        </p:spPr>
        <p:txBody>
          <a:bodyPr>
            <a:normAutofit fontScale="90000"/>
          </a:bodyPr>
          <a:lstStyle/>
          <a:p>
            <a:pPr indent="449580" algn="ctr">
              <a:lnSpc>
                <a:spcPct val="150000"/>
              </a:lnSpc>
              <a:spcAft>
                <a:spcPts val="0"/>
              </a:spcAft>
            </a:pPr>
            <a:r>
              <a:rPr lang="ro-RO" sz="2000" dirty="0">
                <a:effectLst/>
                <a:latin typeface="Times New Roman" panose="02020603050405020304"/>
                <a:ea typeface="Calibri" panose="020F0502020204030204"/>
              </a:rPr>
              <a:t> </a:t>
            </a:r>
            <a:br>
              <a:rPr lang="ro-RO" sz="2000" dirty="0">
                <a:effectLst/>
                <a:latin typeface="Times New Roman" panose="02020603050405020304"/>
                <a:ea typeface="Calibri" panose="020F0502020204030204"/>
              </a:rPr>
            </a:br>
            <a:r>
              <a:rPr lang="ro-RO" sz="2000" dirty="0">
                <a:effectLst/>
                <a:latin typeface="Times New Roman" panose="02020603050405020304"/>
                <a:ea typeface="Calibri" panose="020F0502020204030204"/>
              </a:rPr>
              <a:t/>
            </a:r>
            <a:br>
              <a:rPr lang="ro-RO" sz="2000" dirty="0">
                <a:effectLst/>
                <a:latin typeface="Times New Roman" panose="02020603050405020304"/>
                <a:ea typeface="Calibri" panose="020F0502020204030204"/>
              </a:rPr>
            </a:br>
            <a:r>
              <a:rPr lang="ro-RO" sz="4000" b="1" dirty="0" smtClean="0">
                <a:ln w="6600">
                  <a:solidFill>
                    <a:schemeClr val="accent2"/>
                  </a:solidFill>
                  <a:prstDash val="solid"/>
                </a:ln>
                <a:gradFill>
                  <a:gsLst>
                    <a:gs pos="0">
                      <a:srgbClr val="14CD68"/>
                    </a:gs>
                    <a:gs pos="100000">
                      <a:srgbClr val="0B6E38"/>
                    </a:gs>
                  </a:gsLst>
                  <a:lin scaled="0"/>
                </a:gradFill>
                <a:effectLst>
                  <a:outerShdw dist="38100" dir="2700000" algn="tl" rotWithShape="0">
                    <a:schemeClr val="accent2"/>
                  </a:outerShdw>
                </a:effectLst>
                <a:sym typeface="+mn-ea"/>
              </a:rPr>
              <a:t>Grădină din cutie</a:t>
            </a:r>
            <a:r>
              <a:rPr lang="ro-RO" sz="2000" dirty="0" smtClean="0">
                <a:latin typeface="+mj-lt"/>
              </a:rPr>
              <a:t/>
            </a:r>
            <a:br>
              <a:rPr lang="ro-RO" sz="2000" dirty="0" smtClean="0">
                <a:latin typeface="+mj-lt"/>
              </a:rPr>
            </a:br>
            <a:r>
              <a:rPr lang="ro-RO" sz="2000" dirty="0">
                <a:solidFill>
                  <a:srgbClr val="5975ED"/>
                </a:solidFill>
                <a:effectLst/>
                <a:latin typeface="Impact" panose="020B0806030902050204" pitchFamily="34" charset="0"/>
                <a:ea typeface="Calibri" panose="020F0502020204030204"/>
              </a:rPr>
              <a:t/>
            </a:r>
            <a:br>
              <a:rPr lang="ro-RO" sz="2000" dirty="0">
                <a:solidFill>
                  <a:srgbClr val="5975ED"/>
                </a:solidFill>
                <a:effectLst/>
                <a:latin typeface="Impact" panose="020B0806030902050204" pitchFamily="34" charset="0"/>
                <a:ea typeface="Calibri" panose="020F0502020204030204"/>
              </a:rPr>
            </a:br>
            <a:endParaRPr lang="ro-RO" dirty="0">
              <a:solidFill>
                <a:srgbClr val="5975ED"/>
              </a:solidFill>
              <a:latin typeface="Impact" panose="020B0806030902050204" pitchFamily="34" charset="0"/>
            </a:endParaRPr>
          </a:p>
        </p:txBody>
      </p:sp>
      <p:sp>
        <p:nvSpPr>
          <p:cNvPr id="3" name="Substituent conținut 2"/>
          <p:cNvSpPr>
            <a:spLocks noGrp="1"/>
          </p:cNvSpPr>
          <p:nvPr>
            <p:ph idx="1"/>
          </p:nvPr>
        </p:nvSpPr>
        <p:spPr>
          <a:xfrm>
            <a:off x="-36512" y="1052736"/>
            <a:ext cx="9180512" cy="5688632"/>
          </a:xfrm>
        </p:spPr>
        <p:txBody>
          <a:bodyPr>
            <a:normAutofit fontScale="30000" lnSpcReduction="20000"/>
          </a:bodyPr>
          <a:lstStyle/>
          <a:p>
            <a:r>
              <a:rPr lang="ro-RO" sz="7200" b="1" u="sng" dirty="0" smtClean="0">
                <a:solidFill>
                  <a:schemeClr val="tx1"/>
                </a:solidFill>
                <a:latin typeface="+mj-lt"/>
              </a:rPr>
              <a:t>Materiale: </a:t>
            </a:r>
          </a:p>
          <a:p>
            <a:pPr marL="457200" lvl="1" indent="0">
              <a:buNone/>
            </a:pPr>
            <a:r>
              <a:rPr lang="ro-RO" sz="7200" b="1" dirty="0" smtClean="0">
                <a:solidFill>
                  <a:srgbClr val="00B0F0"/>
                </a:solidFill>
                <a:latin typeface="+mj-lt"/>
              </a:rPr>
              <a:t>•	Cutie mare dreptunghiulară/pătrată</a:t>
            </a:r>
          </a:p>
          <a:p>
            <a:pPr marL="457200" lvl="1" indent="0">
              <a:buNone/>
            </a:pPr>
            <a:r>
              <a:rPr lang="ro-RO" sz="7200" b="1" dirty="0" smtClean="0">
                <a:solidFill>
                  <a:srgbClr val="00B0F0"/>
                </a:solidFill>
                <a:latin typeface="+mj-lt"/>
              </a:rPr>
              <a:t>•	Creion</a:t>
            </a:r>
          </a:p>
          <a:p>
            <a:pPr marL="457200" lvl="1" indent="0">
              <a:buNone/>
            </a:pPr>
            <a:r>
              <a:rPr lang="ro-RO" sz="7200" b="1" dirty="0" smtClean="0">
                <a:solidFill>
                  <a:srgbClr val="00B0F0"/>
                </a:solidFill>
                <a:latin typeface="+mj-lt"/>
              </a:rPr>
              <a:t>•	Foarfece</a:t>
            </a:r>
          </a:p>
          <a:p>
            <a:pPr marL="457200" lvl="1" indent="0">
              <a:buNone/>
            </a:pPr>
            <a:r>
              <a:rPr lang="ro-RO" sz="7200" b="1" dirty="0" smtClean="0">
                <a:solidFill>
                  <a:srgbClr val="00B0F0"/>
                </a:solidFill>
                <a:latin typeface="+mj-lt"/>
              </a:rPr>
              <a:t>•	Pahare reciclabile din plastic sau carton </a:t>
            </a:r>
          </a:p>
          <a:p>
            <a:pPr marL="457200" lvl="1" indent="0">
              <a:buNone/>
            </a:pPr>
            <a:r>
              <a:rPr lang="ro-RO" sz="7200" b="1" dirty="0" smtClean="0">
                <a:solidFill>
                  <a:srgbClr val="00B0F0"/>
                </a:solidFill>
                <a:latin typeface="+mj-lt"/>
              </a:rPr>
              <a:t>•	Pământ de grădină – dacă se folosesc plante naturale</a:t>
            </a:r>
          </a:p>
          <a:p>
            <a:pPr marL="457200" lvl="1" indent="0">
              <a:buNone/>
            </a:pPr>
            <a:r>
              <a:rPr lang="ro-RO" sz="7200" b="1" dirty="0" smtClean="0">
                <a:solidFill>
                  <a:srgbClr val="00B0F0"/>
                </a:solidFill>
                <a:latin typeface="+mj-lt"/>
              </a:rPr>
              <a:t>•	Plante naturale sau de jucărie </a:t>
            </a:r>
          </a:p>
          <a:p>
            <a:r>
              <a:rPr lang="ro-RO" sz="7200" b="1" u="sng" dirty="0" smtClean="0">
                <a:latin typeface="+mj-lt"/>
              </a:rPr>
              <a:t>Instrucțiuni:</a:t>
            </a:r>
            <a:r>
              <a:rPr lang="ro-RO" sz="7200" b="1" dirty="0" smtClean="0">
                <a:latin typeface="+mj-lt"/>
              </a:rPr>
              <a:t> </a:t>
            </a:r>
          </a:p>
          <a:p>
            <a:pPr marL="0" indent="0">
              <a:buNone/>
            </a:pPr>
            <a:r>
              <a:rPr lang="ro-RO" sz="7200" b="1" dirty="0" smtClean="0">
                <a:solidFill>
                  <a:srgbClr val="FF0000"/>
                </a:solidFill>
                <a:latin typeface="+mj-lt"/>
              </a:rPr>
              <a:t>1.Se trasează dimensiunea gurii paharelor pe fundul cutiei de carton. </a:t>
            </a:r>
          </a:p>
          <a:p>
            <a:pPr marL="0" indent="0">
              <a:buNone/>
            </a:pPr>
            <a:r>
              <a:rPr lang="ro-RO" sz="7200" b="1" dirty="0" smtClean="0">
                <a:solidFill>
                  <a:srgbClr val="FF0000"/>
                </a:solidFill>
                <a:latin typeface="+mj-lt"/>
              </a:rPr>
              <a:t>2.Se decupează forma și se așază paharele astfel încât să fie fixate în suportul tocmai realizat. </a:t>
            </a:r>
          </a:p>
          <a:p>
            <a:pPr marL="0" indent="0">
              <a:buNone/>
            </a:pPr>
            <a:r>
              <a:rPr lang="ro-RO" sz="7200" b="1" dirty="0" smtClean="0">
                <a:solidFill>
                  <a:srgbClr val="FF0000"/>
                </a:solidFill>
                <a:latin typeface="+mj-lt"/>
              </a:rPr>
              <a:t>3.Se pune pământul de grădină în pahare și apoi se rece la plantat ( pentru legume de jucărie, nu se folosește neapărat pământ). </a:t>
            </a:r>
          </a:p>
          <a:p>
            <a:pPr marL="0" indent="0">
              <a:buNone/>
            </a:pPr>
            <a:r>
              <a:rPr lang="ro-RO" sz="7200" b="1" dirty="0" smtClean="0">
                <a:solidFill>
                  <a:srgbClr val="FF0000"/>
                </a:solidFill>
                <a:latin typeface="+mj-lt"/>
              </a:rPr>
              <a:t>4.Se trece denumirea legumei în dreptul paharului.</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304800" y="285115"/>
            <a:ext cx="8686800" cy="784860"/>
          </a:xfrm>
        </p:spPr>
        <p:txBody>
          <a:bodyPr>
            <a:normAutofit fontScale="90000"/>
          </a:bodyPr>
          <a:lstStyle/>
          <a:p>
            <a:pPr algn="ctr"/>
            <a:r>
              <a:rPr lang="ro-RO" b="1" i="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mj-ea"/>
                <a:cs typeface="+mj-ea"/>
                <a:sym typeface="+mn-ea"/>
              </a:rPr>
              <a:t>Săpunul- dușmanul virușilor și bacteriilor</a:t>
            </a:r>
            <a:r>
              <a:rPr lang="ro-RO" b="1" i="1" dirty="0"/>
              <a:t/>
            </a:r>
            <a:br>
              <a:rPr lang="ro-RO" b="1" i="1" dirty="0"/>
            </a:br>
            <a:endParaRPr lang="ro-RO" b="1" dirty="0">
              <a:solidFill>
                <a:srgbClr val="5975ED"/>
              </a:solidFill>
            </a:endParaRPr>
          </a:p>
        </p:txBody>
      </p:sp>
      <p:sp>
        <p:nvSpPr>
          <p:cNvPr id="3" name="Substituent conținut 2"/>
          <p:cNvSpPr>
            <a:spLocks noGrp="1"/>
          </p:cNvSpPr>
          <p:nvPr>
            <p:ph idx="1"/>
          </p:nvPr>
        </p:nvSpPr>
        <p:spPr>
          <a:xfrm>
            <a:off x="36830" y="1061720"/>
            <a:ext cx="9124950" cy="5796280"/>
          </a:xfrm>
        </p:spPr>
        <p:txBody>
          <a:bodyPr>
            <a:normAutofit fontScale="30000" lnSpcReduction="20000"/>
          </a:bodyPr>
          <a:lstStyle/>
          <a:p>
            <a:r>
              <a:rPr lang="ro-RO" sz="6000" b="1" dirty="0"/>
              <a:t>Este foarte necesar să le explicăm copiilor de ce este important să se spele corect pe mâini, dar mai ales cât de repede se pot împrăștia virușii și bacteriile.</a:t>
            </a:r>
          </a:p>
          <a:p>
            <a:r>
              <a:rPr lang="ro-RO" sz="6000" b="1" u="sng" dirty="0"/>
              <a:t>Materiale:</a:t>
            </a:r>
          </a:p>
          <a:p>
            <a:pPr marL="457200" lvl="1" indent="0">
              <a:buNone/>
            </a:pPr>
            <a:r>
              <a:rPr lang="ro-RO" sz="6000" b="1" dirty="0">
                <a:solidFill>
                  <a:srgbClr val="00B0F0"/>
                </a:solidFill>
              </a:rPr>
              <a:t>•  cremă de măini</a:t>
            </a:r>
          </a:p>
          <a:p>
            <a:pPr marL="457200" lvl="1" indent="0">
              <a:buNone/>
            </a:pPr>
            <a:r>
              <a:rPr lang="ro-RO" sz="6000" b="1" dirty="0">
                <a:solidFill>
                  <a:srgbClr val="00B0F0"/>
                </a:solidFill>
              </a:rPr>
              <a:t>•  sclipici (care exemplifică bacteriile) – două culori</a:t>
            </a:r>
          </a:p>
          <a:p>
            <a:pPr marL="0" indent="0">
              <a:buNone/>
            </a:pPr>
            <a:r>
              <a:rPr lang="ro-RO" sz="6000" b="1" dirty="0">
                <a:solidFill>
                  <a:srgbClr val="00B0F0"/>
                </a:solidFill>
              </a:rPr>
              <a:t>         •  jucării</a:t>
            </a:r>
          </a:p>
          <a:p>
            <a:pPr marL="457200" lvl="1" indent="0">
              <a:buNone/>
            </a:pPr>
            <a:r>
              <a:rPr lang="ro-RO" sz="6000" b="1" dirty="0">
                <a:solidFill>
                  <a:srgbClr val="00B0F0"/>
                </a:solidFill>
              </a:rPr>
              <a:t>•  săpun.</a:t>
            </a:r>
          </a:p>
          <a:p>
            <a:r>
              <a:rPr lang="ro-RO" sz="6000" b="1" u="sng" dirty="0"/>
              <a:t>Instrucțiuni:</a:t>
            </a:r>
          </a:p>
          <a:p>
            <a:pPr marL="0" indent="0">
              <a:buNone/>
            </a:pPr>
            <a:r>
              <a:rPr lang="ro-RO" sz="6000" b="1" dirty="0">
                <a:solidFill>
                  <a:srgbClr val="FF0000"/>
                </a:solidFill>
              </a:rPr>
              <a:t>1.Se pune  pe mainile copiilor cremă de măini, apoi se  presară sclipici în palmele lor. </a:t>
            </a:r>
          </a:p>
          <a:p>
            <a:pPr marL="0" indent="0">
              <a:buNone/>
            </a:pPr>
            <a:r>
              <a:rPr lang="ro-RO" sz="6000" b="1" dirty="0">
                <a:solidFill>
                  <a:srgbClr val="FF0000"/>
                </a:solidFill>
              </a:rPr>
              <a:t>2.Același lucru </a:t>
            </a:r>
            <a:r>
              <a:rPr lang="ro-RO" sz="6000" b="1" dirty="0" smtClean="0">
                <a:solidFill>
                  <a:srgbClr val="FF0000"/>
                </a:solidFill>
              </a:rPr>
              <a:t>îl </a:t>
            </a:r>
            <a:r>
              <a:rPr lang="ro-RO" sz="6000" b="1" dirty="0">
                <a:solidFill>
                  <a:srgbClr val="FF0000"/>
                </a:solidFill>
              </a:rPr>
              <a:t>face și învățătorul, dar cu altă culoare de sclipici.</a:t>
            </a:r>
          </a:p>
          <a:p>
            <a:pPr marL="0" indent="0">
              <a:buNone/>
            </a:pPr>
            <a:r>
              <a:rPr lang="ro-RO" sz="6000" b="1" dirty="0">
                <a:solidFill>
                  <a:srgbClr val="FF0000"/>
                </a:solidFill>
              </a:rPr>
              <a:t>3.Copiii sunt rugați să-și ducă mâna la nas și pe obraz, apoi să se privească în oglindă.</a:t>
            </a:r>
          </a:p>
          <a:p>
            <a:pPr marL="0" indent="0">
              <a:buNone/>
            </a:pPr>
            <a:r>
              <a:rPr lang="ro-RO" sz="6000" b="1" dirty="0">
                <a:solidFill>
                  <a:srgbClr val="FF0000"/>
                </a:solidFill>
              </a:rPr>
              <a:t>4. Sunt </a:t>
            </a:r>
            <a:r>
              <a:rPr lang="ro-RO" sz="6000" b="1" dirty="0" smtClean="0">
                <a:solidFill>
                  <a:srgbClr val="FF0000"/>
                </a:solidFill>
              </a:rPr>
              <a:t>îndemnați </a:t>
            </a:r>
            <a:r>
              <a:rPr lang="ro-RO" sz="6000" b="1" dirty="0">
                <a:solidFill>
                  <a:srgbClr val="FF0000"/>
                </a:solidFill>
              </a:rPr>
              <a:t>să se joace cu două  jucării, apoi profesorul dă mâna cu copiii și  și se joacă cu aceleași jucării.</a:t>
            </a:r>
          </a:p>
          <a:p>
            <a:pPr marL="0" indent="0">
              <a:buNone/>
            </a:pPr>
            <a:r>
              <a:rPr lang="ro-RO" sz="6000" b="1" dirty="0">
                <a:solidFill>
                  <a:srgbClr val="FF0000"/>
                </a:solidFill>
              </a:rPr>
              <a:t>5. Copiii observă că </a:t>
            </a:r>
            <a:r>
              <a:rPr lang="ro-RO" sz="6000" b="1" dirty="0" smtClean="0">
                <a:solidFill>
                  <a:srgbClr val="FF0000"/>
                </a:solidFill>
              </a:rPr>
              <a:t>mâinile </a:t>
            </a:r>
            <a:r>
              <a:rPr lang="ro-RO" sz="6000" b="1" dirty="0">
                <a:solidFill>
                  <a:srgbClr val="FF0000"/>
                </a:solidFill>
              </a:rPr>
              <a:t>tuturor, dar și  jucăriile erau pline de sclipici de ambele culori.</a:t>
            </a:r>
          </a:p>
          <a:p>
            <a:pPr marL="0" indent="0">
              <a:buNone/>
            </a:pPr>
            <a:r>
              <a:rPr lang="ro-RO" sz="6000" b="1" dirty="0">
                <a:solidFill>
                  <a:srgbClr val="FF0000"/>
                </a:solidFill>
              </a:rPr>
              <a:t>6. Pe baza discuțiilor, înțeleg  ce s-ar întâmpla dacă ar mânca un sandwich , dacă ar băga mâna în gură sau în nas, dacă ar ieși pe ușă, ar atinge clanța și așa mai departe, ce s-ar întîmpla când ar veni o altă persoană și ar pune mâna pe aceleași obiecte?</a:t>
            </a:r>
          </a:p>
          <a:p>
            <a:pPr marL="0" indent="0">
              <a:buNone/>
            </a:pPr>
            <a:r>
              <a:rPr lang="ro-RO" sz="6000" b="1" dirty="0">
                <a:solidFill>
                  <a:srgbClr val="FF0000"/>
                </a:solidFill>
              </a:rPr>
              <a:t>7.Spălarea atentă a mâinilor – ori de cate ori este nevoie.</a:t>
            </a:r>
            <a:r>
              <a:rPr lang="ro-RO" sz="4000" b="1" i="1" dirty="0">
                <a:solidFill>
                  <a:srgbClr val="FF0000"/>
                </a:solidFill>
              </a:rPr>
              <a:t>.</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304800" y="69215"/>
            <a:ext cx="8686800" cy="707390"/>
          </a:xfrm>
        </p:spPr>
        <p:txBody>
          <a:bodyPr>
            <a:noAutofit/>
          </a:bodyPr>
          <a:lstStyle/>
          <a:p>
            <a:pPr algn="ctr">
              <a:lnSpc>
                <a:spcPct val="150000"/>
              </a:lnSpc>
              <a:spcAft>
                <a:spcPts val="0"/>
              </a:spcAft>
            </a:pPr>
            <a:r>
              <a:rPr lang="ro-RO" sz="3200" b="1" dirty="0">
                <a:sym typeface="+mn-ea"/>
              </a:rPr>
              <a:t/>
            </a:r>
            <a:br>
              <a:rPr lang="ro-RO" sz="3200" b="1" dirty="0">
                <a:sym typeface="+mn-ea"/>
              </a:rPr>
            </a:br>
            <a:r>
              <a:rPr lang="ro-RO" b="1" dirty="0">
                <a:ln w="13462">
                  <a:solidFill>
                    <a:schemeClr val="bg1"/>
                  </a:solidFill>
                  <a:prstDash val="solid"/>
                </a:ln>
                <a:solidFill>
                  <a:schemeClr val="tx1">
                    <a:lumMod val="85000"/>
                    <a:lumOff val="15000"/>
                  </a:schemeClr>
                </a:solidFill>
                <a:effectLst>
                  <a:outerShdw dist="38100" dir="2700000" algn="bl" rotWithShape="0">
                    <a:schemeClr val="accent5"/>
                  </a:outerShdw>
                </a:effectLst>
                <a:sym typeface="+mn-ea"/>
              </a:rPr>
              <a:t>Oul săltăreț </a:t>
            </a:r>
            <a:r>
              <a:rPr lang="ro-RO" sz="3200" b="1" dirty="0"/>
              <a:t/>
            </a:r>
            <a:br>
              <a:rPr lang="ro-RO" sz="3200" b="1" dirty="0"/>
            </a:br>
            <a:endParaRPr lang="ro-RO" sz="3200" dirty="0">
              <a:solidFill>
                <a:srgbClr val="5975ED"/>
              </a:solidFill>
              <a:effectLst/>
              <a:latin typeface="Impact" panose="020B0806030902050204" pitchFamily="34" charset="0"/>
              <a:ea typeface="Calibri" panose="020F0502020204030204"/>
            </a:endParaRPr>
          </a:p>
        </p:txBody>
      </p:sp>
      <p:sp>
        <p:nvSpPr>
          <p:cNvPr id="3" name="Substituent conținut 2"/>
          <p:cNvSpPr>
            <a:spLocks noGrp="1"/>
          </p:cNvSpPr>
          <p:nvPr>
            <p:ph idx="1"/>
          </p:nvPr>
        </p:nvSpPr>
        <p:spPr>
          <a:xfrm>
            <a:off x="0" y="775970"/>
            <a:ext cx="9117330" cy="5893435"/>
          </a:xfrm>
        </p:spPr>
        <p:txBody>
          <a:bodyPr>
            <a:noAutofit/>
          </a:bodyPr>
          <a:lstStyle/>
          <a:p>
            <a:r>
              <a:rPr lang="ro-RO" sz="1800" b="1" u="sng" dirty="0">
                <a:latin typeface="Franklin Gothic Medium" panose="020B0603020102020204" charset="0"/>
                <a:cs typeface="Franklin Gothic Medium" panose="020B0603020102020204" charset="0"/>
              </a:rPr>
              <a:t>Materiale:</a:t>
            </a:r>
          </a:p>
          <a:p>
            <a:pPr marL="457200" lvl="1" indent="0">
              <a:buNone/>
            </a:pPr>
            <a:r>
              <a:rPr lang="ro-RO" sz="1800" b="1" dirty="0">
                <a:solidFill>
                  <a:srgbClr val="00B0F0"/>
                </a:solidFill>
                <a:latin typeface="Franklin Gothic Medium" panose="020B0603020102020204" charset="0"/>
                <a:cs typeface="Franklin Gothic Medium" panose="020B0603020102020204" charset="0"/>
              </a:rPr>
              <a:t>•	un ou</a:t>
            </a:r>
          </a:p>
          <a:p>
            <a:pPr marL="457200" lvl="1" indent="0">
              <a:buNone/>
            </a:pPr>
            <a:r>
              <a:rPr lang="ro-RO" sz="1800" b="1" dirty="0">
                <a:solidFill>
                  <a:srgbClr val="00B0F0"/>
                </a:solidFill>
                <a:latin typeface="Franklin Gothic Medium" panose="020B0603020102020204" charset="0"/>
                <a:cs typeface="Franklin Gothic Medium" panose="020B0603020102020204" charset="0"/>
              </a:rPr>
              <a:t>•	pahar transparent</a:t>
            </a:r>
          </a:p>
          <a:p>
            <a:pPr marL="457200" lvl="1" indent="0">
              <a:buNone/>
            </a:pPr>
            <a:r>
              <a:rPr lang="ro-RO" sz="1800" b="1" dirty="0">
                <a:solidFill>
                  <a:srgbClr val="00B0F0"/>
                </a:solidFill>
                <a:latin typeface="Franklin Gothic Medium" panose="020B0603020102020204" charset="0"/>
                <a:cs typeface="Franklin Gothic Medium" panose="020B0603020102020204" charset="0"/>
              </a:rPr>
              <a:t>•	oțet alb </a:t>
            </a:r>
          </a:p>
          <a:p>
            <a:r>
              <a:rPr lang="ro-RO" sz="1800" b="1" u="sng" dirty="0">
                <a:latin typeface="Franklin Gothic Medium" panose="020B0603020102020204" charset="0"/>
                <a:cs typeface="Franklin Gothic Medium" panose="020B0603020102020204" charset="0"/>
              </a:rPr>
              <a:t>Instrucțiuni:</a:t>
            </a:r>
            <a:r>
              <a:rPr lang="ro-RO" sz="1800" b="1" dirty="0">
                <a:latin typeface="Franklin Gothic Medium" panose="020B0603020102020204" charset="0"/>
                <a:cs typeface="Franklin Gothic Medium" panose="020B0603020102020204" charset="0"/>
              </a:rPr>
              <a:t> </a:t>
            </a:r>
          </a:p>
          <a:p>
            <a:pPr marL="0" indent="0">
              <a:buNone/>
            </a:pPr>
            <a:r>
              <a:rPr lang="ro-RO" sz="1800" b="1" dirty="0">
                <a:solidFill>
                  <a:srgbClr val="FF0000"/>
                </a:solidFill>
                <a:latin typeface="Franklin Gothic Medium" panose="020B0603020102020204" charset="0"/>
                <a:cs typeface="Franklin Gothic Medium" panose="020B0603020102020204" charset="0"/>
              </a:rPr>
              <a:t>1.Oul crud se pune într-un pahar, se adaugă oțet. </a:t>
            </a:r>
          </a:p>
          <a:p>
            <a:pPr marL="0" indent="0">
              <a:buNone/>
            </a:pPr>
            <a:r>
              <a:rPr lang="ro-RO" sz="1800" b="1" dirty="0">
                <a:solidFill>
                  <a:srgbClr val="FF0000"/>
                </a:solidFill>
                <a:latin typeface="Franklin Gothic Medium" panose="020B0603020102020204" charset="0"/>
                <a:cs typeface="Franklin Gothic Medium" panose="020B0603020102020204" charset="0"/>
              </a:rPr>
              <a:t>2.Se observă bulele care s-au format în jurul oului și care-l împing înapoi la suprafață. Se poate amesteca ușor oțetul cu o lingură, astfel încât bulele să scape. </a:t>
            </a:r>
          </a:p>
          <a:p>
            <a:pPr marL="0" indent="0">
              <a:buNone/>
            </a:pPr>
            <a:r>
              <a:rPr lang="ro-RO" sz="1800" b="1" dirty="0">
                <a:solidFill>
                  <a:srgbClr val="FF0000"/>
                </a:solidFill>
                <a:latin typeface="Franklin Gothic Medium" panose="020B0603020102020204" charset="0"/>
                <a:cs typeface="Franklin Gothic Medium" panose="020B0603020102020204" charset="0"/>
              </a:rPr>
              <a:t>4.Oul va fi lăsat la „marinat”  timp de două - trei zile. </a:t>
            </a:r>
          </a:p>
          <a:p>
            <a:pPr marL="0" indent="0">
              <a:buNone/>
            </a:pPr>
            <a:r>
              <a:rPr lang="ro-RO" sz="1800" b="1" dirty="0">
                <a:solidFill>
                  <a:srgbClr val="FF0000"/>
                </a:solidFill>
                <a:latin typeface="Franklin Gothic Medium" panose="020B0603020102020204" charset="0"/>
                <a:cs typeface="Franklin Gothic Medium" panose="020B0603020102020204" charset="0"/>
              </a:rPr>
              <a:t>5.După acest timp, se va observa ca oul nu mai are coajă. Galbenușul și albușul sunt ținute de o membrană fragilă, chiar dacă sare și este flexibil. Prin manipularea delicată a oului fără coajă, se poate vedea că interiorul este încă lichid și chiar a crescut puțin, fiindcă membrana care i-a permis să-și păstreze forma nu este impermeabilă și a lăsat să treacp puțin oțet. </a:t>
            </a:r>
          </a:p>
          <a:p>
            <a:pPr marL="0" indent="0">
              <a:buNone/>
            </a:pPr>
            <a:r>
              <a:rPr lang="ro-RO" sz="1800" b="1" dirty="0">
                <a:solidFill>
                  <a:srgbClr val="FF0000"/>
                </a:solidFill>
                <a:latin typeface="Franklin Gothic Medium" panose="020B0603020102020204" charset="0"/>
                <a:cs typeface="Franklin Gothic Medium" panose="020B0603020102020204" charset="0"/>
              </a:rPr>
              <a:t>6.Pentru a le arăta copiilor că interiorul oului nu s-a schimbat prea mult, că oțețul a atacat doar coaja, putem străpunge oul. </a:t>
            </a:r>
          </a:p>
          <a:p>
            <a:pPr marL="0" indent="0">
              <a:buNone/>
            </a:pPr>
            <a:r>
              <a:rPr lang="ro-RO" sz="1800" b="1" dirty="0">
                <a:solidFill>
                  <a:srgbClr val="FF0000"/>
                </a:solidFill>
                <a:latin typeface="Franklin Gothic Medium" panose="020B0603020102020204" charset="0"/>
                <a:cs typeface="Franklin Gothic Medium" panose="020B0603020102020204" charset="0"/>
              </a:rPr>
              <a:t>7.Pentru a le arăta că nu mai rămâne decât lichidul și membrane, putem lumina oul. </a:t>
            </a:r>
          </a:p>
          <a:p>
            <a:pPr marL="0" indent="0">
              <a:buNone/>
            </a:pPr>
            <a:r>
              <a:rPr lang="ro-RO" sz="1800" b="1" dirty="0">
                <a:solidFill>
                  <a:srgbClr val="FF0000"/>
                </a:solidFill>
                <a:latin typeface="Franklin Gothic Medium" panose="020B0603020102020204" charset="0"/>
                <a:cs typeface="Franklin Gothic Medium" panose="020B0603020102020204" charset="0"/>
              </a:rPr>
              <a:t>8.Dacă punem oul într-un lichid colorat, le putem arăta elevilor . prin străpungerea oului, că lichidul a trecut prin membrană.</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4000" b="1">
                <a:ln w="13462">
                  <a:solidFill>
                    <a:schemeClr val="bg1"/>
                  </a:solidFill>
                  <a:prstDash val="solid"/>
                </a:ln>
                <a:solidFill>
                  <a:schemeClr val="tx1">
                    <a:lumMod val="85000"/>
                    <a:lumOff val="15000"/>
                  </a:schemeClr>
                </a:solidFill>
                <a:effectLst>
                  <a:outerShdw dist="38100" dir="2700000" algn="bl" rotWithShape="0">
                    <a:schemeClr val="accent5"/>
                  </a:outerShdw>
                </a:effectLst>
                <a:sym typeface="+mn-ea"/>
              </a:rPr>
              <a:t>Găsiți traseul corect!</a:t>
            </a:r>
            <a:r>
              <a:rPr lang="en-US"/>
              <a:t/>
            </a:r>
            <a:br>
              <a:rPr lang="en-US"/>
            </a:br>
            <a:endParaRPr lang="en-US"/>
          </a:p>
        </p:txBody>
      </p:sp>
      <p:sp>
        <p:nvSpPr>
          <p:cNvPr id="3" name="Content Placeholder 2"/>
          <p:cNvSpPr>
            <a:spLocks noGrp="1"/>
          </p:cNvSpPr>
          <p:nvPr>
            <p:ph idx="1"/>
          </p:nvPr>
        </p:nvSpPr>
        <p:spPr>
          <a:xfrm>
            <a:off x="9525" y="993140"/>
            <a:ext cx="9123680" cy="5814695"/>
          </a:xfrm>
        </p:spPr>
        <p:txBody>
          <a:bodyPr>
            <a:noAutofit/>
          </a:bodyPr>
          <a:lstStyle/>
          <a:p>
            <a:r>
              <a:rPr lang="en-US" sz="2000" b="1" u="sng" dirty="0" err="1"/>
              <a:t>Materiale</a:t>
            </a:r>
            <a:r>
              <a:rPr lang="en-US" sz="2000" b="1" u="sng" dirty="0"/>
              <a:t>:</a:t>
            </a:r>
          </a:p>
          <a:p>
            <a:pPr marL="457200" lvl="1" indent="0">
              <a:buNone/>
            </a:pPr>
            <a:r>
              <a:rPr lang="en-US" sz="2000" b="1" dirty="0">
                <a:solidFill>
                  <a:srgbClr val="00B0F0"/>
                </a:solidFill>
                <a:latin typeface="+mj-lt"/>
                <a:cs typeface="+mj-lt"/>
              </a:rPr>
              <a:t>•	</a:t>
            </a:r>
            <a:r>
              <a:rPr lang="en-US" sz="2000" b="1" dirty="0" err="1">
                <a:solidFill>
                  <a:srgbClr val="00B0F0"/>
                </a:solidFill>
                <a:latin typeface="+mj-lt"/>
                <a:cs typeface="+mj-lt"/>
              </a:rPr>
              <a:t>coala</a:t>
            </a:r>
            <a:r>
              <a:rPr lang="en-US" sz="2000" b="1" dirty="0">
                <a:solidFill>
                  <a:srgbClr val="00B0F0"/>
                </a:solidFill>
                <a:latin typeface="+mj-lt"/>
                <a:cs typeface="+mj-lt"/>
              </a:rPr>
              <a:t> alba, </a:t>
            </a:r>
            <a:r>
              <a:rPr lang="en-US" sz="2000" b="1" dirty="0" err="1">
                <a:solidFill>
                  <a:srgbClr val="00B0F0"/>
                </a:solidFill>
                <a:latin typeface="+mj-lt"/>
                <a:cs typeface="+mj-lt"/>
              </a:rPr>
              <a:t>imagini</a:t>
            </a:r>
            <a:r>
              <a:rPr lang="en-US" sz="2000" b="1" dirty="0">
                <a:solidFill>
                  <a:srgbClr val="00B0F0"/>
                </a:solidFill>
                <a:latin typeface="+mj-lt"/>
                <a:cs typeface="+mj-lt"/>
              </a:rPr>
              <a:t> </a:t>
            </a:r>
            <a:r>
              <a:rPr lang="en-US" sz="2000" b="1" dirty="0" err="1">
                <a:solidFill>
                  <a:srgbClr val="00B0F0"/>
                </a:solidFill>
                <a:latin typeface="+mj-lt"/>
                <a:cs typeface="+mj-lt"/>
              </a:rPr>
              <a:t>pentru</a:t>
            </a:r>
            <a:r>
              <a:rPr lang="en-US" sz="2000" b="1" dirty="0">
                <a:solidFill>
                  <a:srgbClr val="00B0F0"/>
                </a:solidFill>
                <a:latin typeface="+mj-lt"/>
                <a:cs typeface="+mj-lt"/>
              </a:rPr>
              <a:t> </a:t>
            </a:r>
            <a:r>
              <a:rPr lang="en-US" sz="2000" b="1" dirty="0" err="1">
                <a:solidFill>
                  <a:srgbClr val="00B0F0"/>
                </a:solidFill>
                <a:latin typeface="+mj-lt"/>
                <a:cs typeface="+mj-lt"/>
              </a:rPr>
              <a:t>traseu</a:t>
            </a:r>
            <a:endParaRPr lang="en-US" sz="2000" b="1" dirty="0">
              <a:solidFill>
                <a:srgbClr val="00B0F0"/>
              </a:solidFill>
              <a:latin typeface="+mj-lt"/>
              <a:cs typeface="+mj-lt"/>
            </a:endParaRPr>
          </a:p>
          <a:p>
            <a:pPr marL="457200" lvl="1" indent="0">
              <a:buNone/>
            </a:pPr>
            <a:r>
              <a:rPr lang="en-US" sz="2000" b="1" dirty="0">
                <a:solidFill>
                  <a:srgbClr val="00B0F0"/>
                </a:solidFill>
                <a:latin typeface="+mj-lt"/>
                <a:cs typeface="+mj-lt"/>
              </a:rPr>
              <a:t>•	</a:t>
            </a:r>
            <a:r>
              <a:rPr lang="en-US" sz="2000" b="1" dirty="0" err="1">
                <a:solidFill>
                  <a:srgbClr val="00B0F0"/>
                </a:solidFill>
                <a:latin typeface="+mj-lt"/>
                <a:cs typeface="+mj-lt"/>
              </a:rPr>
              <a:t>magneti</a:t>
            </a:r>
            <a:endParaRPr lang="en-US" sz="2000" b="1" dirty="0">
              <a:solidFill>
                <a:srgbClr val="00B0F0"/>
              </a:solidFill>
              <a:latin typeface="+mj-lt"/>
              <a:cs typeface="+mj-lt"/>
            </a:endParaRPr>
          </a:p>
          <a:p>
            <a:pPr marL="457200" lvl="1" indent="0">
              <a:buNone/>
            </a:pPr>
            <a:r>
              <a:rPr lang="en-US" sz="2000" b="1" dirty="0">
                <a:solidFill>
                  <a:srgbClr val="00B0F0"/>
                </a:solidFill>
                <a:latin typeface="+mj-lt"/>
                <a:cs typeface="+mj-lt"/>
              </a:rPr>
              <a:t>•	</a:t>
            </a:r>
            <a:r>
              <a:rPr lang="en-US" sz="2000" b="1" dirty="0" err="1">
                <a:solidFill>
                  <a:srgbClr val="00B0F0"/>
                </a:solidFill>
                <a:latin typeface="+mj-lt"/>
                <a:cs typeface="+mj-lt"/>
              </a:rPr>
              <a:t>obiecte</a:t>
            </a:r>
            <a:r>
              <a:rPr lang="en-US" sz="2000" b="1" dirty="0">
                <a:solidFill>
                  <a:srgbClr val="00B0F0"/>
                </a:solidFill>
                <a:latin typeface="+mj-lt"/>
                <a:cs typeface="+mj-lt"/>
              </a:rPr>
              <a:t> </a:t>
            </a:r>
            <a:r>
              <a:rPr lang="en-US" sz="2000" b="1" dirty="0" err="1">
                <a:solidFill>
                  <a:srgbClr val="00B0F0"/>
                </a:solidFill>
                <a:latin typeface="+mj-lt"/>
                <a:cs typeface="+mj-lt"/>
              </a:rPr>
              <a:t>metalice</a:t>
            </a:r>
            <a:endParaRPr lang="en-US" sz="2000" b="1" dirty="0">
              <a:solidFill>
                <a:srgbClr val="00B0F0"/>
              </a:solidFill>
              <a:latin typeface="+mj-lt"/>
              <a:cs typeface="+mj-lt"/>
            </a:endParaRPr>
          </a:p>
          <a:p>
            <a:r>
              <a:rPr lang="en-US" sz="2000" b="1" u="sng" dirty="0" err="1"/>
              <a:t>Instrucțiuni</a:t>
            </a:r>
            <a:r>
              <a:rPr lang="en-US" sz="2000" b="1" u="sng" dirty="0"/>
              <a:t>:</a:t>
            </a:r>
          </a:p>
          <a:p>
            <a:pPr marL="0" indent="0">
              <a:buNone/>
            </a:pPr>
            <a:r>
              <a:rPr lang="en-US" sz="2200" b="1" dirty="0">
                <a:solidFill>
                  <a:srgbClr val="FF0000"/>
                </a:solidFill>
                <a:latin typeface="+mj-lt"/>
                <a:cs typeface="+mj-lt"/>
              </a:rPr>
              <a:t>1.Clasa e </a:t>
            </a:r>
            <a:r>
              <a:rPr lang="ro-RO" sz="2200" b="1" dirty="0">
                <a:solidFill>
                  <a:srgbClr val="FF0000"/>
                </a:solidFill>
                <a:latin typeface="+mj-lt"/>
                <a:cs typeface="+mj-lt"/>
              </a:rPr>
              <a:t>î</a:t>
            </a:r>
            <a:r>
              <a:rPr lang="en-US" sz="2200" b="1" dirty="0" err="1" smtClean="0">
                <a:solidFill>
                  <a:srgbClr val="FF0000"/>
                </a:solidFill>
                <a:latin typeface="+mj-lt"/>
                <a:cs typeface="+mj-lt"/>
              </a:rPr>
              <a:t>mpartită</a:t>
            </a:r>
            <a:r>
              <a:rPr lang="en-US" sz="2200" b="1" dirty="0" smtClean="0">
                <a:solidFill>
                  <a:srgbClr val="FF0000"/>
                </a:solidFill>
                <a:latin typeface="+mj-lt"/>
                <a:cs typeface="+mj-lt"/>
              </a:rPr>
              <a:t> </a:t>
            </a:r>
            <a:r>
              <a:rPr lang="ro-RO" sz="2200" b="1" dirty="0">
                <a:solidFill>
                  <a:srgbClr val="FF0000"/>
                </a:solidFill>
                <a:latin typeface="+mj-lt"/>
                <a:cs typeface="+mj-lt"/>
              </a:rPr>
              <a:t>î</a:t>
            </a:r>
            <a:r>
              <a:rPr lang="en-US" sz="2200" b="1" dirty="0" smtClean="0">
                <a:solidFill>
                  <a:srgbClr val="FF0000"/>
                </a:solidFill>
                <a:latin typeface="+mj-lt"/>
                <a:cs typeface="+mj-lt"/>
              </a:rPr>
              <a:t>n </a:t>
            </a:r>
            <a:r>
              <a:rPr lang="en-US" sz="2200" b="1" dirty="0" err="1">
                <a:solidFill>
                  <a:srgbClr val="FF0000"/>
                </a:solidFill>
                <a:latin typeface="+mj-lt"/>
                <a:cs typeface="+mj-lt"/>
              </a:rPr>
              <a:t>trei</a:t>
            </a:r>
            <a:r>
              <a:rPr lang="en-US" sz="2200" b="1" dirty="0">
                <a:solidFill>
                  <a:srgbClr val="FF0000"/>
                </a:solidFill>
                <a:latin typeface="+mj-lt"/>
                <a:cs typeface="+mj-lt"/>
              </a:rPr>
              <a:t> </a:t>
            </a:r>
            <a:r>
              <a:rPr lang="en-US" sz="2200" b="1" dirty="0" err="1">
                <a:solidFill>
                  <a:srgbClr val="FF0000"/>
                </a:solidFill>
                <a:latin typeface="+mj-lt"/>
                <a:cs typeface="+mj-lt"/>
              </a:rPr>
              <a:t>grupe</a:t>
            </a:r>
            <a:r>
              <a:rPr lang="en-US" sz="2200" b="1" dirty="0">
                <a:solidFill>
                  <a:srgbClr val="FF0000"/>
                </a:solidFill>
                <a:latin typeface="+mj-lt"/>
                <a:cs typeface="+mj-lt"/>
              </a:rPr>
              <a:t> </a:t>
            </a:r>
            <a:r>
              <a:rPr lang="en-US" sz="2200" b="1" dirty="0" err="1">
                <a:solidFill>
                  <a:srgbClr val="FF0000"/>
                </a:solidFill>
                <a:latin typeface="+mj-lt"/>
                <a:cs typeface="+mj-lt"/>
              </a:rPr>
              <a:t>și</a:t>
            </a:r>
            <a:r>
              <a:rPr lang="en-US" sz="2200" b="1" dirty="0">
                <a:solidFill>
                  <a:srgbClr val="FF0000"/>
                </a:solidFill>
                <a:latin typeface="+mj-lt"/>
                <a:cs typeface="+mj-lt"/>
              </a:rPr>
              <a:t> </a:t>
            </a:r>
            <a:r>
              <a:rPr lang="en-US" sz="2200" b="1" dirty="0" err="1">
                <a:solidFill>
                  <a:srgbClr val="FF0000"/>
                </a:solidFill>
                <a:latin typeface="+mj-lt"/>
                <a:cs typeface="+mj-lt"/>
              </a:rPr>
              <a:t>distribui</a:t>
            </a:r>
            <a:r>
              <a:rPr lang="en-US" sz="2200" b="1" dirty="0">
                <a:solidFill>
                  <a:srgbClr val="FF0000"/>
                </a:solidFill>
                <a:latin typeface="+mj-lt"/>
                <a:cs typeface="+mj-lt"/>
              </a:rPr>
              <a:t> </a:t>
            </a:r>
            <a:r>
              <a:rPr lang="en-US" sz="2200" b="1" dirty="0" err="1">
                <a:solidFill>
                  <a:srgbClr val="FF0000"/>
                </a:solidFill>
                <a:latin typeface="+mj-lt"/>
                <a:cs typeface="+mj-lt"/>
              </a:rPr>
              <a:t>fiecăreia</a:t>
            </a:r>
            <a:r>
              <a:rPr lang="en-US" sz="2200" b="1" dirty="0">
                <a:solidFill>
                  <a:srgbClr val="FF0000"/>
                </a:solidFill>
                <a:latin typeface="+mj-lt"/>
                <a:cs typeface="+mj-lt"/>
              </a:rPr>
              <a:t> </a:t>
            </a:r>
            <a:r>
              <a:rPr lang="en-US" sz="2200" b="1" dirty="0" err="1">
                <a:solidFill>
                  <a:srgbClr val="FF0000"/>
                </a:solidFill>
                <a:latin typeface="+mj-lt"/>
                <a:cs typeface="+mj-lt"/>
              </a:rPr>
              <a:t>materialele</a:t>
            </a:r>
            <a:r>
              <a:rPr lang="en-US" sz="2200" b="1" dirty="0">
                <a:solidFill>
                  <a:srgbClr val="FF0000"/>
                </a:solidFill>
                <a:latin typeface="+mj-lt"/>
                <a:cs typeface="+mj-lt"/>
              </a:rPr>
              <a:t> </a:t>
            </a:r>
            <a:r>
              <a:rPr lang="en-US" sz="2200" b="1" dirty="0" err="1">
                <a:solidFill>
                  <a:srgbClr val="FF0000"/>
                </a:solidFill>
                <a:latin typeface="+mj-lt"/>
                <a:cs typeface="+mj-lt"/>
              </a:rPr>
              <a:t>necesare</a:t>
            </a:r>
            <a:r>
              <a:rPr lang="en-US" sz="2200" b="1" dirty="0">
                <a:solidFill>
                  <a:srgbClr val="FF0000"/>
                </a:solidFill>
                <a:latin typeface="+mj-lt"/>
                <a:cs typeface="+mj-lt"/>
              </a:rPr>
              <a:t>.</a:t>
            </a:r>
          </a:p>
          <a:p>
            <a:pPr marL="0" indent="0">
              <a:buNone/>
            </a:pPr>
            <a:r>
              <a:rPr lang="en-US" sz="2200" b="1" dirty="0">
                <a:solidFill>
                  <a:srgbClr val="FF0000"/>
                </a:solidFill>
                <a:latin typeface="+mj-lt"/>
                <a:cs typeface="+mj-lt"/>
              </a:rPr>
              <a:t>2.Fiecare </a:t>
            </a:r>
            <a:r>
              <a:rPr lang="en-US" sz="2200" b="1" dirty="0" err="1">
                <a:solidFill>
                  <a:srgbClr val="FF0000"/>
                </a:solidFill>
                <a:latin typeface="+mj-lt"/>
                <a:cs typeface="+mj-lt"/>
              </a:rPr>
              <a:t>grupă</a:t>
            </a:r>
            <a:r>
              <a:rPr lang="en-US" sz="2200" b="1" dirty="0">
                <a:solidFill>
                  <a:srgbClr val="FF0000"/>
                </a:solidFill>
                <a:latin typeface="+mj-lt"/>
                <a:cs typeface="+mj-lt"/>
              </a:rPr>
              <a:t> </a:t>
            </a:r>
            <a:r>
              <a:rPr lang="en-US" sz="2200" b="1" dirty="0" err="1">
                <a:solidFill>
                  <a:srgbClr val="FF0000"/>
                </a:solidFill>
                <a:latin typeface="+mj-lt"/>
                <a:cs typeface="+mj-lt"/>
              </a:rPr>
              <a:t>lucrează</a:t>
            </a:r>
            <a:r>
              <a:rPr lang="en-US" sz="2200" b="1" dirty="0">
                <a:solidFill>
                  <a:srgbClr val="FF0000"/>
                </a:solidFill>
                <a:latin typeface="+mj-lt"/>
                <a:cs typeface="+mj-lt"/>
              </a:rPr>
              <a:t> – </a:t>
            </a:r>
            <a:r>
              <a:rPr lang="ro-RO" sz="2200" b="1" dirty="0" err="1">
                <a:solidFill>
                  <a:srgbClr val="FF0000"/>
                </a:solidFill>
                <a:latin typeface="+mj-lt"/>
                <a:cs typeface="+mj-lt"/>
              </a:rPr>
              <a:t>î</a:t>
            </a:r>
            <a:r>
              <a:rPr lang="en-US" sz="2200" b="1" dirty="0" err="1" smtClean="0">
                <a:solidFill>
                  <a:srgbClr val="FF0000"/>
                </a:solidFill>
                <a:latin typeface="+mj-lt"/>
                <a:cs typeface="+mj-lt"/>
              </a:rPr>
              <a:t>ncearcă</a:t>
            </a:r>
            <a:r>
              <a:rPr lang="en-US" sz="2200" b="1" dirty="0" smtClean="0">
                <a:solidFill>
                  <a:srgbClr val="FF0000"/>
                </a:solidFill>
                <a:latin typeface="+mj-lt"/>
                <a:cs typeface="+mj-lt"/>
              </a:rPr>
              <a:t> </a:t>
            </a:r>
            <a:r>
              <a:rPr lang="en-US" sz="2200" b="1" dirty="0" err="1">
                <a:solidFill>
                  <a:srgbClr val="FF0000"/>
                </a:solidFill>
                <a:latin typeface="+mj-lt"/>
                <a:cs typeface="+mj-lt"/>
              </a:rPr>
              <a:t>sa</a:t>
            </a:r>
            <a:r>
              <a:rPr lang="en-US" sz="2200" b="1" dirty="0">
                <a:solidFill>
                  <a:srgbClr val="FF0000"/>
                </a:solidFill>
                <a:latin typeface="+mj-lt"/>
                <a:cs typeface="+mj-lt"/>
              </a:rPr>
              <a:t> </a:t>
            </a:r>
            <a:r>
              <a:rPr lang="en-US" sz="2200" b="1" dirty="0" err="1">
                <a:solidFill>
                  <a:srgbClr val="FF0000"/>
                </a:solidFill>
                <a:latin typeface="+mj-lt"/>
                <a:cs typeface="+mj-lt"/>
              </a:rPr>
              <a:t>tragă</a:t>
            </a:r>
            <a:r>
              <a:rPr lang="en-US" sz="2200" b="1" dirty="0">
                <a:solidFill>
                  <a:srgbClr val="FF0000"/>
                </a:solidFill>
                <a:latin typeface="+mj-lt"/>
                <a:cs typeface="+mj-lt"/>
              </a:rPr>
              <a:t> cu </a:t>
            </a:r>
            <a:r>
              <a:rPr lang="en-US" sz="2200" b="1" dirty="0" err="1">
                <a:solidFill>
                  <a:srgbClr val="FF0000"/>
                </a:solidFill>
                <a:latin typeface="+mj-lt"/>
                <a:cs typeface="+mj-lt"/>
              </a:rPr>
              <a:t>magnetul</a:t>
            </a:r>
            <a:r>
              <a:rPr lang="en-US" sz="2200" b="1" dirty="0">
                <a:solidFill>
                  <a:srgbClr val="FF0000"/>
                </a:solidFill>
                <a:latin typeface="+mj-lt"/>
                <a:cs typeface="+mj-lt"/>
              </a:rPr>
              <a:t> </a:t>
            </a:r>
            <a:r>
              <a:rPr lang="en-US" sz="2200" b="1" dirty="0" err="1">
                <a:solidFill>
                  <a:srgbClr val="FF0000"/>
                </a:solidFill>
                <a:latin typeface="+mj-lt"/>
                <a:cs typeface="+mj-lt"/>
              </a:rPr>
              <a:t>pe</a:t>
            </a:r>
            <a:r>
              <a:rPr lang="en-US" sz="2200" b="1" dirty="0">
                <a:solidFill>
                  <a:srgbClr val="FF0000"/>
                </a:solidFill>
                <a:latin typeface="+mj-lt"/>
                <a:cs typeface="+mj-lt"/>
              </a:rPr>
              <a:t> </a:t>
            </a:r>
            <a:r>
              <a:rPr lang="en-US" sz="2200" b="1" dirty="0" err="1">
                <a:solidFill>
                  <a:srgbClr val="FF0000"/>
                </a:solidFill>
                <a:latin typeface="+mj-lt"/>
                <a:cs typeface="+mj-lt"/>
              </a:rPr>
              <a:t>dedesubtul</a:t>
            </a:r>
            <a:r>
              <a:rPr lang="en-US" sz="2200" b="1" dirty="0">
                <a:solidFill>
                  <a:srgbClr val="FF0000"/>
                </a:solidFill>
                <a:latin typeface="+mj-lt"/>
                <a:cs typeface="+mj-lt"/>
              </a:rPr>
              <a:t> </a:t>
            </a:r>
            <a:r>
              <a:rPr lang="en-US" sz="2200" b="1" dirty="0" err="1">
                <a:solidFill>
                  <a:srgbClr val="FF0000"/>
                </a:solidFill>
                <a:latin typeface="+mj-lt"/>
                <a:cs typeface="+mj-lt"/>
              </a:rPr>
              <a:t>colii</a:t>
            </a:r>
            <a:r>
              <a:rPr lang="en-US" sz="2200" b="1" dirty="0">
                <a:solidFill>
                  <a:srgbClr val="FF0000"/>
                </a:solidFill>
                <a:latin typeface="+mj-lt"/>
                <a:cs typeface="+mj-lt"/>
              </a:rPr>
              <a:t> </a:t>
            </a:r>
            <a:r>
              <a:rPr lang="en-US" sz="2200" b="1" dirty="0" err="1">
                <a:solidFill>
                  <a:srgbClr val="FF0000"/>
                </a:solidFill>
                <a:latin typeface="+mj-lt"/>
                <a:cs typeface="+mj-lt"/>
              </a:rPr>
              <a:t>obiectele</a:t>
            </a:r>
            <a:r>
              <a:rPr lang="en-US" sz="2200" b="1" dirty="0">
                <a:solidFill>
                  <a:srgbClr val="FF0000"/>
                </a:solidFill>
                <a:latin typeface="+mj-lt"/>
                <a:cs typeface="+mj-lt"/>
              </a:rPr>
              <a:t> de la </a:t>
            </a:r>
            <a:r>
              <a:rPr lang="en-US" sz="2200" b="1" dirty="0" err="1">
                <a:solidFill>
                  <a:srgbClr val="FF0000"/>
                </a:solidFill>
                <a:latin typeface="+mj-lt"/>
                <a:cs typeface="+mj-lt"/>
              </a:rPr>
              <a:t>punctul</a:t>
            </a:r>
            <a:r>
              <a:rPr lang="en-US" sz="2200" b="1" dirty="0">
                <a:solidFill>
                  <a:srgbClr val="FF0000"/>
                </a:solidFill>
                <a:latin typeface="+mj-lt"/>
                <a:cs typeface="+mj-lt"/>
              </a:rPr>
              <a:t> de start, la </a:t>
            </a:r>
            <a:r>
              <a:rPr lang="en-US" sz="2200" b="1" dirty="0" err="1">
                <a:solidFill>
                  <a:srgbClr val="FF0000"/>
                </a:solidFill>
                <a:latin typeface="+mj-lt"/>
                <a:cs typeface="+mj-lt"/>
              </a:rPr>
              <a:t>punctul</a:t>
            </a:r>
            <a:r>
              <a:rPr lang="en-US" sz="2200" b="1" dirty="0">
                <a:solidFill>
                  <a:srgbClr val="FF0000"/>
                </a:solidFill>
                <a:latin typeface="+mj-lt"/>
                <a:cs typeface="+mj-lt"/>
              </a:rPr>
              <a:t> final.</a:t>
            </a:r>
          </a:p>
          <a:p>
            <a:pPr marL="0" indent="0">
              <a:buNone/>
            </a:pPr>
            <a:r>
              <a:rPr lang="en-US" sz="2200" b="1" dirty="0" smtClean="0">
                <a:solidFill>
                  <a:srgbClr val="FF0000"/>
                </a:solidFill>
                <a:latin typeface="+mj-lt"/>
                <a:cs typeface="+mj-lt"/>
              </a:rPr>
              <a:t>3.Observ</a:t>
            </a:r>
            <a:r>
              <a:rPr lang="ro-RO" sz="2200" b="1" dirty="0" smtClean="0">
                <a:solidFill>
                  <a:srgbClr val="FF0000"/>
                </a:solidFill>
                <a:latin typeface="+mj-lt"/>
                <a:cs typeface="+mj-lt"/>
              </a:rPr>
              <a:t>ă</a:t>
            </a:r>
            <a:r>
              <a:rPr lang="en-US" sz="2200" b="1" dirty="0" smtClean="0">
                <a:solidFill>
                  <a:srgbClr val="FF0000"/>
                </a:solidFill>
                <a:latin typeface="+mj-lt"/>
                <a:cs typeface="+mj-lt"/>
              </a:rPr>
              <a:t> </a:t>
            </a:r>
            <a:r>
              <a:rPr lang="en-US" sz="2200" b="1" dirty="0">
                <a:solidFill>
                  <a:srgbClr val="FF0000"/>
                </a:solidFill>
                <a:latin typeface="+mj-lt"/>
                <a:cs typeface="+mj-lt"/>
              </a:rPr>
              <a:t>ca </a:t>
            </a:r>
            <a:r>
              <a:rPr lang="en-US" sz="2200" b="1" dirty="0" err="1">
                <a:solidFill>
                  <a:srgbClr val="FF0000"/>
                </a:solidFill>
                <a:latin typeface="+mj-lt"/>
                <a:cs typeface="+mj-lt"/>
              </a:rPr>
              <a:t>obiectele</a:t>
            </a:r>
            <a:r>
              <a:rPr lang="en-US" sz="2200" b="1" dirty="0">
                <a:solidFill>
                  <a:srgbClr val="FF0000"/>
                </a:solidFill>
                <a:latin typeface="+mj-lt"/>
                <a:cs typeface="+mj-lt"/>
              </a:rPr>
              <a:t> </a:t>
            </a:r>
            <a:r>
              <a:rPr lang="en-US" sz="2200" b="1" dirty="0" err="1">
                <a:solidFill>
                  <a:srgbClr val="FF0000"/>
                </a:solidFill>
                <a:latin typeface="+mj-lt"/>
                <a:cs typeface="+mj-lt"/>
              </a:rPr>
              <a:t>metalice</a:t>
            </a:r>
            <a:r>
              <a:rPr lang="en-US" sz="2200" b="1" dirty="0">
                <a:solidFill>
                  <a:srgbClr val="FF0000"/>
                </a:solidFill>
                <a:latin typeface="+mj-lt"/>
                <a:cs typeface="+mj-lt"/>
              </a:rPr>
              <a:t>( </a:t>
            </a:r>
            <a:r>
              <a:rPr lang="en-US" sz="2200" b="1" dirty="0" smtClean="0">
                <a:solidFill>
                  <a:srgbClr val="FF0000"/>
                </a:solidFill>
                <a:latin typeface="+mj-lt"/>
                <a:cs typeface="+mj-lt"/>
              </a:rPr>
              <a:t>ma</a:t>
            </a:r>
            <a:r>
              <a:rPr lang="ro-RO" sz="2200" b="1" dirty="0" smtClean="0">
                <a:solidFill>
                  <a:srgbClr val="FF0000"/>
                </a:solidFill>
                <a:latin typeface="+mj-lt"/>
                <a:cs typeface="+mj-lt"/>
              </a:rPr>
              <a:t>ș</a:t>
            </a:r>
            <a:r>
              <a:rPr lang="en-US" sz="2200" b="1" dirty="0" err="1" smtClean="0">
                <a:solidFill>
                  <a:srgbClr val="FF0000"/>
                </a:solidFill>
                <a:latin typeface="+mj-lt"/>
                <a:cs typeface="+mj-lt"/>
              </a:rPr>
              <a:t>inuta</a:t>
            </a:r>
            <a:r>
              <a:rPr lang="en-US" sz="2200" b="1" dirty="0">
                <a:solidFill>
                  <a:srgbClr val="FF0000"/>
                </a:solidFill>
                <a:latin typeface="+mj-lt"/>
                <a:cs typeface="+mj-lt"/>
              </a:rPr>
              <a:t>, </a:t>
            </a:r>
            <a:r>
              <a:rPr lang="en-US" sz="2200" b="1" dirty="0" err="1">
                <a:solidFill>
                  <a:srgbClr val="FF0000"/>
                </a:solidFill>
                <a:latin typeface="+mj-lt"/>
                <a:cs typeface="+mj-lt"/>
              </a:rPr>
              <a:t>discuri</a:t>
            </a:r>
            <a:r>
              <a:rPr lang="en-US" sz="2200" b="1" dirty="0">
                <a:solidFill>
                  <a:srgbClr val="FF0000"/>
                </a:solidFill>
                <a:latin typeface="+mj-lt"/>
                <a:cs typeface="+mj-lt"/>
              </a:rPr>
              <a:t>) </a:t>
            </a:r>
            <a:r>
              <a:rPr lang="en-US" sz="2200" b="1" dirty="0" err="1">
                <a:solidFill>
                  <a:srgbClr val="FF0000"/>
                </a:solidFill>
                <a:latin typeface="+mj-lt"/>
                <a:cs typeface="+mj-lt"/>
              </a:rPr>
              <a:t>sunt</a:t>
            </a:r>
            <a:r>
              <a:rPr lang="en-US" sz="2200" b="1" dirty="0">
                <a:solidFill>
                  <a:srgbClr val="FF0000"/>
                </a:solidFill>
                <a:latin typeface="+mj-lt"/>
                <a:cs typeface="+mj-lt"/>
              </a:rPr>
              <a:t> </a:t>
            </a:r>
            <a:r>
              <a:rPr lang="en-US" sz="2200" b="1" dirty="0" err="1">
                <a:solidFill>
                  <a:srgbClr val="FF0000"/>
                </a:solidFill>
                <a:latin typeface="+mj-lt"/>
                <a:cs typeface="+mj-lt"/>
              </a:rPr>
              <a:t>atrase</a:t>
            </a:r>
            <a:r>
              <a:rPr lang="en-US" sz="2200" b="1" dirty="0">
                <a:solidFill>
                  <a:srgbClr val="FF0000"/>
                </a:solidFill>
                <a:latin typeface="+mj-lt"/>
                <a:cs typeface="+mj-lt"/>
              </a:rPr>
              <a:t> de magnet </a:t>
            </a:r>
            <a:r>
              <a:rPr lang="en-US" sz="2200" b="1" dirty="0" err="1">
                <a:solidFill>
                  <a:srgbClr val="FF0000"/>
                </a:solidFill>
                <a:latin typeface="+mj-lt"/>
                <a:cs typeface="+mj-lt"/>
              </a:rPr>
              <a:t>si</a:t>
            </a:r>
            <a:r>
              <a:rPr lang="en-US" sz="2200" b="1" dirty="0">
                <a:solidFill>
                  <a:srgbClr val="FF0000"/>
                </a:solidFill>
                <a:latin typeface="+mj-lt"/>
                <a:cs typeface="+mj-lt"/>
              </a:rPr>
              <a:t> , </a:t>
            </a:r>
            <a:r>
              <a:rPr lang="en-US" sz="2200" b="1" dirty="0" err="1">
                <a:solidFill>
                  <a:srgbClr val="FF0000"/>
                </a:solidFill>
                <a:latin typeface="+mj-lt"/>
                <a:cs typeface="+mj-lt"/>
              </a:rPr>
              <a:t>miscand</a:t>
            </a:r>
            <a:r>
              <a:rPr lang="en-US" sz="2200" b="1" dirty="0">
                <a:solidFill>
                  <a:srgbClr val="FF0000"/>
                </a:solidFill>
                <a:latin typeface="+mj-lt"/>
                <a:cs typeface="+mj-lt"/>
              </a:rPr>
              <a:t> </a:t>
            </a:r>
            <a:r>
              <a:rPr lang="en-US" sz="2200" b="1" dirty="0" err="1">
                <a:solidFill>
                  <a:srgbClr val="FF0000"/>
                </a:solidFill>
                <a:latin typeface="+mj-lt"/>
                <a:cs typeface="+mj-lt"/>
              </a:rPr>
              <a:t>magnetul</a:t>
            </a:r>
            <a:r>
              <a:rPr lang="en-US" sz="2200" b="1" dirty="0">
                <a:solidFill>
                  <a:srgbClr val="FF0000"/>
                </a:solidFill>
                <a:latin typeface="+mj-lt"/>
                <a:cs typeface="+mj-lt"/>
              </a:rPr>
              <a:t> sub coli, de-a </a:t>
            </a:r>
            <a:r>
              <a:rPr lang="en-US" sz="2200" b="1" dirty="0" err="1">
                <a:solidFill>
                  <a:srgbClr val="FF0000"/>
                </a:solidFill>
                <a:latin typeface="+mj-lt"/>
                <a:cs typeface="+mj-lt"/>
              </a:rPr>
              <a:t>lungul</a:t>
            </a:r>
            <a:r>
              <a:rPr lang="en-US" sz="2200" b="1" dirty="0">
                <a:solidFill>
                  <a:srgbClr val="FF0000"/>
                </a:solidFill>
                <a:latin typeface="+mj-lt"/>
                <a:cs typeface="+mj-lt"/>
              </a:rPr>
              <a:t> </a:t>
            </a:r>
            <a:r>
              <a:rPr lang="en-US" sz="2200" b="1" dirty="0" err="1">
                <a:solidFill>
                  <a:srgbClr val="FF0000"/>
                </a:solidFill>
                <a:latin typeface="+mj-lt"/>
                <a:cs typeface="+mj-lt"/>
              </a:rPr>
              <a:t>traseului</a:t>
            </a:r>
            <a:r>
              <a:rPr lang="en-US" sz="2200" b="1" dirty="0">
                <a:solidFill>
                  <a:srgbClr val="FF0000"/>
                </a:solidFill>
                <a:latin typeface="+mj-lt"/>
                <a:cs typeface="+mj-lt"/>
              </a:rPr>
              <a:t>, </a:t>
            </a:r>
            <a:r>
              <a:rPr lang="en-US" sz="2200" b="1" dirty="0" err="1">
                <a:solidFill>
                  <a:srgbClr val="FF0000"/>
                </a:solidFill>
                <a:latin typeface="+mj-lt"/>
                <a:cs typeface="+mj-lt"/>
              </a:rPr>
              <a:t>obiectele</a:t>
            </a:r>
            <a:r>
              <a:rPr lang="en-US" sz="2200" b="1" dirty="0">
                <a:solidFill>
                  <a:srgbClr val="FF0000"/>
                </a:solidFill>
                <a:latin typeface="+mj-lt"/>
                <a:cs typeface="+mj-lt"/>
              </a:rPr>
              <a:t> </a:t>
            </a:r>
            <a:r>
              <a:rPr lang="en-US" sz="2200" b="1" dirty="0" err="1">
                <a:solidFill>
                  <a:srgbClr val="FF0000"/>
                </a:solidFill>
                <a:latin typeface="+mj-lt"/>
                <a:cs typeface="+mj-lt"/>
              </a:rPr>
              <a:t>ajung</a:t>
            </a:r>
            <a:r>
              <a:rPr lang="en-US" sz="2200" b="1" dirty="0">
                <a:solidFill>
                  <a:srgbClr val="FF0000"/>
                </a:solidFill>
                <a:latin typeface="+mj-lt"/>
                <a:cs typeface="+mj-lt"/>
              </a:rPr>
              <a:t> la </a:t>
            </a:r>
            <a:r>
              <a:rPr lang="en-US" sz="2200" b="1" dirty="0" err="1">
                <a:solidFill>
                  <a:srgbClr val="FF0000"/>
                </a:solidFill>
                <a:latin typeface="+mj-lt"/>
                <a:cs typeface="+mj-lt"/>
              </a:rPr>
              <a:t>punctul</a:t>
            </a:r>
            <a:r>
              <a:rPr lang="en-US" sz="2200" b="1" dirty="0">
                <a:solidFill>
                  <a:srgbClr val="FF0000"/>
                </a:solidFill>
                <a:latin typeface="+mj-lt"/>
                <a:cs typeface="+mj-lt"/>
              </a:rPr>
              <a:t> final. </a:t>
            </a:r>
          </a:p>
          <a:p>
            <a:pPr marL="0" indent="0">
              <a:buNone/>
            </a:pPr>
            <a:r>
              <a:rPr lang="en-US" sz="2200" b="1" dirty="0" smtClean="0">
                <a:solidFill>
                  <a:srgbClr val="FF0000"/>
                </a:solidFill>
                <a:latin typeface="+mj-lt"/>
                <a:cs typeface="+mj-lt"/>
              </a:rPr>
              <a:t>4.</a:t>
            </a:r>
            <a:r>
              <a:rPr lang="ro-RO" sz="2200" b="1" dirty="0">
                <a:solidFill>
                  <a:srgbClr val="FF0000"/>
                </a:solidFill>
                <a:latin typeface="+mj-lt"/>
                <a:cs typeface="+mj-lt"/>
              </a:rPr>
              <a:t>Î</a:t>
            </a:r>
            <a:r>
              <a:rPr lang="en-US" sz="2200" b="1" dirty="0" err="1" smtClean="0">
                <a:solidFill>
                  <a:srgbClr val="FF0000"/>
                </a:solidFill>
                <a:latin typeface="+mj-lt"/>
                <a:cs typeface="+mj-lt"/>
              </a:rPr>
              <a:t>ncerc</a:t>
            </a:r>
            <a:r>
              <a:rPr lang="ro-RO" sz="2200" b="1" dirty="0" smtClean="0">
                <a:solidFill>
                  <a:srgbClr val="FF0000"/>
                </a:solidFill>
                <a:latin typeface="+mj-lt"/>
                <a:cs typeface="+mj-lt"/>
              </a:rPr>
              <a:t>â</a:t>
            </a:r>
            <a:r>
              <a:rPr lang="en-US" sz="2200" b="1" dirty="0" err="1" smtClean="0">
                <a:solidFill>
                  <a:srgbClr val="FF0000"/>
                </a:solidFill>
                <a:latin typeface="+mj-lt"/>
                <a:cs typeface="+mj-lt"/>
              </a:rPr>
              <a:t>nd</a:t>
            </a:r>
            <a:r>
              <a:rPr lang="en-US" sz="2200" b="1" dirty="0" smtClean="0">
                <a:solidFill>
                  <a:srgbClr val="FF0000"/>
                </a:solidFill>
                <a:latin typeface="+mj-lt"/>
                <a:cs typeface="+mj-lt"/>
              </a:rPr>
              <a:t> </a:t>
            </a:r>
            <a:r>
              <a:rPr lang="en-US" sz="2200" b="1" dirty="0">
                <a:solidFill>
                  <a:srgbClr val="FF0000"/>
                </a:solidFill>
                <a:latin typeface="+mj-lt"/>
                <a:cs typeface="+mj-lt"/>
              </a:rPr>
              <a:t>cu </a:t>
            </a:r>
            <a:r>
              <a:rPr lang="en-US" sz="2200" b="1" dirty="0" err="1">
                <a:solidFill>
                  <a:srgbClr val="FF0000"/>
                </a:solidFill>
                <a:latin typeface="+mj-lt"/>
                <a:cs typeface="+mj-lt"/>
              </a:rPr>
              <a:t>obiecte</a:t>
            </a:r>
            <a:r>
              <a:rPr lang="en-US" sz="2200" b="1" dirty="0">
                <a:solidFill>
                  <a:srgbClr val="FF0000"/>
                </a:solidFill>
                <a:latin typeface="+mj-lt"/>
                <a:cs typeface="+mj-lt"/>
              </a:rPr>
              <a:t> care nu </a:t>
            </a:r>
            <a:r>
              <a:rPr lang="en-US" sz="2200" b="1" dirty="0" err="1">
                <a:solidFill>
                  <a:srgbClr val="FF0000"/>
                </a:solidFill>
                <a:latin typeface="+mj-lt"/>
                <a:cs typeface="+mj-lt"/>
              </a:rPr>
              <a:t>sunt</a:t>
            </a:r>
            <a:r>
              <a:rPr lang="en-US" sz="2200" b="1" dirty="0">
                <a:solidFill>
                  <a:srgbClr val="FF0000"/>
                </a:solidFill>
                <a:latin typeface="+mj-lt"/>
                <a:cs typeface="+mj-lt"/>
              </a:rPr>
              <a:t> </a:t>
            </a:r>
            <a:r>
              <a:rPr lang="en-US" sz="2200" b="1" dirty="0" err="1">
                <a:solidFill>
                  <a:srgbClr val="FF0000"/>
                </a:solidFill>
                <a:latin typeface="+mj-lt"/>
                <a:cs typeface="+mj-lt"/>
              </a:rPr>
              <a:t>metale</a:t>
            </a:r>
            <a:r>
              <a:rPr lang="en-US" sz="2200" b="1" dirty="0">
                <a:solidFill>
                  <a:srgbClr val="FF0000"/>
                </a:solidFill>
                <a:latin typeface="+mj-lt"/>
                <a:cs typeface="+mj-lt"/>
              </a:rPr>
              <a:t>,  </a:t>
            </a:r>
            <a:r>
              <a:rPr lang="en-US" sz="2200" b="1" dirty="0" err="1">
                <a:solidFill>
                  <a:srgbClr val="FF0000"/>
                </a:solidFill>
                <a:latin typeface="+mj-lt"/>
                <a:cs typeface="+mj-lt"/>
              </a:rPr>
              <a:t>elevii</a:t>
            </a:r>
            <a:r>
              <a:rPr lang="en-US" sz="2200" b="1" dirty="0">
                <a:solidFill>
                  <a:srgbClr val="FF0000"/>
                </a:solidFill>
                <a:latin typeface="+mj-lt"/>
                <a:cs typeface="+mj-lt"/>
              </a:rPr>
              <a:t>  </a:t>
            </a:r>
            <a:r>
              <a:rPr lang="en-US" sz="2200" b="1" dirty="0" err="1">
                <a:solidFill>
                  <a:srgbClr val="FF0000"/>
                </a:solidFill>
                <a:latin typeface="+mj-lt"/>
                <a:cs typeface="+mj-lt"/>
              </a:rPr>
              <a:t>constată</a:t>
            </a:r>
            <a:r>
              <a:rPr lang="en-US" sz="2200" b="1" dirty="0">
                <a:solidFill>
                  <a:srgbClr val="FF0000"/>
                </a:solidFill>
                <a:latin typeface="+mj-lt"/>
                <a:cs typeface="+mj-lt"/>
              </a:rPr>
              <a:t> ca </a:t>
            </a:r>
            <a:r>
              <a:rPr lang="en-US" sz="2200" b="1" dirty="0" err="1">
                <a:solidFill>
                  <a:srgbClr val="FF0000"/>
                </a:solidFill>
                <a:latin typeface="+mj-lt"/>
                <a:cs typeface="+mj-lt"/>
              </a:rPr>
              <a:t>acestea</a:t>
            </a:r>
            <a:r>
              <a:rPr lang="en-US" sz="2200" b="1" dirty="0">
                <a:solidFill>
                  <a:srgbClr val="FF0000"/>
                </a:solidFill>
                <a:latin typeface="+mj-lt"/>
                <a:cs typeface="+mj-lt"/>
              </a:rPr>
              <a:t> nu pot fi </a:t>
            </a:r>
            <a:r>
              <a:rPr lang="en-US" sz="2200" b="1" dirty="0" err="1">
                <a:solidFill>
                  <a:srgbClr val="FF0000"/>
                </a:solidFill>
                <a:latin typeface="+mj-lt"/>
                <a:cs typeface="+mj-lt"/>
              </a:rPr>
              <a:t>mișcate</a:t>
            </a:r>
            <a:r>
              <a:rPr lang="en-US" sz="2200" b="1" dirty="0">
                <a:solidFill>
                  <a:srgbClr val="FF0000"/>
                </a:solidFill>
                <a:latin typeface="+mj-lt"/>
                <a:cs typeface="+mj-lt"/>
              </a:rPr>
              <a:t> de magnet.</a:t>
            </a:r>
          </a:p>
          <a:p>
            <a:pPr marL="0" indent="0">
              <a:buNone/>
            </a:pPr>
            <a:r>
              <a:rPr lang="en-US" sz="2200" b="1" dirty="0">
                <a:solidFill>
                  <a:schemeClr val="tx1"/>
                </a:solidFill>
                <a:latin typeface="+mj-lt"/>
                <a:cs typeface="+mj-lt"/>
              </a:rPr>
              <a:t>5.Concluzia:</a:t>
            </a:r>
            <a:r>
              <a:rPr lang="en-US" sz="2200" b="1" dirty="0">
                <a:solidFill>
                  <a:srgbClr val="FF0000"/>
                </a:solidFill>
                <a:latin typeface="+mj-lt"/>
                <a:cs typeface="+mj-lt"/>
              </a:rPr>
              <a:t> </a:t>
            </a:r>
            <a:r>
              <a:rPr lang="en-US" sz="2200" b="1" dirty="0" err="1">
                <a:solidFill>
                  <a:srgbClr val="FF0000"/>
                </a:solidFill>
                <a:latin typeface="+mj-lt"/>
                <a:cs typeface="+mj-lt"/>
              </a:rPr>
              <a:t>magnetul</a:t>
            </a:r>
            <a:r>
              <a:rPr lang="en-US" sz="2200" b="1" dirty="0">
                <a:solidFill>
                  <a:srgbClr val="FF0000"/>
                </a:solidFill>
                <a:latin typeface="+mj-lt"/>
                <a:cs typeface="+mj-lt"/>
              </a:rPr>
              <a:t> </a:t>
            </a:r>
            <a:r>
              <a:rPr lang="en-US" sz="2200" b="1" dirty="0" err="1">
                <a:solidFill>
                  <a:srgbClr val="FF0000"/>
                </a:solidFill>
                <a:latin typeface="+mj-lt"/>
                <a:cs typeface="+mj-lt"/>
              </a:rPr>
              <a:t>atrage</a:t>
            </a:r>
            <a:r>
              <a:rPr lang="en-US" sz="2200" b="1" dirty="0">
                <a:solidFill>
                  <a:srgbClr val="FF0000"/>
                </a:solidFill>
                <a:latin typeface="+mj-lt"/>
                <a:cs typeface="+mj-lt"/>
              </a:rPr>
              <a:t> </a:t>
            </a:r>
            <a:r>
              <a:rPr lang="en-US" sz="2200" b="1" dirty="0" err="1">
                <a:solidFill>
                  <a:srgbClr val="FF0000"/>
                </a:solidFill>
                <a:latin typeface="+mj-lt"/>
                <a:cs typeface="+mj-lt"/>
              </a:rPr>
              <a:t>obiectele</a:t>
            </a:r>
            <a:r>
              <a:rPr lang="en-US" sz="2200" b="1" dirty="0">
                <a:solidFill>
                  <a:srgbClr val="FF0000"/>
                </a:solidFill>
                <a:latin typeface="+mj-lt"/>
                <a:cs typeface="+mj-lt"/>
              </a:rPr>
              <a:t> </a:t>
            </a:r>
            <a:r>
              <a:rPr lang="en-US" sz="2200" b="1" dirty="0" err="1">
                <a:solidFill>
                  <a:srgbClr val="FF0000"/>
                </a:solidFill>
                <a:latin typeface="+mj-lt"/>
                <a:cs typeface="+mj-lt"/>
              </a:rPr>
              <a:t>metalice</a:t>
            </a:r>
            <a:r>
              <a:rPr lang="en-US" sz="2200" b="1" dirty="0">
                <a:solidFill>
                  <a:srgbClr val="FF0000"/>
                </a:solidFill>
                <a:latin typeface="+mj-lt"/>
                <a:cs typeface="+mj-lt"/>
              </a:rPr>
              <a:t>; </a:t>
            </a:r>
            <a:r>
              <a:rPr lang="en-US" sz="2200" b="1" dirty="0" err="1">
                <a:solidFill>
                  <a:srgbClr val="FF0000"/>
                </a:solidFill>
                <a:latin typeface="+mj-lt"/>
                <a:cs typeface="+mj-lt"/>
              </a:rPr>
              <a:t>forța</a:t>
            </a:r>
            <a:r>
              <a:rPr lang="en-US" sz="2200" b="1" dirty="0">
                <a:solidFill>
                  <a:srgbClr val="FF0000"/>
                </a:solidFill>
                <a:latin typeface="+mj-lt"/>
                <a:cs typeface="+mj-lt"/>
              </a:rPr>
              <a:t> </a:t>
            </a:r>
            <a:r>
              <a:rPr lang="en-US" sz="2200" b="1" dirty="0" err="1">
                <a:solidFill>
                  <a:srgbClr val="FF0000"/>
                </a:solidFill>
                <a:latin typeface="+mj-lt"/>
                <a:cs typeface="+mj-lt"/>
              </a:rPr>
              <a:t>magnetică</a:t>
            </a:r>
            <a:r>
              <a:rPr lang="en-US" sz="2200" b="1" dirty="0">
                <a:solidFill>
                  <a:srgbClr val="FF0000"/>
                </a:solidFill>
                <a:latin typeface="+mj-lt"/>
                <a:cs typeface="+mj-lt"/>
              </a:rPr>
              <a:t> se </a:t>
            </a:r>
            <a:r>
              <a:rPr lang="en-US" sz="2200" b="1" dirty="0" err="1">
                <a:solidFill>
                  <a:srgbClr val="FF0000"/>
                </a:solidFill>
                <a:latin typeface="+mj-lt"/>
                <a:cs typeface="+mj-lt"/>
              </a:rPr>
              <a:t>transmite</a:t>
            </a:r>
            <a:r>
              <a:rPr lang="en-US" sz="2200" b="1" dirty="0">
                <a:solidFill>
                  <a:srgbClr val="FF0000"/>
                </a:solidFill>
                <a:latin typeface="+mj-lt"/>
                <a:cs typeface="+mj-lt"/>
              </a:rPr>
              <a:t> </a:t>
            </a:r>
            <a:r>
              <a:rPr lang="en-US" sz="2200" b="1" dirty="0" err="1">
                <a:solidFill>
                  <a:srgbClr val="FF0000"/>
                </a:solidFill>
                <a:latin typeface="+mj-lt"/>
                <a:cs typeface="+mj-lt"/>
              </a:rPr>
              <a:t>prin</a:t>
            </a:r>
            <a:r>
              <a:rPr lang="en-US" sz="2200" b="1" dirty="0">
                <a:solidFill>
                  <a:srgbClr val="FF0000"/>
                </a:solidFill>
                <a:latin typeface="+mj-lt"/>
                <a:cs typeface="+mj-lt"/>
              </a:rPr>
              <a:t> </a:t>
            </a:r>
            <a:r>
              <a:rPr lang="en-US" sz="2200" b="1" dirty="0" err="1">
                <a:solidFill>
                  <a:srgbClr val="FF0000"/>
                </a:solidFill>
                <a:latin typeface="+mj-lt"/>
                <a:cs typeface="+mj-lt"/>
              </a:rPr>
              <a:t>spațiu</a:t>
            </a:r>
            <a:r>
              <a:rPr lang="en-US" sz="2200" b="1" dirty="0">
                <a:solidFill>
                  <a:srgbClr val="FF0000"/>
                </a:solidFill>
                <a:latin typeface="+mj-lt"/>
                <a:cs typeface="+mj-lt"/>
              </a:rPr>
              <a:t> </a:t>
            </a:r>
            <a:r>
              <a:rPr lang="en-US" sz="2200" b="1" dirty="0" err="1">
                <a:solidFill>
                  <a:srgbClr val="FF0000"/>
                </a:solidFill>
                <a:latin typeface="+mj-lt"/>
                <a:cs typeface="+mj-lt"/>
              </a:rPr>
              <a:t>și</a:t>
            </a:r>
            <a:r>
              <a:rPr lang="en-US" sz="2200" b="1" dirty="0">
                <a:solidFill>
                  <a:srgbClr val="FF0000"/>
                </a:solidFill>
                <a:latin typeface="+mj-lt"/>
                <a:cs typeface="+mj-lt"/>
              </a:rPr>
              <a:t> </a:t>
            </a:r>
            <a:r>
              <a:rPr lang="en-US" sz="2200" b="1" dirty="0" err="1">
                <a:solidFill>
                  <a:srgbClr val="FF0000"/>
                </a:solidFill>
                <a:latin typeface="+mj-lt"/>
                <a:cs typeface="+mj-lt"/>
              </a:rPr>
              <a:t>mișcă</a:t>
            </a:r>
            <a:r>
              <a:rPr lang="en-US" sz="2200" b="1" dirty="0">
                <a:solidFill>
                  <a:srgbClr val="FF0000"/>
                </a:solidFill>
                <a:latin typeface="+mj-lt"/>
                <a:cs typeface="+mj-lt"/>
              </a:rPr>
              <a:t> </a:t>
            </a:r>
            <a:r>
              <a:rPr lang="en-US" sz="2200" b="1" dirty="0" err="1">
                <a:solidFill>
                  <a:srgbClr val="FF0000"/>
                </a:solidFill>
                <a:latin typeface="+mj-lt"/>
                <a:cs typeface="+mj-lt"/>
              </a:rPr>
              <a:t>obiectele</a:t>
            </a:r>
            <a:r>
              <a:rPr lang="en-US" sz="2200" b="1" dirty="0">
                <a:solidFill>
                  <a:srgbClr val="FF0000"/>
                </a:solidFill>
                <a:latin typeface="+mj-lt"/>
                <a:cs typeface="+mj-lt"/>
              </a:rPr>
              <a:t> </a:t>
            </a:r>
            <a:r>
              <a:rPr lang="en-US" sz="2200" b="1" dirty="0" err="1">
                <a:solidFill>
                  <a:srgbClr val="FF0000"/>
                </a:solidFill>
                <a:latin typeface="+mj-lt"/>
                <a:cs typeface="+mj-lt"/>
              </a:rPr>
              <a:t>metalice</a:t>
            </a:r>
            <a:r>
              <a:rPr lang="en-US" sz="2200" b="1" dirty="0">
                <a:solidFill>
                  <a:srgbClr val="FF0000"/>
                </a:solidFill>
                <a:latin typeface="+mj-lt"/>
                <a:cs typeface="+mj-lt"/>
              </a:rPr>
              <a:t> care </a:t>
            </a:r>
            <a:r>
              <a:rPr lang="en-US" sz="2200" b="1" dirty="0" err="1">
                <a:solidFill>
                  <a:srgbClr val="FF0000"/>
                </a:solidFill>
                <a:latin typeface="+mj-lt"/>
                <a:cs typeface="+mj-lt"/>
              </a:rPr>
              <a:t>intră</a:t>
            </a:r>
            <a:r>
              <a:rPr lang="en-US" sz="2200" b="1" dirty="0">
                <a:solidFill>
                  <a:srgbClr val="FF0000"/>
                </a:solidFill>
                <a:latin typeface="+mj-lt"/>
                <a:cs typeface="+mj-lt"/>
              </a:rPr>
              <a:t> </a:t>
            </a:r>
            <a:r>
              <a:rPr lang="en-US" sz="2200" b="1" dirty="0" err="1">
                <a:solidFill>
                  <a:srgbClr val="FF0000"/>
                </a:solidFill>
                <a:latin typeface="+mj-lt"/>
                <a:cs typeface="+mj-lt"/>
              </a:rPr>
              <a:t>în</a:t>
            </a:r>
            <a:r>
              <a:rPr lang="en-US" sz="2200" b="1" dirty="0">
                <a:solidFill>
                  <a:srgbClr val="FF0000"/>
                </a:solidFill>
                <a:latin typeface="+mj-lt"/>
                <a:cs typeface="+mj-lt"/>
              </a:rPr>
              <a:t> </a:t>
            </a:r>
            <a:r>
              <a:rPr lang="en-US" sz="2200" b="1" dirty="0" err="1">
                <a:solidFill>
                  <a:srgbClr val="FF0000"/>
                </a:solidFill>
                <a:latin typeface="+mj-lt"/>
                <a:cs typeface="+mj-lt"/>
              </a:rPr>
              <a:t>câmpul</a:t>
            </a:r>
            <a:r>
              <a:rPr lang="en-US" sz="2200" b="1" dirty="0">
                <a:solidFill>
                  <a:srgbClr val="FF0000"/>
                </a:solidFill>
                <a:latin typeface="+mj-lt"/>
                <a:cs typeface="+mj-lt"/>
              </a:rPr>
              <a:t> </a:t>
            </a:r>
            <a:r>
              <a:rPr lang="en-US" sz="2200" b="1" dirty="0" err="1">
                <a:solidFill>
                  <a:srgbClr val="FF0000"/>
                </a:solidFill>
                <a:latin typeface="+mj-lt"/>
                <a:cs typeface="+mj-lt"/>
              </a:rPr>
              <a:t>său</a:t>
            </a:r>
            <a:r>
              <a:rPr lang="en-US" sz="2200" b="1" dirty="0">
                <a:solidFill>
                  <a:srgbClr val="FF0000"/>
                </a:solidFill>
                <a:latin typeface="+mj-lt"/>
                <a:cs typeface="+mj-lt"/>
              </a:rPr>
              <a:t> de </a:t>
            </a:r>
            <a:r>
              <a:rPr lang="en-US" sz="2200" b="1" dirty="0" err="1">
                <a:solidFill>
                  <a:srgbClr val="FF0000"/>
                </a:solidFill>
                <a:latin typeface="+mj-lt"/>
                <a:cs typeface="+mj-lt"/>
              </a:rPr>
              <a:t>acțiune</a:t>
            </a:r>
            <a:r>
              <a:rPr lang="en-US" sz="2200" b="1" dirty="0">
                <a:solidFill>
                  <a:srgbClr val="FF0000"/>
                </a:solidFill>
                <a:latin typeface="+mj-lt"/>
                <a:cs typeface="+mj-lt"/>
              </a:rPr>
              <a:t> </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4305"/>
            <a:ext cx="8686800" cy="1141095"/>
          </a:xfrm>
        </p:spPr>
        <p:txBody>
          <a:bodyPr>
            <a:normAutofit fontScale="90000"/>
          </a:bodyPr>
          <a:lstStyle/>
          <a:p>
            <a:pPr algn="ctr"/>
            <a:r>
              <a:rPr lang="en-US"/>
              <a:t/>
            </a:r>
            <a:br>
              <a:rPr lang="en-US"/>
            </a:br>
            <a:r>
              <a:rPr lang="ro-RO" b="1">
                <a:ln w="6600">
                  <a:solidFill>
                    <a:schemeClr val="accent2"/>
                  </a:solidFill>
                  <a:prstDash val="solid"/>
                </a:ln>
                <a:gradFill>
                  <a:gsLst>
                    <a:gs pos="0">
                      <a:srgbClr val="E30000"/>
                    </a:gs>
                    <a:gs pos="100000">
                      <a:srgbClr val="760303"/>
                    </a:gs>
                  </a:gsLst>
                  <a:lin scaled="0"/>
                </a:gradFill>
                <a:effectLst>
                  <a:outerShdw dist="38100" dir="2700000" algn="tl" rotWithShape="0">
                    <a:schemeClr val="accent2"/>
                  </a:outerShdw>
                </a:effectLst>
              </a:rPr>
              <a:t>AM PRIMIT MATERIALELE</a:t>
            </a:r>
            <a:r>
              <a:rPr lang="en-US" b="1">
                <a:solidFill>
                  <a:srgbClr val="FF0000"/>
                </a:solidFill>
              </a:rPr>
              <a:t/>
            </a:r>
            <a:br>
              <a:rPr lang="en-US" b="1">
                <a:solidFill>
                  <a:srgbClr val="FF0000"/>
                </a:solidFill>
              </a:rPr>
            </a:br>
            <a:r>
              <a:rPr lang="en-US"/>
              <a:t/>
            </a:r>
            <a:br>
              <a:rPr lang="en-US"/>
            </a:br>
            <a:endParaRPr lang="en-US"/>
          </a:p>
        </p:txBody>
      </p:sp>
      <p:pic>
        <p:nvPicPr>
          <p:cNvPr id="8" name="Content Placeholder 7"/>
          <p:cNvPicPr>
            <a:picLocks noGrp="1" noChangeAspect="1"/>
          </p:cNvPicPr>
          <p:nvPr>
            <p:ph idx="1"/>
          </p:nvPr>
        </p:nvPicPr>
        <p:blipFill>
          <a:blip r:embed="rId3"/>
          <a:stretch>
            <a:fillRect/>
          </a:stretch>
        </p:blipFill>
        <p:spPr>
          <a:xfrm>
            <a:off x="100330" y="1075690"/>
            <a:ext cx="8891905" cy="54070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p:cNvPicPr>
            <a:picLocks noGrp="1" noChangeAspect="1"/>
          </p:cNvPicPr>
          <p:nvPr>
            <p:ph idx="1"/>
          </p:nvPr>
        </p:nvPicPr>
        <p:blipFill>
          <a:blip r:embed="rId2"/>
          <a:stretch>
            <a:fillRect/>
          </a:stretch>
        </p:blipFill>
        <p:spPr>
          <a:xfrm>
            <a:off x="119380" y="102870"/>
            <a:ext cx="8883015" cy="671639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108585" y="66675"/>
            <a:ext cx="8945880" cy="677418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4450"/>
            <a:ext cx="8686800" cy="1250950"/>
          </a:xfrm>
        </p:spPr>
        <p:txBody>
          <a:bodyPr>
            <a:normAutofit/>
          </a:bodyPr>
          <a:lstStyle/>
          <a:p>
            <a:pPr algn="ctr"/>
            <a:r>
              <a:rPr lang="ro-RO" altLang="en-US">
                <a:ln w="6600">
                  <a:solidFill>
                    <a:schemeClr val="accent2"/>
                  </a:solidFill>
                  <a:prstDash val="solid"/>
                </a:ln>
                <a:gradFill>
                  <a:gsLst>
                    <a:gs pos="0">
                      <a:srgbClr val="E30000"/>
                    </a:gs>
                    <a:gs pos="100000">
                      <a:srgbClr val="760303"/>
                    </a:gs>
                  </a:gsLst>
                  <a:lin scaled="0"/>
                </a:gradFill>
                <a:effectLst>
                  <a:outerShdw dist="38100" dir="2700000" algn="tl" rotWithShape="0">
                    <a:schemeClr val="accent2"/>
                  </a:outerShdw>
                </a:effectLst>
              </a:rPr>
              <a:t>LUCRAM CU MULT DRAG,</a:t>
            </a:r>
            <a:br>
              <a:rPr lang="ro-RO" altLang="en-US">
                <a:ln w="6600">
                  <a:solidFill>
                    <a:schemeClr val="accent2"/>
                  </a:solidFill>
                  <a:prstDash val="solid"/>
                </a:ln>
                <a:gradFill>
                  <a:gsLst>
                    <a:gs pos="0">
                      <a:srgbClr val="E30000"/>
                    </a:gs>
                    <a:gs pos="100000">
                      <a:srgbClr val="760303"/>
                    </a:gs>
                  </a:gsLst>
                  <a:lin scaled="0"/>
                </a:gradFill>
                <a:effectLst>
                  <a:outerShdw dist="38100" dir="2700000" algn="tl" rotWithShape="0">
                    <a:schemeClr val="accent2"/>
                  </a:outerShdw>
                </a:effectLst>
              </a:rPr>
            </a:br>
            <a:r>
              <a:rPr lang="ro-RO" altLang="en-US">
                <a:ln w="6600">
                  <a:solidFill>
                    <a:schemeClr val="accent2"/>
                  </a:solidFill>
                  <a:prstDash val="solid"/>
                </a:ln>
                <a:gradFill>
                  <a:gsLst>
                    <a:gs pos="0">
                      <a:srgbClr val="E30000"/>
                    </a:gs>
                    <a:gs pos="100000">
                      <a:srgbClr val="760303"/>
                    </a:gs>
                  </a:gsLst>
                  <a:lin scaled="0"/>
                </a:gradFill>
                <a:effectLst>
                  <a:outerShdw dist="38100" dir="2700000" algn="tl" rotWithShape="0">
                    <a:schemeClr val="accent2"/>
                  </a:outerShdw>
                </a:effectLst>
              </a:rPr>
              <a:t>DOAMNA E ALĂTURI DE NOI</a:t>
            </a:r>
          </a:p>
        </p:txBody>
      </p:sp>
      <p:pic>
        <p:nvPicPr>
          <p:cNvPr id="4" name="Content Placeholder 3"/>
          <p:cNvPicPr>
            <a:picLocks noGrp="1" noChangeAspect="1"/>
          </p:cNvPicPr>
          <p:nvPr>
            <p:ph idx="1"/>
          </p:nvPr>
        </p:nvPicPr>
        <p:blipFill>
          <a:blip r:embed="rId2"/>
          <a:stretch>
            <a:fillRect/>
          </a:stretch>
        </p:blipFill>
        <p:spPr>
          <a:xfrm>
            <a:off x="420370" y="1140460"/>
            <a:ext cx="8570595" cy="56991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63395" y="0"/>
            <a:ext cx="5540375" cy="67437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20980" y="93980"/>
            <a:ext cx="8738870" cy="672338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77470" y="134620"/>
            <a:ext cx="8980170" cy="65773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ro-RO" altLang="en-US">
                <a:ln w="6600">
                  <a:solidFill>
                    <a:schemeClr val="accent2"/>
                  </a:solidFill>
                  <a:prstDash val="solid"/>
                </a:ln>
                <a:gradFill>
                  <a:gsLst>
                    <a:gs pos="0">
                      <a:srgbClr val="E30000"/>
                    </a:gs>
                    <a:gs pos="100000">
                      <a:srgbClr val="760303"/>
                    </a:gs>
                  </a:gsLst>
                  <a:lin scaled="0"/>
                </a:gradFill>
                <a:effectLst>
                  <a:outerShdw dist="38100" dir="2700000" algn="tl" rotWithShape="0">
                    <a:schemeClr val="accent2"/>
                  </a:outerShdw>
                </a:effectLst>
              </a:rPr>
              <a:t>AM TERMINAT, AM „DESCOPERIT” LUCRURI FOARTE INTERESANTE</a:t>
            </a:r>
          </a:p>
        </p:txBody>
      </p:sp>
      <p:pic>
        <p:nvPicPr>
          <p:cNvPr id="6" name="Content Placeholder 5"/>
          <p:cNvPicPr>
            <a:picLocks noGrp="1" noChangeAspect="1"/>
          </p:cNvPicPr>
          <p:nvPr>
            <p:ph idx="1"/>
          </p:nvPr>
        </p:nvPicPr>
        <p:blipFill>
          <a:blip r:embed="rId2"/>
          <a:stretch>
            <a:fillRect/>
          </a:stretch>
        </p:blipFill>
        <p:spPr>
          <a:xfrm>
            <a:off x="83185" y="1323340"/>
            <a:ext cx="8972550" cy="543623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7315" y="44450"/>
            <a:ext cx="8950960" cy="67138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304800" y="33655"/>
            <a:ext cx="8686800" cy="803275"/>
          </a:xfrm>
        </p:spPr>
        <p:txBody>
          <a:bodyPr>
            <a:normAutofit/>
          </a:bodyPr>
          <a:lstStyle/>
          <a:p>
            <a:pPr algn="ctr"/>
            <a:r>
              <a:rPr lang="ro-RO" sz="3200" dirty="0">
                <a:ln w="22225">
                  <a:solidFill>
                    <a:schemeClr val="accent2"/>
                  </a:solidFill>
                  <a:prstDash val="solid"/>
                </a:ln>
                <a:solidFill>
                  <a:srgbClr val="FF0000"/>
                </a:solidFill>
                <a:effectLst/>
              </a:rPr>
              <a:t>Steam Î</a:t>
            </a:r>
            <a:r>
              <a:rPr lang="ro-RO" sz="3200" dirty="0" smtClean="0">
                <a:ln w="22225">
                  <a:solidFill>
                    <a:schemeClr val="accent2"/>
                  </a:solidFill>
                  <a:prstDash val="solid"/>
                </a:ln>
                <a:solidFill>
                  <a:srgbClr val="FF0000"/>
                </a:solidFill>
                <a:effectLst/>
              </a:rPr>
              <a:t>n </a:t>
            </a:r>
            <a:r>
              <a:rPr lang="ro-RO" sz="3200" dirty="0">
                <a:ln w="22225">
                  <a:solidFill>
                    <a:schemeClr val="accent2"/>
                  </a:solidFill>
                  <a:prstDash val="solid"/>
                </a:ln>
                <a:solidFill>
                  <a:srgbClr val="FF0000"/>
                </a:solidFill>
                <a:effectLst/>
              </a:rPr>
              <a:t>lectiile de matematică</a:t>
            </a:r>
          </a:p>
        </p:txBody>
      </p:sp>
      <p:sp>
        <p:nvSpPr>
          <p:cNvPr id="3" name="Substituent conținut 2"/>
          <p:cNvSpPr>
            <a:spLocks noGrp="1"/>
          </p:cNvSpPr>
          <p:nvPr>
            <p:ph idx="1"/>
          </p:nvPr>
        </p:nvSpPr>
        <p:spPr>
          <a:xfrm>
            <a:off x="19050" y="758190"/>
            <a:ext cx="9096375" cy="6058535"/>
          </a:xfrm>
        </p:spPr>
        <p:txBody>
          <a:bodyPr>
            <a:noAutofit/>
          </a:bodyPr>
          <a:lstStyle/>
          <a:p>
            <a:pPr marL="0" indent="0">
              <a:buNone/>
            </a:pPr>
            <a:endParaRPr lang="en-US" sz="1200" dirty="0">
              <a:solidFill>
                <a:srgbClr val="00B0F0"/>
              </a:solidFill>
              <a:latin typeface="Times New Roman" panose="02020603050405020304"/>
              <a:ea typeface="Calibri" panose="020F0502020204030204"/>
            </a:endParaRPr>
          </a:p>
          <a:p>
            <a:r>
              <a:rPr lang="ro-RO" sz="2300" dirty="0">
                <a:solidFill>
                  <a:srgbClr val="00B0F0"/>
                </a:solidFill>
                <a:latin typeface="+mj-lt"/>
                <a:ea typeface="Calibri" panose="020F0502020204030204"/>
                <a:cs typeface="+mj-lt"/>
              </a:rPr>
              <a:t>Predarea-învățarea matematicii în învățământul primar presupune mutarea accentului de pe achiziționarea de informații, pe formarea de competențe.</a:t>
            </a:r>
          </a:p>
          <a:p>
            <a:pPr marL="0" indent="0">
              <a:buNone/>
            </a:pPr>
            <a:r>
              <a:rPr lang="ro-RO" sz="2300" dirty="0">
                <a:solidFill>
                  <a:srgbClr val="00B0F0"/>
                </a:solidFill>
                <a:latin typeface="+mj-lt"/>
                <a:ea typeface="Calibri" panose="020F0502020204030204"/>
                <a:cs typeface="+mj-lt"/>
              </a:rPr>
              <a:t> </a:t>
            </a:r>
          </a:p>
          <a:p>
            <a:r>
              <a:rPr lang="ro-RO" sz="2300" dirty="0">
                <a:solidFill>
                  <a:srgbClr val="00B0F0"/>
                </a:solidFill>
                <a:latin typeface="+mj-lt"/>
                <a:ea typeface="Calibri" panose="020F0502020204030204"/>
                <a:cs typeface="+mj-lt"/>
              </a:rPr>
              <a:t>Gândirea concret-intuitivă a școlarului mic impune utilizarea unor strategii didactice accesibile – jocul logic, simularea, ca și </a:t>
            </a:r>
            <a:r>
              <a:rPr lang="ro-RO" sz="2300" dirty="0" smtClean="0">
                <a:solidFill>
                  <a:srgbClr val="00B0F0"/>
                </a:solidFill>
                <a:latin typeface="+mj-lt"/>
                <a:ea typeface="Calibri" panose="020F0502020204030204"/>
                <a:cs typeface="+mj-lt"/>
              </a:rPr>
              <a:t>integrarea </a:t>
            </a:r>
            <a:r>
              <a:rPr lang="ro-RO" sz="2300" dirty="0">
                <a:solidFill>
                  <a:srgbClr val="00B0F0"/>
                </a:solidFill>
                <a:latin typeface="+mj-lt"/>
                <a:ea typeface="Calibri" panose="020F0502020204030204"/>
                <a:cs typeface="+mj-lt"/>
              </a:rPr>
              <a:t>oportună în demersul didactic a mijloacelor de învățământ și materialul didactic cât mai sugestiv cu putință. În aceste condiții este asigurată participarea activă, individuală și de grup a școlarilor în rezolvarea sarcinilor didactice, creându-se condițiile necesare exprimării libere a ideilor și sentimentelor.</a:t>
            </a:r>
          </a:p>
          <a:p>
            <a:endParaRPr lang="ro-RO" sz="2300" dirty="0">
              <a:solidFill>
                <a:srgbClr val="00B0F0"/>
              </a:solidFill>
              <a:latin typeface="+mj-lt"/>
              <a:ea typeface="Calibri" panose="020F0502020204030204"/>
              <a:cs typeface="+mj-lt"/>
            </a:endParaRPr>
          </a:p>
          <a:p>
            <a:r>
              <a:rPr lang="ro-RO" sz="2300" dirty="0">
                <a:solidFill>
                  <a:srgbClr val="00B0F0"/>
                </a:solidFill>
                <a:latin typeface="+mj-lt"/>
                <a:ea typeface="Calibri" panose="020F0502020204030204"/>
                <a:cs typeface="+mj-lt"/>
              </a:rPr>
              <a:t>Prin modalități variate de accesibilizare a conținuturilor, elevii pot fi stimulați permanent să întrebe, să intervină, să aibă inițiativă, să exprime idei și sentimente despre ce învață. </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107315" y="404495"/>
            <a:ext cx="8940165" cy="838200"/>
          </a:xfrm>
        </p:spPr>
        <p:txBody>
          <a:bodyPr>
            <a:normAutofit fontScale="90000"/>
          </a:bodyPr>
          <a:lstStyle/>
          <a:p>
            <a:pPr algn="ctr"/>
            <a:r>
              <a:rPr lang="ro-RO" b="1" dirty="0" smtClean="0">
                <a:solidFill>
                  <a:schemeClr val="tx1"/>
                </a:solidFill>
                <a:effectLst>
                  <a:outerShdw blurRad="38100" dist="19050" dir="2700000" algn="tl" rotWithShape="0">
                    <a:schemeClr val="dk1">
                      <a:alpha val="40000"/>
                    </a:schemeClr>
                  </a:outerShdw>
                </a:effectLst>
                <a:ea typeface="Calibri" panose="020F0502020204030204"/>
              </a:rPr>
              <a:t>Exemplu  - unități de măsură pentru lungime</a:t>
            </a:r>
          </a:p>
        </p:txBody>
      </p:sp>
      <p:sp>
        <p:nvSpPr>
          <p:cNvPr id="3" name="Substituent conținut 2"/>
          <p:cNvSpPr>
            <a:spLocks noGrp="1"/>
          </p:cNvSpPr>
          <p:nvPr>
            <p:ph idx="1"/>
          </p:nvPr>
        </p:nvSpPr>
        <p:spPr>
          <a:xfrm>
            <a:off x="-108520" y="1554162"/>
            <a:ext cx="9100120" cy="5187206"/>
          </a:xfrm>
        </p:spPr>
        <p:txBody>
          <a:bodyPr>
            <a:normAutofit/>
          </a:bodyPr>
          <a:lstStyle/>
          <a:p>
            <a:r>
              <a:rPr lang="ro-RO" sz="2400" dirty="0">
                <a:solidFill>
                  <a:srgbClr val="FF0000"/>
                </a:solidFill>
                <a:latin typeface="+mj-lt"/>
                <a:ea typeface="Calibri" panose="020F0502020204030204"/>
              </a:rPr>
              <a:t>Etape necesare pentru înțelegerea mărimilor fizice și a unităților de măsură pentru lungime:</a:t>
            </a:r>
          </a:p>
          <a:p>
            <a:endParaRPr lang="ro-RO" sz="2400" dirty="0">
              <a:solidFill>
                <a:srgbClr val="FF0000"/>
              </a:solidFill>
              <a:latin typeface="+mj-lt"/>
              <a:ea typeface="Calibri" panose="020F0502020204030204"/>
            </a:endParaRPr>
          </a:p>
          <a:p>
            <a:pPr lvl="1">
              <a:buFont typeface="Wingdings" panose="05000000000000000000" charset="0"/>
              <a:buChar char="Ø"/>
            </a:pPr>
            <a:r>
              <a:rPr lang="ro-RO" dirty="0">
                <a:ln w="22225">
                  <a:solidFill>
                    <a:schemeClr val="accent2"/>
                  </a:solidFill>
                  <a:prstDash val="solid"/>
                </a:ln>
                <a:solidFill>
                  <a:srgbClr val="FF0000"/>
                </a:solidFill>
                <a:effectLst/>
                <a:latin typeface="+mj-lt"/>
                <a:ea typeface="Calibri" panose="020F0502020204030204"/>
              </a:rPr>
              <a:t>se pornește de unități de măsură nonstandard către cele standard; </a:t>
            </a:r>
          </a:p>
          <a:p>
            <a:pPr marL="457200" lvl="1" indent="0">
              <a:buFont typeface="Wingdings" panose="05000000000000000000" charset="0"/>
              <a:buNone/>
            </a:pPr>
            <a:endParaRPr lang="ro-RO" dirty="0">
              <a:ln w="22225">
                <a:solidFill>
                  <a:schemeClr val="accent2"/>
                </a:solidFill>
                <a:prstDash val="solid"/>
              </a:ln>
              <a:solidFill>
                <a:srgbClr val="FF0000"/>
              </a:solidFill>
              <a:effectLst/>
              <a:latin typeface="+mj-lt"/>
              <a:ea typeface="Calibri" panose="020F0502020204030204"/>
            </a:endParaRPr>
          </a:p>
          <a:p>
            <a:pPr lvl="1">
              <a:buFont typeface="Wingdings" panose="05000000000000000000" charset="0"/>
              <a:buChar char="Ø"/>
            </a:pPr>
            <a:r>
              <a:rPr lang="ro-RO" dirty="0">
                <a:ln w="22225">
                  <a:solidFill>
                    <a:schemeClr val="accent2"/>
                  </a:solidFill>
                  <a:prstDash val="solid"/>
                </a:ln>
                <a:solidFill>
                  <a:srgbClr val="FF0000"/>
                </a:solidFill>
                <a:effectLst/>
                <a:latin typeface="+mj-lt"/>
                <a:ea typeface="Calibri" panose="020F0502020204030204"/>
              </a:rPr>
              <a:t>se pornește de la propria experiență de viață a copiilor legată de mărimi și măsură;</a:t>
            </a:r>
          </a:p>
          <a:p>
            <a:pPr marL="457200" lvl="1" indent="0">
              <a:buFont typeface="Wingdings" panose="05000000000000000000" charset="0"/>
              <a:buNone/>
            </a:pPr>
            <a:endParaRPr lang="ro-RO" dirty="0">
              <a:ln w="22225">
                <a:solidFill>
                  <a:schemeClr val="accent2"/>
                </a:solidFill>
                <a:prstDash val="solid"/>
              </a:ln>
              <a:solidFill>
                <a:srgbClr val="FF0000"/>
              </a:solidFill>
              <a:effectLst/>
              <a:latin typeface="+mj-lt"/>
              <a:ea typeface="Calibri" panose="020F0502020204030204"/>
            </a:endParaRPr>
          </a:p>
          <a:p>
            <a:pPr lvl="1">
              <a:buFont typeface="Wingdings" panose="05000000000000000000" charset="0"/>
              <a:buChar char="Ø"/>
            </a:pPr>
            <a:r>
              <a:rPr lang="ro-RO" dirty="0">
                <a:ln w="22225">
                  <a:solidFill>
                    <a:schemeClr val="accent2"/>
                  </a:solidFill>
                  <a:prstDash val="solid"/>
                </a:ln>
                <a:solidFill>
                  <a:srgbClr val="FF0000"/>
                </a:solidFill>
                <a:effectLst/>
                <a:latin typeface="+mj-lt"/>
                <a:ea typeface="Calibri" panose="020F0502020204030204"/>
              </a:rPr>
              <a:t>prin măsurători nonstandard se ajunge la ideea necesității măsurării cu unități standard</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304800" y="87630"/>
            <a:ext cx="8686800" cy="621030"/>
          </a:xfrm>
        </p:spPr>
        <p:txBody>
          <a:bodyPr>
            <a:normAutofit fontScale="90000"/>
          </a:bodyPr>
          <a:lstStyle/>
          <a:p>
            <a:pPr algn="ctr"/>
            <a:r>
              <a:rPr lang="ro-RO" b="1" dirty="0">
                <a:solidFill>
                  <a:srgbClr val="5975ED"/>
                </a:solidFill>
                <a:effectLst/>
                <a:ea typeface="Calibri" panose="020F0502020204030204"/>
              </a:rPr>
              <a:t>Contraziceri</a:t>
            </a:r>
          </a:p>
        </p:txBody>
      </p:sp>
      <p:sp>
        <p:nvSpPr>
          <p:cNvPr id="3" name="Substituent conținut 2"/>
          <p:cNvSpPr>
            <a:spLocks noGrp="1"/>
          </p:cNvSpPr>
          <p:nvPr>
            <p:ph idx="1"/>
          </p:nvPr>
        </p:nvSpPr>
        <p:spPr>
          <a:xfrm>
            <a:off x="0" y="621030"/>
            <a:ext cx="9108440" cy="6254750"/>
          </a:xfrm>
        </p:spPr>
        <p:txBody>
          <a:bodyPr>
            <a:noAutofit/>
          </a:bodyPr>
          <a:lstStyle/>
          <a:p>
            <a:r>
              <a:rPr lang="ro-RO" sz="1900" b="1" i="1" dirty="0">
                <a:solidFill>
                  <a:schemeClr val="tx1"/>
                </a:solidFill>
                <a:latin typeface="+mj-ea"/>
                <a:ea typeface="Calibri" panose="020F0502020204030204"/>
                <a:cs typeface="+mj-ea"/>
              </a:rPr>
              <a:t>Prin acest experiment se exersează capacitatea elevilor de a aprecia cu ușurință și oarecare exactitate diverse lungimi, începând cu cele din clasă (lungimea clasei, a tablei, a cuierului, a catedrei) și continuând cu cele din afara clasei. </a:t>
            </a:r>
          </a:p>
          <a:p>
            <a:r>
              <a:rPr lang="ro-RO" sz="1900" b="1" i="1" dirty="0">
                <a:solidFill>
                  <a:schemeClr val="tx1"/>
                </a:solidFill>
                <a:latin typeface="+mj-ea"/>
                <a:ea typeface="Calibri" panose="020F0502020204030204"/>
                <a:cs typeface="+mj-ea"/>
              </a:rPr>
              <a:t>Elevii pot efectua diverse exerciții de apreciere, de măsurare și de verificare a aprecierilor făcute. </a:t>
            </a:r>
          </a:p>
          <a:p>
            <a:r>
              <a:rPr lang="ro-RO" sz="1900" b="1" i="1" u="sng" dirty="0">
                <a:solidFill>
                  <a:schemeClr val="tx1"/>
                </a:solidFill>
                <a:latin typeface="+mj-ea"/>
                <a:ea typeface="Calibri" panose="020F0502020204030204"/>
                <a:cs typeface="+mj-ea"/>
              </a:rPr>
              <a:t>Materiale:</a:t>
            </a:r>
            <a:r>
              <a:rPr lang="ro-RO" sz="1900" b="1" i="1" u="sng" dirty="0">
                <a:solidFill>
                  <a:srgbClr val="5975ED"/>
                </a:solidFill>
                <a:latin typeface="+mj-ea"/>
                <a:ea typeface="Calibri" panose="020F0502020204030204"/>
                <a:cs typeface="+mj-ea"/>
              </a:rPr>
              <a:t> </a:t>
            </a:r>
          </a:p>
          <a:p>
            <a:pPr marL="457200" lvl="1" indent="0">
              <a:buNone/>
            </a:pPr>
            <a:r>
              <a:rPr lang="ro-RO" sz="1900" b="1" i="1" dirty="0">
                <a:solidFill>
                  <a:srgbClr val="5975ED"/>
                </a:solidFill>
                <a:latin typeface="+mj-ea"/>
                <a:ea typeface="Calibri" panose="020F0502020204030204"/>
                <a:cs typeface="+mj-ea"/>
              </a:rPr>
              <a:t>•	Creioane</a:t>
            </a:r>
          </a:p>
          <a:p>
            <a:pPr marL="457200" lvl="1" indent="0">
              <a:buNone/>
            </a:pPr>
            <a:r>
              <a:rPr lang="ro-RO" sz="1900" b="1" i="1" dirty="0">
                <a:solidFill>
                  <a:srgbClr val="5975ED"/>
                </a:solidFill>
                <a:latin typeface="+mj-ea"/>
                <a:ea typeface="Calibri" panose="020F0502020204030204"/>
                <a:cs typeface="+mj-ea"/>
              </a:rPr>
              <a:t>•	Agrafe de birou, gume, rigle</a:t>
            </a:r>
          </a:p>
          <a:p>
            <a:pPr marL="457200" lvl="1" indent="0">
              <a:buNone/>
            </a:pPr>
            <a:r>
              <a:rPr lang="ro-RO" sz="1900" b="1" i="1" dirty="0">
                <a:solidFill>
                  <a:srgbClr val="5975ED"/>
                </a:solidFill>
                <a:latin typeface="+mj-ea"/>
                <a:ea typeface="Calibri" panose="020F0502020204030204"/>
                <a:cs typeface="+mj-ea"/>
              </a:rPr>
              <a:t>•	Sfoară de 100 cm</a:t>
            </a:r>
          </a:p>
          <a:p>
            <a:pPr marL="457200" lvl="1" indent="0">
              <a:buNone/>
            </a:pPr>
            <a:r>
              <a:rPr lang="ro-RO" sz="1900" b="1" i="1" dirty="0">
                <a:solidFill>
                  <a:srgbClr val="5975ED"/>
                </a:solidFill>
                <a:latin typeface="+mj-ea"/>
                <a:ea typeface="Calibri" panose="020F0502020204030204"/>
                <a:cs typeface="+mj-ea"/>
              </a:rPr>
              <a:t>•	Benzi de hârtie de lungimi diferite</a:t>
            </a:r>
          </a:p>
          <a:p>
            <a:pPr marL="457200" lvl="1" indent="0">
              <a:buNone/>
            </a:pPr>
            <a:r>
              <a:rPr lang="ro-RO" sz="1900" b="1" i="1" dirty="0">
                <a:solidFill>
                  <a:srgbClr val="5975ED"/>
                </a:solidFill>
                <a:latin typeface="+mj-ea"/>
                <a:ea typeface="Calibri" panose="020F0502020204030204"/>
                <a:cs typeface="+mj-ea"/>
              </a:rPr>
              <a:t>•	Metru de lemn, de tâmplărie, de croitorie</a:t>
            </a:r>
          </a:p>
          <a:p>
            <a:r>
              <a:rPr lang="ro-RO" sz="1900" b="1" i="1" u="sng" dirty="0">
                <a:solidFill>
                  <a:schemeClr val="tx1"/>
                </a:solidFill>
                <a:latin typeface="+mj-ea"/>
                <a:ea typeface="Calibri" panose="020F0502020204030204"/>
                <a:cs typeface="+mj-ea"/>
              </a:rPr>
              <a:t>Instrucțiuni: </a:t>
            </a:r>
          </a:p>
          <a:p>
            <a:pPr marL="0" indent="0">
              <a:buNone/>
            </a:pPr>
            <a:r>
              <a:rPr lang="ro-RO" sz="1900" b="1" i="1" dirty="0">
                <a:solidFill>
                  <a:srgbClr val="FF0000"/>
                </a:solidFill>
                <a:latin typeface="+mj-ea"/>
                <a:ea typeface="Calibri" panose="020F0502020204030204"/>
                <a:cs typeface="+mj-ea"/>
              </a:rPr>
              <a:t>1.Elevii sunt așezați în formație de semicerc/careu deschis, pe grupe formate din 5 elevi. </a:t>
            </a:r>
          </a:p>
          <a:p>
            <a:pPr marL="0" indent="0">
              <a:buNone/>
            </a:pPr>
            <a:r>
              <a:rPr lang="ro-RO" sz="1900" b="1" i="1" dirty="0">
                <a:solidFill>
                  <a:srgbClr val="FF0000"/>
                </a:solidFill>
                <a:latin typeface="+mj-ea"/>
                <a:ea typeface="Calibri" panose="020F0502020204030204"/>
                <a:cs typeface="+mj-ea"/>
              </a:rPr>
              <a:t>2.Invățătorul le explică jucătorilor că trebuie să formuleze ipoteze cu privire la anumite distanțe (de exemplu, estimarea distanței de la catedră la ușă). </a:t>
            </a:r>
          </a:p>
          <a:p>
            <a:pPr marL="0" indent="0">
              <a:buNone/>
            </a:pPr>
            <a:r>
              <a:rPr lang="ro-RO" sz="1900" b="1" i="1" dirty="0">
                <a:solidFill>
                  <a:srgbClr val="FF0000"/>
                </a:solidFill>
                <a:latin typeface="+mj-ea"/>
                <a:ea typeface="Calibri" panose="020F0502020204030204"/>
                <a:cs typeface="+mj-ea"/>
              </a:rPr>
              <a:t>3.Fiecare răspuns dat este notat într-un tabel și verificat apoi cu ajutorul unităților de măsură nonstandard – prezentate mai sus.</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107315" y="116840"/>
            <a:ext cx="8884285" cy="885825"/>
          </a:xfrm>
        </p:spPr>
        <p:txBody>
          <a:bodyPr>
            <a:normAutofit fontScale="90000"/>
          </a:bodyPr>
          <a:lstStyle/>
          <a:p>
            <a:pPr algn="ctr"/>
            <a:r>
              <a:rPr lang="ro-RO" dirty="0">
                <a:effectLst/>
                <a:latin typeface="Times New Roman" panose="02020603050405020304"/>
                <a:ea typeface="Calibri" panose="020F0502020204030204"/>
              </a:rPr>
              <a:t> </a:t>
            </a:r>
            <a:r>
              <a:rPr lang="ro-RO" sz="2400" dirty="0">
                <a:effectLst/>
                <a:latin typeface="Times New Roman" panose="02020603050405020304"/>
                <a:ea typeface="Calibri" panose="020F0502020204030204"/>
              </a:rPr>
              <a:t/>
            </a:r>
            <a:br>
              <a:rPr lang="ro-RO" sz="2400" dirty="0">
                <a:effectLst/>
                <a:latin typeface="Times New Roman" panose="02020603050405020304"/>
                <a:ea typeface="Calibri" panose="020F0502020204030204"/>
              </a:rPr>
            </a:br>
            <a:r>
              <a:rPr lang="ro-RO" sz="4000" b="1" dirty="0">
                <a:solidFill>
                  <a:srgbClr val="7030A0"/>
                </a:solidFill>
                <a:sym typeface="+mn-ea"/>
              </a:rPr>
              <a:t>Aventură cu…măsură</a:t>
            </a:r>
            <a:endParaRPr lang="ro-RO" sz="4000" b="1" dirty="0">
              <a:solidFill>
                <a:srgbClr val="7030A0"/>
              </a:solidFill>
            </a:endParaRPr>
          </a:p>
        </p:txBody>
      </p:sp>
      <p:sp>
        <p:nvSpPr>
          <p:cNvPr id="3" name="Substituent conținut 2"/>
          <p:cNvSpPr>
            <a:spLocks noGrp="1"/>
          </p:cNvSpPr>
          <p:nvPr>
            <p:ph idx="1"/>
          </p:nvPr>
        </p:nvSpPr>
        <p:spPr>
          <a:xfrm>
            <a:off x="0" y="1040130"/>
            <a:ext cx="9141460" cy="5815965"/>
          </a:xfrm>
        </p:spPr>
        <p:txBody>
          <a:bodyPr>
            <a:normAutofit fontScale="67500" lnSpcReduction="20000"/>
          </a:bodyPr>
          <a:lstStyle/>
          <a:p>
            <a:r>
              <a:rPr lang="ro-RO" dirty="0">
                <a:solidFill>
                  <a:srgbClr val="7030A0"/>
                </a:solidFill>
                <a:latin typeface="+mj-lt"/>
              </a:rPr>
              <a:t>Elevii sunt puși în diverse situații de măsurare cu unități de măsură neconvenționale, ale căror imperfecțiuni legate de diversitatea și de rezultatele măsurătorilor conduc la ideea utilizării unei singure unități de măsurat distanța, acceptată de toți. </a:t>
            </a:r>
          </a:p>
          <a:p>
            <a:r>
              <a:rPr lang="ro-RO" dirty="0">
                <a:solidFill>
                  <a:srgbClr val="7030A0"/>
                </a:solidFill>
                <a:latin typeface="+mj-lt"/>
              </a:rPr>
              <a:t>În măsurători se vor utiliza părți ale corpului, degetul sau palma, cotul, pasul, dar și anumite obiecte familiare cum sunt: creionul, o bandă de hârtie, guma de șters, agrafa de birou.</a:t>
            </a:r>
          </a:p>
          <a:p>
            <a:r>
              <a:rPr lang="ro-RO" dirty="0">
                <a:solidFill>
                  <a:srgbClr val="7030A0"/>
                </a:solidFill>
                <a:latin typeface="+mj-lt"/>
              </a:rPr>
              <a:t>În cadrul măsurătorilor, elevii fac comparații estimative, apoi comparații utilizând rezultate ale măsurătorilor, deci prin compararea numerelor rezultate din măsurători, apoi efectuează operații aritmetice, prin care se solicită comparații de tipul: ”Cu cât este mai lung (mai scurt)?/ ”De câte ori este mai lung (mai scurt)?” În urma desfășurării acestor măsurători, elevii vor înțelege necesitatea utilizării în măsurarea distanței a unității de măsură unice (standard).</a:t>
            </a:r>
          </a:p>
          <a:p>
            <a:r>
              <a:rPr lang="ro-RO" dirty="0">
                <a:solidFill>
                  <a:srgbClr val="7030A0"/>
                </a:solidFill>
                <a:latin typeface="+mj-lt"/>
              </a:rPr>
              <a:t>Cunoscând apoi unitatea de măsură metrul, elevii reiau măsurătorile lungimilor efectuate cu unități neconvenționale. Ei constată că dacă măsurătorile sunt efectuate corect, rezultatele (numerele) nu mai diferă. Încercarea de măsurare a unor distanțe mai mari (sau mai mici) sugerează nevoia introducerii multiplilor și a submultiplilor metrului.</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0" y="35560"/>
            <a:ext cx="8991600" cy="932180"/>
          </a:xfrm>
        </p:spPr>
        <p:txBody>
          <a:bodyPr>
            <a:normAutofit/>
          </a:bodyPr>
          <a:lstStyle/>
          <a:p>
            <a:pPr algn="ctr"/>
            <a:r>
              <a:rPr lang="ro-RO" dirty="0">
                <a:solidFill>
                  <a:schemeClr val="accent1">
                    <a:lumMod val="50000"/>
                  </a:schemeClr>
                </a:solidFill>
                <a:effectLst/>
                <a:ea typeface="Calibri" panose="020F0502020204030204"/>
              </a:rPr>
              <a:t>La sfârșitul experimentelor...</a:t>
            </a:r>
            <a:endParaRPr lang="ro-RO" dirty="0">
              <a:solidFill>
                <a:schemeClr val="accent1">
                  <a:lumMod val="50000"/>
                </a:schemeClr>
              </a:solidFill>
            </a:endParaRPr>
          </a:p>
        </p:txBody>
      </p:sp>
      <p:sp>
        <p:nvSpPr>
          <p:cNvPr id="3" name="Substituent conținut 2"/>
          <p:cNvSpPr>
            <a:spLocks noGrp="1"/>
          </p:cNvSpPr>
          <p:nvPr>
            <p:ph idx="1"/>
          </p:nvPr>
        </p:nvSpPr>
        <p:spPr>
          <a:xfrm>
            <a:off x="19050" y="681990"/>
            <a:ext cx="9114155" cy="6105525"/>
          </a:xfrm>
        </p:spPr>
        <p:txBody>
          <a:bodyPr>
            <a:normAutofit/>
          </a:bodyPr>
          <a:lstStyle/>
          <a:p>
            <a:r>
              <a:rPr lang="ro-RO" dirty="0">
                <a:solidFill>
                  <a:schemeClr val="accent1">
                    <a:lumMod val="75000"/>
                  </a:schemeClr>
                </a:solidFill>
                <a:latin typeface="+mj-lt"/>
                <a:ea typeface="Calibri" panose="020F0502020204030204"/>
              </a:rPr>
              <a:t>Reacțiile copiilor după un experiment pot fi foarte diverse, în funcție de vârstă, interes și personalitate. </a:t>
            </a:r>
            <a:r>
              <a:rPr lang="ro-RO" b="1" dirty="0">
                <a:solidFill>
                  <a:srgbClr val="00B0F0"/>
                </a:solidFill>
                <a:latin typeface="+mj-lt"/>
                <a:ea typeface="Calibri" panose="020F0502020204030204"/>
              </a:rPr>
              <a:t>În general, copiii sunt încântați de experimente, deoarece sunt o modalitate de a afla lucruri noi și de a se distra în același timp.</a:t>
            </a:r>
            <a:r>
              <a:rPr lang="ro-RO" dirty="0">
                <a:solidFill>
                  <a:schemeClr val="accent1">
                    <a:lumMod val="75000"/>
                  </a:schemeClr>
                </a:solidFill>
                <a:latin typeface="+mj-lt"/>
                <a:ea typeface="Calibri" panose="020F0502020204030204"/>
              </a:rPr>
              <a:t> Desigur, nu toți copiii reacționează la fel. </a:t>
            </a:r>
            <a:r>
              <a:rPr lang="ro-RO" dirty="0">
                <a:gradFill>
                  <a:gsLst>
                    <a:gs pos="0">
                      <a:srgbClr val="7B32B2"/>
                    </a:gs>
                    <a:gs pos="100000">
                      <a:srgbClr val="401A5D"/>
                    </a:gs>
                  </a:gsLst>
                  <a:lin scaled="0"/>
                </a:gradFill>
                <a:latin typeface="+mj-lt"/>
                <a:ea typeface="Calibri" panose="020F0502020204030204"/>
              </a:rPr>
              <a:t>Unii pot fi mai timizi</a:t>
            </a:r>
            <a:r>
              <a:rPr lang="ro-RO" dirty="0">
                <a:solidFill>
                  <a:schemeClr val="accent1">
                    <a:lumMod val="75000"/>
                  </a:schemeClr>
                </a:solidFill>
                <a:latin typeface="+mj-lt"/>
                <a:ea typeface="Calibri" panose="020F0502020204030204"/>
              </a:rPr>
              <a:t> sau mai </a:t>
            </a:r>
            <a:r>
              <a:rPr lang="ro-RO" b="1" dirty="0">
                <a:solidFill>
                  <a:srgbClr val="FF0000"/>
                </a:solidFill>
                <a:latin typeface="+mj-lt"/>
                <a:ea typeface="Calibri" panose="020F0502020204030204"/>
              </a:rPr>
              <a:t>sceptici</a:t>
            </a:r>
            <a:r>
              <a:rPr lang="ro-RO" dirty="0">
                <a:solidFill>
                  <a:schemeClr val="accent1">
                    <a:lumMod val="75000"/>
                  </a:schemeClr>
                </a:solidFill>
                <a:latin typeface="+mj-lt"/>
                <a:ea typeface="Calibri" panose="020F0502020204030204"/>
              </a:rPr>
              <a:t>, în timp ce alții pot fi </a:t>
            </a:r>
            <a:r>
              <a:rPr lang="ro-RO" b="1" dirty="0">
                <a:solidFill>
                  <a:srgbClr val="00B050"/>
                </a:solidFill>
                <a:latin typeface="+mj-lt"/>
                <a:ea typeface="Calibri" panose="020F0502020204030204"/>
              </a:rPr>
              <a:t>mai încrezători și mai entuziaști.</a:t>
            </a:r>
            <a:r>
              <a:rPr lang="ro-RO" dirty="0">
                <a:solidFill>
                  <a:schemeClr val="accent1">
                    <a:lumMod val="75000"/>
                  </a:schemeClr>
                </a:solidFill>
                <a:latin typeface="+mj-lt"/>
                <a:ea typeface="Calibri" panose="020F0502020204030204"/>
              </a:rPr>
              <a:t> Este important să respectăm reacțiile copiilor și să le oferim sprijinul de care au nevoie.  </a:t>
            </a:r>
          </a:p>
          <a:p>
            <a:pPr marL="0" indent="0">
              <a:buNone/>
            </a:pPr>
            <a:endParaRPr lang="ro-RO" dirty="0">
              <a:gradFill>
                <a:gsLst>
                  <a:gs pos="0">
                    <a:srgbClr val="14CD68"/>
                  </a:gs>
                  <a:gs pos="100000">
                    <a:srgbClr val="0B6E38"/>
                  </a:gs>
                </a:gsLst>
                <a:lin scaled="0"/>
              </a:gradFill>
              <a:latin typeface="+mj-lt"/>
              <a:ea typeface="Calibri" panose="020F0502020204030204"/>
            </a:endParaRP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1000_F_224790104_fOuRJLWxMlh10IRGNl66qHurvvuyZdj4"/>
          <p:cNvPicPr>
            <a:picLocks noGrp="1" noChangeAspect="1"/>
          </p:cNvPicPr>
          <p:nvPr>
            <p:ph idx="1"/>
          </p:nvPr>
        </p:nvPicPr>
        <p:blipFill>
          <a:blip r:embed="rId2"/>
          <a:stretch>
            <a:fillRect/>
          </a:stretch>
        </p:blipFill>
        <p:spPr>
          <a:xfrm>
            <a:off x="6068060" y="4437380"/>
            <a:ext cx="3048000" cy="2307590"/>
          </a:xfrm>
          <a:prstGeom prst="rect">
            <a:avLst/>
          </a:prstGeom>
        </p:spPr>
      </p:pic>
      <p:sp>
        <p:nvSpPr>
          <p:cNvPr id="5" name="Text Box 4"/>
          <p:cNvSpPr txBox="1"/>
          <p:nvPr/>
        </p:nvSpPr>
        <p:spPr>
          <a:xfrm>
            <a:off x="30480" y="188595"/>
            <a:ext cx="9085580" cy="5507990"/>
          </a:xfrm>
          <a:prstGeom prst="rect">
            <a:avLst/>
          </a:prstGeom>
          <a:noFill/>
        </p:spPr>
        <p:txBody>
          <a:bodyPr wrap="square" rtlCol="0" anchor="t">
            <a:spAutoFit/>
          </a:bodyPr>
          <a:lstStyle/>
          <a:p>
            <a:pPr algn="ctr"/>
            <a:r>
              <a:rPr lang="ro-RO" sz="3200" u="sng" dirty="0">
                <a:ln w="10160">
                  <a:solidFill>
                    <a:schemeClr val="accent5"/>
                  </a:solidFill>
                  <a:prstDash val="solid"/>
                </a:ln>
                <a:solidFill>
                  <a:srgbClr val="FF0000"/>
                </a:solidFill>
                <a:effectLst>
                  <a:outerShdw blurRad="38100" dist="22860" dir="5400000" algn="tl" rotWithShape="0">
                    <a:srgbClr val="000000">
                      <a:alpha val="30000"/>
                    </a:srgbClr>
                  </a:outerShdw>
                </a:effectLst>
                <a:latin typeface="+mj-lt"/>
                <a:ea typeface="Calibri" panose="020F0502020204030204"/>
                <a:sym typeface="+mn-ea"/>
              </a:rPr>
              <a:t>Pentru a ajuta copiii să se bucure de experimente, e necesar: </a:t>
            </a:r>
            <a:endParaRPr lang="ro-RO" sz="3200" u="sng" dirty="0">
              <a:ln w="10160">
                <a:solidFill>
                  <a:schemeClr val="accent5"/>
                </a:solidFill>
                <a:prstDash val="solid"/>
              </a:ln>
              <a:solidFill>
                <a:srgbClr val="FF0000"/>
              </a:solidFill>
              <a:effectLst>
                <a:outerShdw blurRad="38100" dist="22860" dir="5400000" algn="tl" rotWithShape="0">
                  <a:srgbClr val="000000">
                    <a:alpha val="30000"/>
                  </a:srgbClr>
                </a:outerShdw>
              </a:effectLst>
              <a:latin typeface="+mj-lt"/>
              <a:ea typeface="Calibri" panose="020F0502020204030204"/>
            </a:endParaRPr>
          </a:p>
          <a:p>
            <a:pPr>
              <a:buClr>
                <a:srgbClr val="00B050"/>
              </a:buClr>
              <a:buFont typeface="Wingdings" panose="05000000000000000000" charset="0"/>
              <a:buChar char="ü"/>
            </a:pPr>
            <a:r>
              <a:rPr lang="ro-RO" sz="3200" dirty="0">
                <a:gradFill>
                  <a:gsLst>
                    <a:gs pos="0">
                      <a:srgbClr val="14CD68"/>
                    </a:gs>
                    <a:gs pos="100000">
                      <a:srgbClr val="0B6E38"/>
                    </a:gs>
                  </a:gsLst>
                  <a:lin scaled="0"/>
                </a:gradFill>
                <a:latin typeface="+mj-lt"/>
                <a:ea typeface="Calibri" panose="020F0502020204030204"/>
                <a:sym typeface="+mn-ea"/>
              </a:rPr>
              <a:t>Să alegem experimente care sunt potrivite pentru vârsta și nivelul de înțelegere al copiilor. </a:t>
            </a:r>
            <a:endParaRPr lang="ro-RO" sz="3200" dirty="0">
              <a:gradFill>
                <a:gsLst>
                  <a:gs pos="0">
                    <a:srgbClr val="14CD68"/>
                  </a:gs>
                  <a:gs pos="100000">
                    <a:srgbClr val="0B6E38"/>
                  </a:gs>
                </a:gsLst>
                <a:lin scaled="0"/>
              </a:gradFill>
              <a:latin typeface="+mj-lt"/>
              <a:ea typeface="Calibri" panose="020F0502020204030204"/>
            </a:endParaRPr>
          </a:p>
          <a:p>
            <a:pPr>
              <a:buClr>
                <a:srgbClr val="00B050"/>
              </a:buClr>
              <a:buFont typeface="Wingdings" panose="05000000000000000000" charset="0"/>
              <a:buChar char="ü"/>
            </a:pPr>
            <a:r>
              <a:rPr lang="ro-RO" sz="3200" dirty="0">
                <a:solidFill>
                  <a:schemeClr val="bg2">
                    <a:lumMod val="50000"/>
                  </a:schemeClr>
                </a:solidFill>
                <a:latin typeface="+mj-lt"/>
                <a:ea typeface="Calibri" panose="020F0502020204030204"/>
                <a:sym typeface="+mn-ea"/>
              </a:rPr>
              <a:t>Să explicăm clar copiilor ce se va întâmpla în timpul experimentului.</a:t>
            </a:r>
            <a:endParaRPr lang="ro-RO" sz="3200" dirty="0">
              <a:solidFill>
                <a:schemeClr val="bg2">
                  <a:lumMod val="50000"/>
                </a:schemeClr>
              </a:solidFill>
              <a:latin typeface="+mj-lt"/>
              <a:ea typeface="Calibri" panose="020F0502020204030204"/>
            </a:endParaRPr>
          </a:p>
          <a:p>
            <a:pPr>
              <a:buClr>
                <a:srgbClr val="00B050"/>
              </a:buClr>
              <a:buFont typeface="Wingdings" panose="05000000000000000000" charset="0"/>
              <a:buChar char="ü"/>
            </a:pPr>
            <a:r>
              <a:rPr lang="ro-RO" sz="3200" dirty="0">
                <a:solidFill>
                  <a:srgbClr val="C00000"/>
                </a:solidFill>
                <a:latin typeface="+mj-lt"/>
                <a:ea typeface="Calibri" panose="020F0502020204030204"/>
                <a:sym typeface="+mn-ea"/>
              </a:rPr>
              <a:t>Să-i ajutăm să efectueze experimentul corect. </a:t>
            </a:r>
            <a:endParaRPr lang="ro-RO" sz="3200" dirty="0">
              <a:solidFill>
                <a:srgbClr val="C00000"/>
              </a:solidFill>
              <a:latin typeface="+mj-lt"/>
              <a:ea typeface="Calibri" panose="020F0502020204030204"/>
            </a:endParaRPr>
          </a:p>
          <a:p>
            <a:pPr>
              <a:buClr>
                <a:srgbClr val="00B050"/>
              </a:buClr>
              <a:buFont typeface="Wingdings" panose="05000000000000000000" charset="0"/>
              <a:buChar char="ü"/>
            </a:pPr>
            <a:r>
              <a:rPr lang="ro-RO" sz="3200" dirty="0">
                <a:solidFill>
                  <a:srgbClr val="00B0F0"/>
                </a:solidFill>
                <a:latin typeface="+mj-lt"/>
                <a:ea typeface="Calibri" panose="020F0502020204030204"/>
                <a:sym typeface="+mn-ea"/>
              </a:rPr>
              <a:t>Să formulăm întrebări pentru a-i ajuta să înțeleagă rezultatele experimentului.</a:t>
            </a:r>
            <a:endParaRPr lang="ro-RO" sz="3200" dirty="0">
              <a:solidFill>
                <a:srgbClr val="00B0F0"/>
              </a:solidFill>
              <a:latin typeface="+mj-lt"/>
              <a:ea typeface="Calibri" panose="020F0502020204030204"/>
            </a:endParaRPr>
          </a:p>
          <a:p>
            <a:pPr>
              <a:buClr>
                <a:srgbClr val="00B050"/>
              </a:buClr>
              <a:buFont typeface="Wingdings" panose="05000000000000000000" charset="0"/>
              <a:buChar char="ü"/>
            </a:pPr>
            <a:r>
              <a:rPr lang="ro-RO" sz="3200" dirty="0">
                <a:solidFill>
                  <a:schemeClr val="accent6"/>
                </a:solidFill>
                <a:latin typeface="+mj-lt"/>
                <a:ea typeface="Calibri" panose="020F0502020204030204"/>
                <a:sym typeface="+mn-ea"/>
              </a:rPr>
              <a:t>Să discutăm cu copiii despre </a:t>
            </a:r>
          </a:p>
          <a:p>
            <a:pPr indent="0">
              <a:buClr>
                <a:srgbClr val="00B050"/>
              </a:buClr>
              <a:buFont typeface="Wingdings" panose="05000000000000000000" charset="0"/>
              <a:buNone/>
            </a:pPr>
            <a:r>
              <a:rPr lang="ro-RO" sz="3200" dirty="0">
                <a:solidFill>
                  <a:schemeClr val="accent6"/>
                </a:solidFill>
                <a:latin typeface="+mj-lt"/>
                <a:ea typeface="Calibri" panose="020F0502020204030204"/>
                <a:sym typeface="+mn-ea"/>
              </a:rPr>
              <a:t>ceea ce au învățat din experiment.</a:t>
            </a:r>
            <a:r>
              <a:rPr lang="ro-RO" sz="3200" dirty="0">
                <a:gradFill>
                  <a:gsLst>
                    <a:gs pos="0">
                      <a:srgbClr val="14CD68"/>
                    </a:gs>
                    <a:gs pos="100000">
                      <a:srgbClr val="0B6E38"/>
                    </a:gs>
                  </a:gsLst>
                  <a:lin scaled="0"/>
                </a:gradFill>
                <a:latin typeface="+mj-lt"/>
                <a:ea typeface="Calibri" panose="020F0502020204030204"/>
                <a:sym typeface="+mn-ea"/>
              </a:rPr>
              <a:t> </a:t>
            </a:r>
            <a:endParaRPr lang="en-US" sz="3200"/>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304800" y="78740"/>
            <a:ext cx="8686800" cy="843280"/>
          </a:xfrm>
          <a:solidFill>
            <a:schemeClr val="bg1"/>
          </a:solidFill>
        </p:spPr>
        <p:txBody>
          <a:bodyPr>
            <a:normAutofit/>
          </a:bodyPr>
          <a:lstStyle/>
          <a:p>
            <a:pPr algn="ctr"/>
            <a:r>
              <a:rPr lang="ro-RO" sz="4400" b="1" i="1" dirty="0">
                <a:solidFill>
                  <a:srgbClr val="008000"/>
                </a:solidFill>
                <a:latin typeface="Sitka Banner" panose="02000505000000020004" charset="0"/>
                <a:ea typeface="Calibri" panose="020F0502020204030204"/>
                <a:cs typeface="Sitka Banner" panose="02000505000000020004" charset="0"/>
                <a:sym typeface="+mn-ea"/>
              </a:rPr>
              <a:t>Avantajele educației STEaM</a:t>
            </a:r>
            <a:endParaRPr lang="ro-RO" sz="4400" b="1" dirty="0">
              <a:solidFill>
                <a:srgbClr val="006600"/>
              </a:solidFill>
              <a:latin typeface="Sitka Banner" panose="02000505000000020004" charset="0"/>
              <a:cs typeface="Sitka Banner" panose="02000505000000020004" charset="0"/>
            </a:endParaRPr>
          </a:p>
        </p:txBody>
      </p:sp>
      <p:sp>
        <p:nvSpPr>
          <p:cNvPr id="3" name="Substituent conținut 2"/>
          <p:cNvSpPr>
            <a:spLocks noGrp="1"/>
          </p:cNvSpPr>
          <p:nvPr>
            <p:ph idx="1"/>
          </p:nvPr>
        </p:nvSpPr>
        <p:spPr>
          <a:xfrm>
            <a:off x="0" y="675005"/>
            <a:ext cx="9254490" cy="6234430"/>
          </a:xfrm>
        </p:spPr>
        <p:txBody>
          <a:bodyPr>
            <a:normAutofit fontScale="25000" lnSpcReduction="20000"/>
          </a:bodyPr>
          <a:lstStyle/>
          <a:p>
            <a:pPr marL="0" indent="0">
              <a:buNone/>
            </a:pPr>
            <a:r>
              <a:rPr lang="ro-RO" sz="3600" b="1" i="1" dirty="0">
                <a:solidFill>
                  <a:srgbClr val="008000"/>
                </a:solidFill>
                <a:latin typeface="+mj-lt"/>
                <a:ea typeface="Calibri" panose="020F0502020204030204"/>
              </a:rPr>
              <a:t> </a:t>
            </a:r>
            <a:endParaRPr lang="ro-RO" sz="3600" b="1" i="1" dirty="0">
              <a:solidFill>
                <a:srgbClr val="008000"/>
              </a:solidFill>
              <a:latin typeface="Franklin Gothic Medium" panose="020B0603020102020204" charset="0"/>
              <a:ea typeface="Calibri" panose="020F0502020204030204"/>
              <a:cs typeface="Franklin Gothic Medium" panose="020B0603020102020204" charset="0"/>
            </a:endParaRPr>
          </a:p>
          <a:p>
            <a:r>
              <a:rPr lang="ro-RO" sz="8400" b="1" i="1" dirty="0">
                <a:solidFill>
                  <a:srgbClr val="008000"/>
                </a:solidFill>
                <a:latin typeface="+mj-ea"/>
                <a:ea typeface="Calibri" panose="020F0502020204030204"/>
                <a:cs typeface="+mj-ea"/>
              </a:rPr>
              <a:t>Dezvoltă creativitatea prin încurajarea creativității native a copilului. Activitățile STEAM sunt practice și foarte distractive, iar participarea activă a copilului îi oferă acestuia experiențe senzoriale multiple. </a:t>
            </a:r>
          </a:p>
          <a:p>
            <a:r>
              <a:rPr lang="ro-RO" sz="8400" b="1" i="1" dirty="0">
                <a:solidFill>
                  <a:srgbClr val="FF0000"/>
                </a:solidFill>
                <a:latin typeface="+mj-ea"/>
                <a:ea typeface="Calibri" panose="020F0502020204030204"/>
                <a:cs typeface="+mj-ea"/>
              </a:rPr>
              <a:t>Tratează disciplinele integrat. Educația STEAM tratează științele nu separat, ci interconectate unele cu altele, oferind o perspectivă amplă și captivantă.</a:t>
            </a:r>
            <a:r>
              <a:rPr lang="ro-RO" sz="8400" b="1" i="1" dirty="0">
                <a:solidFill>
                  <a:srgbClr val="008000"/>
                </a:solidFill>
                <a:latin typeface="+mj-ea"/>
                <a:ea typeface="Calibri" panose="020F0502020204030204"/>
                <a:cs typeface="+mj-ea"/>
              </a:rPr>
              <a:t> </a:t>
            </a:r>
          </a:p>
          <a:p>
            <a:r>
              <a:rPr lang="ro-RO" sz="8400" b="1" i="1" dirty="0">
                <a:solidFill>
                  <a:schemeClr val="tx1">
                    <a:lumMod val="50000"/>
                    <a:lumOff val="50000"/>
                  </a:schemeClr>
                </a:solidFill>
                <a:latin typeface="+mj-ea"/>
                <a:ea typeface="Calibri" panose="020F0502020204030204"/>
                <a:cs typeface="+mj-ea"/>
              </a:rPr>
              <a:t>Sporește colaborarea în echipă – abilitatea de a lucra împreună pentru obiective comune. Este unul dintre punctele vitale pentru educația STEAM, iar programa este pregătită pentru a încuraja munca în echipă. În acest fel, copiii își pot dezvolta abilitățile de comunicare și leadership.</a:t>
            </a:r>
          </a:p>
          <a:p>
            <a:r>
              <a:rPr lang="ro-RO" sz="8400" b="1" i="1" dirty="0">
                <a:solidFill>
                  <a:srgbClr val="00B0F0"/>
                </a:solidFill>
                <a:latin typeface="+mj-ea"/>
                <a:ea typeface="Calibri" panose="020F0502020204030204"/>
                <a:cs typeface="+mj-ea"/>
              </a:rPr>
              <a:t>Stimulează învățarea social- emoțională – Abilitățile social-emoționale aduc fericire și succes în viață.</a:t>
            </a:r>
          </a:p>
          <a:p>
            <a:r>
              <a:rPr lang="ro-RO" sz="8400" b="1" i="1" dirty="0">
                <a:solidFill>
                  <a:srgbClr val="008000"/>
                </a:solidFill>
                <a:latin typeface="+mj-ea"/>
                <a:ea typeface="Calibri" panose="020F0502020204030204"/>
                <a:cs typeface="+mj-ea"/>
                <a:sym typeface="+mn-ea"/>
              </a:rPr>
              <a:t>Dezvoltă abilități de comunicare – sunt probabil cele mai importante dintre toate abilitățile de viață. Deoarece comunicarea aduce ascultare, prietenie, deschidere și mai multă abilitate, copiii învață să ofere și să primească feedback în mod eficient.</a:t>
            </a:r>
            <a:endParaRPr lang="ro-RO" sz="8400" b="1" i="1" dirty="0">
              <a:solidFill>
                <a:srgbClr val="008000"/>
              </a:solidFill>
              <a:latin typeface="+mj-ea"/>
              <a:ea typeface="Calibri" panose="020F0502020204030204"/>
              <a:cs typeface="+mj-ea"/>
            </a:endParaRPr>
          </a:p>
          <a:p>
            <a:endParaRPr lang="ro-RO" sz="8400" b="1" i="1" dirty="0">
              <a:solidFill>
                <a:srgbClr val="008000"/>
              </a:solidFill>
              <a:latin typeface="+mj-ea"/>
              <a:ea typeface="Calibri" panose="020F0502020204030204"/>
              <a:cs typeface="+mj-ea"/>
            </a:endParaRP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980" y="127000"/>
            <a:ext cx="9217660" cy="6600825"/>
          </a:xfrm>
        </p:spPr>
        <p:txBody>
          <a:bodyPr>
            <a:noAutofit/>
          </a:bodyPr>
          <a:lstStyle/>
          <a:p>
            <a:r>
              <a:rPr lang="ro-RO" sz="2200" b="1" i="1" dirty="0">
                <a:solidFill>
                  <a:schemeClr val="accent1">
                    <a:lumMod val="75000"/>
                  </a:schemeClr>
                </a:solidFill>
                <a:latin typeface="+mj-ea"/>
                <a:ea typeface="Calibri" panose="020F0502020204030204"/>
                <a:cs typeface="+mj-ea"/>
                <a:sym typeface="+mn-ea"/>
              </a:rPr>
              <a:t>Îmbunătățesc abilitățile de gândire critică – care duce la găsirea soluțiilor la probleme. Elevii învață cum să descompună o problemă în părți mai mici și să rezolve pas cu pas.</a:t>
            </a:r>
            <a:endParaRPr lang="ro-RO" sz="2200" b="1" i="1" dirty="0">
              <a:solidFill>
                <a:schemeClr val="accent1">
                  <a:lumMod val="75000"/>
                </a:schemeClr>
              </a:solidFill>
              <a:latin typeface="+mj-ea"/>
              <a:ea typeface="Calibri" panose="020F0502020204030204"/>
              <a:cs typeface="+mj-ea"/>
            </a:endParaRPr>
          </a:p>
          <a:p>
            <a:r>
              <a:rPr lang="ro-RO" sz="2200" b="1" i="1" dirty="0">
                <a:solidFill>
                  <a:srgbClr val="008000"/>
                </a:solidFill>
                <a:latin typeface="+mj-ea"/>
                <a:ea typeface="Calibri" panose="020F0502020204030204"/>
                <a:cs typeface="+mj-ea"/>
                <a:sym typeface="+mn-ea"/>
              </a:rPr>
              <a:t>Sporește curiozitatea – Elevii STEAM vor deveni mai buni la a pune întrebări interesante. Curiozitatea copiilor se îndreaptă spre inovații și descoperiri pe care le cercetează.</a:t>
            </a:r>
            <a:endParaRPr lang="ro-RO" sz="2200" b="1" i="1" dirty="0">
              <a:solidFill>
                <a:srgbClr val="008000"/>
              </a:solidFill>
              <a:latin typeface="+mj-ea"/>
              <a:ea typeface="Calibri" panose="020F0502020204030204"/>
              <a:cs typeface="+mj-ea"/>
            </a:endParaRPr>
          </a:p>
          <a:p>
            <a:r>
              <a:rPr lang="ro-RO" sz="2200" b="1" i="1" dirty="0">
                <a:solidFill>
                  <a:srgbClr val="7030A0"/>
                </a:solidFill>
                <a:latin typeface="+mj-ea"/>
                <a:ea typeface="Calibri" panose="020F0502020204030204"/>
                <a:cs typeface="+mj-ea"/>
                <a:sym typeface="+mn-ea"/>
              </a:rPr>
              <a:t>Îmbunătățește abilitățile cognitive – abilitățile creierului care îmbunătățesc gândirea, citirea și învățarea. Elevii STEAM pot învăța elementele de bază ale codificării și ingineriei în școlile primare. </a:t>
            </a:r>
            <a:endParaRPr lang="ro-RO" sz="2200" b="1" i="1" dirty="0">
              <a:solidFill>
                <a:srgbClr val="7030A0"/>
              </a:solidFill>
              <a:latin typeface="+mj-ea"/>
              <a:ea typeface="Calibri" panose="020F0502020204030204"/>
              <a:cs typeface="+mj-ea"/>
            </a:endParaRPr>
          </a:p>
          <a:p>
            <a:r>
              <a:rPr lang="ro-RO" sz="2200" b="1" i="1" dirty="0">
                <a:solidFill>
                  <a:srgbClr val="FF0000"/>
                </a:solidFill>
                <a:latin typeface="+mj-ea"/>
                <a:ea typeface="Calibri" panose="020F0502020204030204"/>
                <a:cs typeface="+mj-ea"/>
                <a:sym typeface="+mn-ea"/>
              </a:rPr>
              <a:t>Explorează carierele STEAM la vârste mici – pregătește copiii pentru viitor pentru a include baza inovației, științei și tehnologiei.</a:t>
            </a:r>
            <a:endParaRPr lang="ro-RO" sz="2200" b="1" i="1" dirty="0">
              <a:solidFill>
                <a:srgbClr val="FF0000"/>
              </a:solidFill>
              <a:latin typeface="+mj-ea"/>
              <a:ea typeface="Calibri" panose="020F0502020204030204"/>
              <a:cs typeface="+mj-ea"/>
            </a:endParaRPr>
          </a:p>
          <a:p>
            <a:r>
              <a:rPr lang="ro-RO" sz="2200" b="1" i="1" dirty="0">
                <a:solidFill>
                  <a:srgbClr val="008000"/>
                </a:solidFill>
                <a:latin typeface="+mj-ea"/>
                <a:ea typeface="Calibri" panose="020F0502020204030204"/>
                <a:cs typeface="+mj-ea"/>
                <a:sym typeface="+mn-ea"/>
              </a:rPr>
              <a:t>Învață să aibă initiative – educația STEAM contribuie la creșterea copiilor curioși, încrezători și care se ocupă mai bine de provocări. Ei își pot gândi singuri proiectele pentru a rezolva problemele.</a:t>
            </a:r>
            <a:endParaRPr lang="ro-RO" sz="2200" b="1" i="1" dirty="0">
              <a:solidFill>
                <a:srgbClr val="008000"/>
              </a:solidFill>
              <a:latin typeface="+mj-ea"/>
              <a:ea typeface="Calibri" panose="020F0502020204030204"/>
              <a:cs typeface="+mj-ea"/>
            </a:endParaRPr>
          </a:p>
          <a:p>
            <a:endParaRPr lang="ro-RO" sz="2200" b="1" i="1" dirty="0">
              <a:solidFill>
                <a:srgbClr val="008000"/>
              </a:solidFill>
              <a:latin typeface="+mj-ea"/>
              <a:ea typeface="Calibri" panose="020F0502020204030204"/>
              <a:cs typeface="+mj-ea"/>
            </a:endParaRP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0" y="0"/>
            <a:ext cx="8991600" cy="1043940"/>
          </a:xfrm>
        </p:spPr>
        <p:txBody>
          <a:bodyPr>
            <a:noAutofit/>
          </a:bodyPr>
          <a:lstStyle/>
          <a:p>
            <a:pPr algn="ctr"/>
            <a:r>
              <a:rPr lang="ro-RO" sz="5400" b="1" dirty="0">
                <a:ln w="10160">
                  <a:solidFill>
                    <a:schemeClr val="accent5"/>
                  </a:solidFill>
                  <a:prstDash val="solid"/>
                </a:ln>
                <a:solidFill>
                  <a:srgbClr val="00B0F0"/>
                </a:solidFill>
                <a:effectLst>
                  <a:outerShdw blurRad="38100" dist="22860" dir="5400000" algn="tl" rotWithShape="0">
                    <a:srgbClr val="000000">
                      <a:alpha val="30000"/>
                    </a:srgbClr>
                  </a:outerShdw>
                </a:effectLst>
                <a:ea typeface="Calibri" panose="020F0502020204030204"/>
              </a:rPr>
              <a:t>concluzii</a:t>
            </a:r>
          </a:p>
        </p:txBody>
      </p:sp>
      <p:sp>
        <p:nvSpPr>
          <p:cNvPr id="3" name="Substituent conținut 2"/>
          <p:cNvSpPr>
            <a:spLocks noGrp="1"/>
          </p:cNvSpPr>
          <p:nvPr>
            <p:ph idx="1"/>
          </p:nvPr>
        </p:nvSpPr>
        <p:spPr>
          <a:xfrm>
            <a:off x="-108585" y="838200"/>
            <a:ext cx="9408160" cy="6024880"/>
          </a:xfrm>
        </p:spPr>
        <p:txBody>
          <a:bodyPr>
            <a:noAutofit/>
          </a:bodyPr>
          <a:lstStyle/>
          <a:p>
            <a:r>
              <a:rPr lang="ro-RO" sz="2000" b="1" i="1" dirty="0">
                <a:solidFill>
                  <a:srgbClr val="CC3300"/>
                </a:solidFill>
                <a:latin typeface="+mj-ea"/>
                <a:ea typeface="Calibri" panose="020F0502020204030204"/>
                <a:cs typeface="+mj-ea"/>
              </a:rPr>
              <a:t>Educația STEAM este un proces structurat de integrare a științelor exacte și a artei, cu scopul de a forma viitori adulți inteligenți, ușor adaptabili societății și capabili de a pune în valoare cunoștințele acumulate pe întregul proces al educației în viitorul loc de muncă.</a:t>
            </a:r>
          </a:p>
          <a:p>
            <a:r>
              <a:rPr lang="ro-RO" sz="2000" b="1" i="1" dirty="0">
                <a:solidFill>
                  <a:srgbClr val="00B0F0"/>
                </a:solidFill>
                <a:latin typeface="+mj-ea"/>
                <a:ea typeface="Calibri" panose="020F0502020204030204"/>
                <a:cs typeface="+mj-ea"/>
              </a:rPr>
              <a:t>Prin promovarea gândirii critice, colaborării transdisciplinare și inovației, abordarea STEAM nu numai că pregătește elevii pentru piața muncii a viitorului, dar și îi înarmează cu instrumentele necesare pentru a fi cetățeni activi și conștienți. Pe măsură ce provocările se multiplică și se intensifică, abordările interdisciplinare, precum STEAM, devin tot mai esențiale pentru a modela un viitor prosper și durabil.</a:t>
            </a:r>
          </a:p>
          <a:p>
            <a:r>
              <a:rPr lang="ro-RO" sz="2000" b="1" i="1" dirty="0">
                <a:gradFill>
                  <a:gsLst>
                    <a:gs pos="0">
                      <a:srgbClr val="14CD68"/>
                    </a:gs>
                    <a:gs pos="100000">
                      <a:srgbClr val="0B6E38"/>
                    </a:gs>
                  </a:gsLst>
                  <a:lin scaled="0"/>
                </a:gradFill>
                <a:latin typeface="+mj-ea"/>
                <a:ea typeface="Calibri" panose="020F0502020204030204"/>
                <a:cs typeface="+mj-ea"/>
              </a:rPr>
              <a:t>În loc să le dăm copiilor doar cunoștințele, pe care le deținem până azi, să îi dotăm pe aceștia cu abilitățile de a interoga orice, de a căuta răspunsuri și a gândi creativ, iar noi să privim în structura fiecărui copil și să-i vedem fondul și nevoile, înclinațiile și aptitudinile acordându-le șansa de a evolua, astfel societatea să-i găsească într-o efervescență creativă și inovativă, lumea noastră fiind una care să îmbrățișeze nevoile de a trăi în armonie unii cu alții și cu mediul înconjurător, planeta având nevoie de oameni responsabili, care evoluează în echilibru cu ea.</a:t>
            </a:r>
            <a:r>
              <a:rPr lang="ro-RO" sz="2000" b="1" i="1" dirty="0">
                <a:gradFill>
                  <a:gsLst>
                    <a:gs pos="0">
                      <a:srgbClr val="14CD68"/>
                    </a:gs>
                    <a:gs pos="100000">
                      <a:srgbClr val="0B6E38"/>
                    </a:gs>
                  </a:gsLst>
                  <a:lin scaled="0"/>
                </a:gradFill>
                <a:latin typeface="+mj-lt"/>
                <a:ea typeface="Calibri" panose="020F0502020204030204"/>
              </a:rPr>
              <a:t> </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35560" y="35560"/>
            <a:ext cx="8956040" cy="720725"/>
          </a:xfrm>
        </p:spPr>
        <p:txBody>
          <a:bodyPr>
            <a:normAutofit/>
          </a:bodyPr>
          <a:lstStyle/>
          <a:p>
            <a:pPr algn="ctr"/>
            <a:r>
              <a:rPr lang="ro-RO" sz="3500" b="1" i="1" dirty="0">
                <a:ln w="10160">
                  <a:solidFill>
                    <a:schemeClr val="accent5"/>
                  </a:solidFill>
                  <a:prstDash val="solid"/>
                </a:ln>
                <a:solidFill>
                  <a:srgbClr val="C00000"/>
                </a:solidFill>
                <a:effectLst>
                  <a:outerShdw blurRad="38100" dist="22860" dir="5400000" algn="tl" rotWithShape="0">
                    <a:srgbClr val="000000">
                      <a:alpha val="30000"/>
                    </a:srgbClr>
                  </a:outerShdw>
                </a:effectLst>
                <a:ea typeface="Calibri" panose="020F0502020204030204"/>
                <a:sym typeface="+mn-ea"/>
              </a:rPr>
              <a:t>Bibliografie:</a:t>
            </a:r>
          </a:p>
        </p:txBody>
      </p:sp>
      <p:sp>
        <p:nvSpPr>
          <p:cNvPr id="3" name="Substituent conținut 2"/>
          <p:cNvSpPr>
            <a:spLocks noGrp="1"/>
          </p:cNvSpPr>
          <p:nvPr>
            <p:ph idx="1"/>
          </p:nvPr>
        </p:nvSpPr>
        <p:spPr>
          <a:xfrm>
            <a:off x="0" y="1070610"/>
            <a:ext cx="9252585" cy="5670550"/>
          </a:xfrm>
        </p:spPr>
        <p:txBody>
          <a:bodyPr>
            <a:normAutofit fontScale="90000" lnSpcReduction="10000"/>
          </a:bodyPr>
          <a:lstStyle/>
          <a:p>
            <a:pPr marL="0" indent="0">
              <a:buNone/>
            </a:pPr>
            <a:r>
              <a:rPr lang="ro-RO" b="1" i="1" dirty="0">
                <a:solidFill>
                  <a:srgbClr val="00B050"/>
                </a:solidFill>
                <a:latin typeface="+mj-ea"/>
                <a:ea typeface="Calibri" panose="020F0502020204030204"/>
                <a:cs typeface="+mj-ea"/>
              </a:rPr>
              <a:t>1.Borzea P.A.(2017), Integrare curriculară și dezvoltarea capacităților cognitive, Editura Polirom, București</a:t>
            </a:r>
          </a:p>
          <a:p>
            <a:pPr marL="0" indent="0">
              <a:buNone/>
            </a:pPr>
            <a:r>
              <a:rPr lang="ro-RO" b="1" i="1" dirty="0">
                <a:solidFill>
                  <a:srgbClr val="00B050"/>
                </a:solidFill>
                <a:latin typeface="+mj-ea"/>
                <a:ea typeface="Calibri" panose="020F0502020204030204"/>
                <a:cs typeface="+mj-ea"/>
              </a:rPr>
              <a:t>2. Cristea S. (2020), Educaţia STEM, Didactica Pro..., nr.1 (119) </a:t>
            </a:r>
          </a:p>
          <a:p>
            <a:pPr marL="0" indent="0">
              <a:buNone/>
            </a:pPr>
            <a:r>
              <a:rPr lang="ro-RO" b="1" i="1" dirty="0">
                <a:solidFill>
                  <a:srgbClr val="00B050"/>
                </a:solidFill>
                <a:latin typeface="+mj-ea"/>
                <a:ea typeface="Calibri" panose="020F0502020204030204"/>
                <a:cs typeface="+mj-ea"/>
              </a:rPr>
              <a:t>3. Lefter A. (2018), Abordarea STEM în învățământul primar, iTeach online </a:t>
            </a:r>
          </a:p>
          <a:p>
            <a:pPr marL="0" indent="0">
              <a:buNone/>
            </a:pPr>
            <a:r>
              <a:rPr lang="ro-RO" b="1" i="1" dirty="0">
                <a:solidFill>
                  <a:srgbClr val="00B050"/>
                </a:solidFill>
                <a:latin typeface="+mj-ea"/>
                <a:ea typeface="Calibri" panose="020F0502020204030204"/>
                <a:cs typeface="+mj-ea"/>
              </a:rPr>
              <a:t>4. Melcu C. (2018). De ce educația STEM?, EDICT – Revista educației”,ISSN 1582 – 909X </a:t>
            </a:r>
          </a:p>
          <a:p>
            <a:pPr marL="0" indent="0">
              <a:buNone/>
            </a:pPr>
            <a:r>
              <a:rPr lang="ro-RO" b="1" i="1" dirty="0">
                <a:solidFill>
                  <a:srgbClr val="00B050"/>
                </a:solidFill>
                <a:latin typeface="+mj-ea"/>
                <a:ea typeface="Calibri" panose="020F0502020204030204"/>
                <a:cs typeface="+mj-ea"/>
              </a:rPr>
              <a:t>5. https://plei.ro/blog/educatia-steam </a:t>
            </a:r>
          </a:p>
          <a:p>
            <a:pPr marL="0" indent="0">
              <a:buNone/>
            </a:pPr>
            <a:r>
              <a:rPr lang="ro-RO" b="1" i="1" dirty="0">
                <a:solidFill>
                  <a:srgbClr val="00B050"/>
                </a:solidFill>
                <a:latin typeface="+mj-ea"/>
                <a:ea typeface="Calibri" panose="020F0502020204030204"/>
                <a:cs typeface="+mj-ea"/>
              </a:rPr>
              <a:t>6. www.twinkl.ro/blog/educatia-stem-importanta-dificultati-abordari</a:t>
            </a:r>
          </a:p>
        </p:txBody>
      </p:sp>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pngtree-steam-education-text-system-art-png-image_5917322"/>
          <p:cNvPicPr>
            <a:picLocks noGrp="1" noChangeAspect="1"/>
          </p:cNvPicPr>
          <p:nvPr>
            <p:ph idx="1"/>
          </p:nvPr>
        </p:nvPicPr>
        <p:blipFill>
          <a:blip r:embed="rId2"/>
          <a:stretch>
            <a:fillRect/>
          </a:stretch>
        </p:blipFill>
        <p:spPr>
          <a:xfrm>
            <a:off x="35560" y="-635"/>
            <a:ext cx="9100185" cy="679577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heel spokes="8"/>
        <p:sndAc>
          <p:endSnd/>
        </p:sndAc>
      </p:transition>
    </mc:Choice>
    <mc:Fallback xmlns="">
      <p:transition spd="slow">
        <p:wheel spokes="8"/>
        <p:sndAc>
          <p:endSnd/>
        </p:sndAc>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urist">
  <a:themeElements>
    <a:clrScheme name="Turist">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urist">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urist">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Trek</Template>
  <TotalTime>53</TotalTime>
  <Words>2261</Words>
  <Application>Microsoft Office PowerPoint</Application>
  <PresentationFormat>On-screen Show (4:3)</PresentationFormat>
  <Paragraphs>229</Paragraphs>
  <Slides>40</Slides>
  <Notes>1</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40</vt:i4>
      </vt:variant>
    </vt:vector>
  </HeadingPairs>
  <TitlesOfParts>
    <vt:vector size="55" baseType="lpstr">
      <vt:lpstr>Algerian</vt:lpstr>
      <vt:lpstr>Andalus</vt:lpstr>
      <vt:lpstr>Arial</vt:lpstr>
      <vt:lpstr>Calibri</vt:lpstr>
      <vt:lpstr>Comic Sans MS</vt:lpstr>
      <vt:lpstr>Franklin Gothic Book</vt:lpstr>
      <vt:lpstr>Franklin Gothic Medium</vt:lpstr>
      <vt:lpstr>Impact</vt:lpstr>
      <vt:lpstr>Monotype Corsiva</vt:lpstr>
      <vt:lpstr>Sitka Banner</vt:lpstr>
      <vt:lpstr>Tahoma</vt:lpstr>
      <vt:lpstr>Times New Roman</vt:lpstr>
      <vt:lpstr>Wingdings</vt:lpstr>
      <vt:lpstr>Wingdings 2</vt:lpstr>
      <vt:lpstr>Turist</vt:lpstr>
      <vt:lpstr>     EDUCAŢIA STEAM  -    EDUCAȚIA VIITORULUI                                                                Prof. înv. primar DINU GIANINA                                                                     ȘCOALA GIMNAZIALĂ NR. 11 BUZĂU                                                                                                                                                                      </vt:lpstr>
      <vt:lpstr>planul referatului:</vt:lpstr>
      <vt:lpstr>Motto: </vt:lpstr>
      <vt:lpstr>Ce este educația STEAM?</vt:lpstr>
      <vt:lpstr>PowerPoint Presentation</vt:lpstr>
      <vt:lpstr>   Principiile educației STEM:    </vt:lpstr>
      <vt:lpstr>PowerPoint Presentation</vt:lpstr>
      <vt:lpstr>PowerPoint Presentation</vt:lpstr>
      <vt:lpstr>PowerPoint Presentation</vt:lpstr>
      <vt:lpstr>PowerPoint Presentation</vt:lpstr>
      <vt:lpstr>PowerPoint Presentation</vt:lpstr>
      <vt:lpstr>   </vt:lpstr>
      <vt:lpstr>CURCUBEUL </vt:lpstr>
      <vt:lpstr>PowerPoint Presentation</vt:lpstr>
      <vt:lpstr>PowerPoint Presentation</vt:lpstr>
      <vt:lpstr>Pictură pe gheață</vt:lpstr>
      <vt:lpstr>   Grădină din cutie  </vt:lpstr>
      <vt:lpstr>Săpunul- dușmanul virușilor și bacteriilor </vt:lpstr>
      <vt:lpstr> Oul săltăreț  </vt:lpstr>
      <vt:lpstr>Găsiți traseul corect! </vt:lpstr>
      <vt:lpstr> AM PRIMIT MATERIALELE  </vt:lpstr>
      <vt:lpstr>PowerPoint Presentation</vt:lpstr>
      <vt:lpstr>PowerPoint Presentation</vt:lpstr>
      <vt:lpstr>LUCRAM CU MULT DRAG, DOAMNA E ALĂTURI DE NOI</vt:lpstr>
      <vt:lpstr>PowerPoint Presentation</vt:lpstr>
      <vt:lpstr>PowerPoint Presentation</vt:lpstr>
      <vt:lpstr>PowerPoint Presentation</vt:lpstr>
      <vt:lpstr>AM TERMINAT, AM „DESCOPERIT” LUCRURI FOARTE INTERESANTE</vt:lpstr>
      <vt:lpstr>PowerPoint Presentation</vt:lpstr>
      <vt:lpstr>Steam În lectiile de matematică</vt:lpstr>
      <vt:lpstr>Exemplu  - unități de măsură pentru lungime</vt:lpstr>
      <vt:lpstr>Contraziceri</vt:lpstr>
      <vt:lpstr>  Aventură cu…măsură</vt:lpstr>
      <vt:lpstr>La sfârșitul experimentelor...</vt:lpstr>
      <vt:lpstr>PowerPoint Presentation</vt:lpstr>
      <vt:lpstr>Avantajele educației STEaM</vt:lpstr>
      <vt:lpstr>PowerPoint Presentation</vt:lpstr>
      <vt:lpstr>concluzii</vt:lpstr>
      <vt:lpstr>Bibliografie: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Prezentare PowerPoint</dc:title>
  <dc:creator>Gigi</dc:creator>
  <cp:lastModifiedBy>user</cp:lastModifiedBy>
  <cp:revision>96</cp:revision>
  <cp:lastPrinted>2023-11-13T18:43:30Z</cp:lastPrinted>
  <dcterms:created xsi:type="dcterms:W3CDTF">2015-05-11T18:58:00Z</dcterms:created>
  <dcterms:modified xsi:type="dcterms:W3CDTF">2023-11-13T19:06:28Z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CD594606854A4F86B4D8CE5883BA214E</vt:lpwstr>
  </property>
  <property fmtid="{D5CDD505-2E9C-101B-9397-08002B2CF9AE}" pid="3" name="KSOProductBuildVer">
    <vt:lpwstr>1033-11.2.0.11225</vt:lpwstr>
  </property>
</Properties>
</file>