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50" d="100"/>
          <a:sy n="50" d="100"/>
        </p:scale>
        <p:origin x="-1458" y="-57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49ED5-C4A2-4C1A-BD39-CAF2C620BCF0}" type="datetimeFigureOut">
              <a:rPr lang="en-US" smtClean="0"/>
              <a:t>6/3/2024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00423-D1B4-4188-95A2-C69CD0C114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7786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49ED5-C4A2-4C1A-BD39-CAF2C620BCF0}" type="datetimeFigureOut">
              <a:rPr lang="en-US" smtClean="0"/>
              <a:t>6/3/2024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00423-D1B4-4188-95A2-C69CD0C114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4029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49ED5-C4A2-4C1A-BD39-CAF2C620BCF0}" type="datetimeFigureOut">
              <a:rPr lang="en-US" smtClean="0"/>
              <a:t>6/3/2024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00423-D1B4-4188-95A2-C69CD0C114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19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49ED5-C4A2-4C1A-BD39-CAF2C620BCF0}" type="datetimeFigureOut">
              <a:rPr lang="en-US" smtClean="0"/>
              <a:t>6/3/2024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00423-D1B4-4188-95A2-C69CD0C114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92184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49ED5-C4A2-4C1A-BD39-CAF2C620BCF0}" type="datetimeFigureOut">
              <a:rPr lang="en-US" smtClean="0"/>
              <a:t>6/3/2024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00423-D1B4-4188-95A2-C69CD0C114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9773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49ED5-C4A2-4C1A-BD39-CAF2C620BCF0}" type="datetimeFigureOut">
              <a:rPr lang="en-US" smtClean="0"/>
              <a:t>6/3/2024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00423-D1B4-4188-95A2-C69CD0C114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659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49ED5-C4A2-4C1A-BD39-CAF2C620BCF0}" type="datetimeFigureOut">
              <a:rPr lang="en-US" smtClean="0"/>
              <a:t>6/3/2024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00423-D1B4-4188-95A2-C69CD0C114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744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49ED5-C4A2-4C1A-BD39-CAF2C620BCF0}" type="datetimeFigureOut">
              <a:rPr lang="en-US" smtClean="0"/>
              <a:t>6/3/2024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00423-D1B4-4188-95A2-C69CD0C114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09466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49ED5-C4A2-4C1A-BD39-CAF2C620BCF0}" type="datetimeFigureOut">
              <a:rPr lang="en-US" smtClean="0"/>
              <a:t>6/3/2024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00423-D1B4-4188-95A2-C69CD0C114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5158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49ED5-C4A2-4C1A-BD39-CAF2C620BCF0}" type="datetimeFigureOut">
              <a:rPr lang="en-US" smtClean="0"/>
              <a:t>6/3/2024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00423-D1B4-4188-95A2-C69CD0C114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89773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49ED5-C4A2-4C1A-BD39-CAF2C620BCF0}" type="datetimeFigureOut">
              <a:rPr lang="en-US" smtClean="0"/>
              <a:t>6/3/2024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00423-D1B4-4188-95A2-C69CD0C114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823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49ED5-C4A2-4C1A-BD39-CAF2C620BCF0}" type="datetimeFigureOut">
              <a:rPr lang="en-US" smtClean="0"/>
              <a:t>6/3/2024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700423-D1B4-4188-95A2-C69CD0C114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9786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33829" y="1856218"/>
            <a:ext cx="11284196" cy="955449"/>
          </a:xfrm>
        </p:spPr>
        <p:txBody>
          <a:bodyPr>
            <a:normAutofit fontScale="90000"/>
          </a:bodyPr>
          <a:lstStyle/>
          <a:p>
            <a:r>
              <a:rPr lang="ro-RO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INTELIGENȚA EMOȚIONALĂ</a:t>
            </a:r>
            <a:br>
              <a:rPr lang="ro-RO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o-RO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BLISSIQ, la mine în clasă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4350" y="3409950"/>
            <a:ext cx="5334000" cy="2190750"/>
          </a:xfrm>
        </p:spPr>
        <p:txBody>
          <a:bodyPr>
            <a:normAutofit/>
          </a:bodyPr>
          <a:lstStyle/>
          <a:p>
            <a:r>
              <a:rPr lang="ro-RO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Prof. înv. primar, Cocoș </a:t>
            </a:r>
            <a:r>
              <a:rPr lang="ro-RO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Aurora</a:t>
            </a:r>
          </a:p>
          <a:p>
            <a:r>
              <a:rPr lang="ro-RO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Clasa a II-a D</a:t>
            </a:r>
          </a:p>
          <a:p>
            <a:r>
              <a:rPr lang="ro-RO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Școala Gimnazială ” Constantin Brâncoveanu”, Rm. Sărat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Picture 2" descr="C:\Users\User\Downloads\WhatsApp Image 2024-06-03 at 20.21.40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032" y="3021490"/>
            <a:ext cx="5354217" cy="3836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7172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52286" y="693512"/>
            <a:ext cx="10515600" cy="1744889"/>
          </a:xfrm>
        </p:spPr>
        <p:txBody>
          <a:bodyPr>
            <a:normAutofit/>
          </a:bodyPr>
          <a:lstStyle/>
          <a:p>
            <a:pPr marL="0" marR="0" indent="0" algn="ctr">
              <a:lnSpc>
                <a:spcPct val="107000"/>
              </a:lnSpc>
              <a:spcBef>
                <a:spcPts val="0"/>
              </a:spcBef>
              <a:spcAft>
                <a:spcPts val="1500"/>
              </a:spcAft>
              <a:buNone/>
            </a:pPr>
            <a:r>
              <a:rPr lang="vi-VN" sz="2400" b="1" dirty="0"/>
              <a:t>Cultivarea inteligenței emoționale este esențială în dezvoltarea timpurie a copiilor si contribuie în proporție de 80% la reușita în viitoarele cariere!</a:t>
            </a:r>
            <a:endParaRPr lang="en-US" sz="2400" b="1" i="1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d1yei2z3i6k35z.cloudfront.net/5490887/653e5f7f7ec7b_AssetsSit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7429" y="1698170"/>
            <a:ext cx="3860800" cy="5159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er\Downloads\WhatsApp Image 2024-06-03 at 20.21.42 (1)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0115" y="2481943"/>
            <a:ext cx="4586515" cy="421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5821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6886" y="3429000"/>
            <a:ext cx="10515600" cy="1744889"/>
          </a:xfrm>
        </p:spPr>
        <p:txBody>
          <a:bodyPr/>
          <a:lstStyle/>
          <a:p>
            <a:pPr marL="0" indent="0" algn="just">
              <a:buNone/>
            </a:pPr>
            <a:r>
              <a:rPr lang="ro-RO" sz="2200" b="1" dirty="0" smtClean="0"/>
              <a:t>	</a:t>
            </a:r>
            <a:endParaRPr lang="en-US" sz="2200" b="1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1059543" y="1582341"/>
            <a:ext cx="1069702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b="1" dirty="0"/>
              <a:t>Cultivarea inteligenței </a:t>
            </a:r>
            <a:r>
              <a:rPr lang="vi-VN" b="1" dirty="0" smtClean="0"/>
              <a:t>emoționale</a:t>
            </a:r>
            <a:r>
              <a:rPr lang="ro-RO" b="1" dirty="0" smtClean="0"/>
              <a:t>:</a:t>
            </a:r>
          </a:p>
          <a:p>
            <a:endParaRPr lang="vi-VN" dirty="0"/>
          </a:p>
          <a:p>
            <a:r>
              <a:rPr lang="vi-VN" b="1" dirty="0"/>
              <a:t>identificarea și recunoașterea fricilor</a:t>
            </a:r>
            <a:r>
              <a:rPr lang="vi-VN" dirty="0"/>
              <a:t> și a temerilor (presiunea timpului</a:t>
            </a:r>
            <a:r>
              <a:rPr lang="vi-VN" dirty="0" smtClean="0"/>
              <a:t>);</a:t>
            </a:r>
            <a:endParaRPr lang="ro-RO" dirty="0" smtClean="0"/>
          </a:p>
          <a:p>
            <a:endParaRPr lang="vi-VN" dirty="0"/>
          </a:p>
          <a:p>
            <a:r>
              <a:rPr lang="vi-VN" dirty="0"/>
              <a:t>însușirea unor </a:t>
            </a:r>
            <a:r>
              <a:rPr lang="vi-VN" b="1" dirty="0"/>
              <a:t>tehnici de respirație</a:t>
            </a:r>
            <a:r>
              <a:rPr lang="vi-VN" dirty="0"/>
              <a:t> pe care le pot utiliza oricând simt frică sau nesiguranță</a:t>
            </a:r>
            <a:r>
              <a:rPr lang="vi-VN" dirty="0" smtClean="0"/>
              <a:t>;</a:t>
            </a:r>
            <a:endParaRPr lang="ro-RO" dirty="0" smtClean="0"/>
          </a:p>
          <a:p>
            <a:endParaRPr lang="vi-VN" dirty="0"/>
          </a:p>
          <a:p>
            <a:r>
              <a:rPr lang="vi-VN" b="1" dirty="0"/>
              <a:t>vizualizarea grijilor</a:t>
            </a:r>
            <a:r>
              <a:rPr lang="vi-VN" dirty="0"/>
              <a:t> (prin imagini) și ghidarea lor în direcția potrivită</a:t>
            </a:r>
            <a:r>
              <a:rPr lang="vi-VN" dirty="0" smtClean="0"/>
              <a:t>;</a:t>
            </a:r>
            <a:endParaRPr lang="ro-RO" dirty="0" smtClean="0"/>
          </a:p>
          <a:p>
            <a:endParaRPr lang="vi-VN" dirty="0"/>
          </a:p>
          <a:p>
            <a:r>
              <a:rPr lang="vi-VN" b="1" dirty="0"/>
              <a:t>eliberarea tensiunilor prin jocuri de mișcare</a:t>
            </a:r>
            <a:r>
              <a:rPr lang="vi-VN" dirty="0"/>
              <a:t> (cu timpi exacți</a:t>
            </a:r>
            <a:r>
              <a:rPr lang="vi-VN" dirty="0" smtClean="0"/>
              <a:t>);</a:t>
            </a:r>
            <a:endParaRPr lang="ro-RO" dirty="0" smtClean="0"/>
          </a:p>
          <a:p>
            <a:endParaRPr lang="vi-VN" dirty="0"/>
          </a:p>
          <a:p>
            <a:r>
              <a:rPr lang="vi-VN" dirty="0"/>
              <a:t>găsirea </a:t>
            </a:r>
            <a:r>
              <a:rPr lang="vi-VN" b="1" dirty="0"/>
              <a:t>Cuvintelor de Putere pentru Inimi Curajoase</a:t>
            </a:r>
            <a:r>
              <a:rPr lang="vi-VN" dirty="0"/>
              <a:t> (potrivite fiecăruia</a:t>
            </a:r>
            <a:r>
              <a:rPr lang="vi-VN" dirty="0" smtClean="0"/>
              <a:t>);</a:t>
            </a:r>
            <a:endParaRPr lang="ro-RO" dirty="0" smtClean="0"/>
          </a:p>
          <a:p>
            <a:endParaRPr lang="vi-VN" dirty="0"/>
          </a:p>
          <a:p>
            <a:r>
              <a:rPr lang="vi-VN" b="1" dirty="0"/>
              <a:t>transformarea fricii în putere - curaj</a:t>
            </a:r>
            <a:r>
              <a:rPr lang="vi-VN" dirty="0"/>
              <a:t> (tehnica recunoștinței).</a:t>
            </a:r>
          </a:p>
        </p:txBody>
      </p:sp>
      <p:sp>
        <p:nvSpPr>
          <p:cNvPr id="4" name="AutoShape 2" descr="blob:https://web.whatsapp.com/f2200ff2-b1cd-4dba-8ef0-b6d57a2dd1e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o-RO"/>
          </a:p>
        </p:txBody>
      </p:sp>
      <p:sp>
        <p:nvSpPr>
          <p:cNvPr id="5" name="AutoShape 4" descr="blob:https://web.whatsapp.com/f2200ff2-b1cd-4dba-8ef0-b6d57a2dd1e7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o-RO"/>
          </a:p>
        </p:txBody>
      </p:sp>
      <p:pic>
        <p:nvPicPr>
          <p:cNvPr id="2054" name="Picture 6" descr="C:\Users\User\Downloads\WhatsApp Image 2024-06-03 at 20.21.42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7544" y="3429000"/>
            <a:ext cx="2569027" cy="2631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9697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9500" y="1012824"/>
            <a:ext cx="10236200" cy="5373461"/>
          </a:xfrm>
        </p:spPr>
        <p:txBody>
          <a:bodyPr>
            <a:normAutofit/>
          </a:bodyPr>
          <a:lstStyle/>
          <a:p>
            <a:r>
              <a:rPr lang="ro-RO" sz="2200" b="1" dirty="0" smtClean="0"/>
              <a:t>	</a:t>
            </a:r>
            <a:r>
              <a:rPr lang="vi-VN" sz="2400" b="1" dirty="0"/>
              <a:t>Îmbogățirea cunoștințelor</a:t>
            </a:r>
            <a:endParaRPr lang="vi-VN" sz="2400" dirty="0"/>
          </a:p>
          <a:p>
            <a:r>
              <a:rPr lang="vi-VN" sz="2400" b="1" dirty="0"/>
              <a:t>identificarea și eliminarea ideilor preconcepute </a:t>
            </a:r>
            <a:r>
              <a:rPr lang="vi-VN" sz="2400" dirty="0"/>
              <a:t>(test =greutate, pedeapsă);</a:t>
            </a:r>
          </a:p>
          <a:p>
            <a:r>
              <a:rPr lang="vi-VN" sz="2400" b="1" dirty="0"/>
              <a:t>adoptarea tehnicii de auto-calmare și concentrare</a:t>
            </a:r>
            <a:r>
              <a:rPr lang="vi-VN" sz="2400" dirty="0"/>
              <a:t> (Discul Armoniei)</a:t>
            </a:r>
          </a:p>
          <a:p>
            <a:r>
              <a:rPr lang="vi-VN" sz="2400" b="1" dirty="0"/>
              <a:t>rezolvarea exercițiilor interdisciplinare</a:t>
            </a:r>
            <a:r>
              <a:rPr lang="vi-VN" sz="2400" dirty="0"/>
              <a:t> </a:t>
            </a:r>
            <a:endParaRPr lang="ro-RO" sz="2400" dirty="0"/>
          </a:p>
          <a:p>
            <a:endParaRPr lang="ro-RO" sz="2400" dirty="0" smtClean="0"/>
          </a:p>
          <a:p>
            <a:endParaRPr lang="vi-VN" sz="2400" dirty="0"/>
          </a:p>
          <a:p>
            <a:r>
              <a:rPr lang="vi-VN" sz="2400" b="1" dirty="0"/>
              <a:t>obișnuința de a lucra sistematic, fără teamă;</a:t>
            </a:r>
            <a:endParaRPr lang="vi-VN" sz="2400" dirty="0"/>
          </a:p>
          <a:p>
            <a:r>
              <a:rPr lang="vi-VN" sz="2400" b="1" dirty="0"/>
              <a:t>măsurarea și analiza reușitelor</a:t>
            </a:r>
            <a:r>
              <a:rPr lang="vi-VN" sz="2400" dirty="0"/>
              <a:t> </a:t>
            </a:r>
          </a:p>
          <a:p>
            <a:r>
              <a:rPr lang="vi-VN" sz="2400" b="1" dirty="0"/>
              <a:t>acumularea de informații noi</a:t>
            </a:r>
            <a:r>
              <a:rPr lang="vi-VN" sz="2400" dirty="0"/>
              <a:t> (în ghidul EC vor găsi curiozități din universul nostru</a:t>
            </a:r>
            <a:r>
              <a:rPr lang="vi-VN" sz="2400" dirty="0" smtClean="0"/>
              <a:t>);</a:t>
            </a:r>
            <a:endParaRPr lang="vi-VN" sz="2400" dirty="0"/>
          </a:p>
          <a:p>
            <a:pPr marL="0" indent="0">
              <a:buNone/>
            </a:pPr>
            <a:endParaRPr lang="en-US" sz="2200" b="1" dirty="0"/>
          </a:p>
        </p:txBody>
      </p:sp>
      <p:pic>
        <p:nvPicPr>
          <p:cNvPr id="3074" name="Picture 2" descr="https://d1yei2z3i6k35z.cloudfront.net/5490887/653e99d140785_nihauw_in_a_classroom_with_students_63187a59-c62d-4500-afcf-944695427cc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4057" y="2033247"/>
            <a:ext cx="2361746" cy="2791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5642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6886" y="1143453"/>
            <a:ext cx="10515600" cy="4351338"/>
          </a:xfrm>
        </p:spPr>
        <p:txBody>
          <a:bodyPr>
            <a:normAutofit/>
          </a:bodyPr>
          <a:lstStyle/>
          <a:p>
            <a:r>
              <a:rPr lang="vi-VN" sz="1800" b="1" dirty="0"/>
              <a:t>Leadership și munca în echipă</a:t>
            </a:r>
            <a:endParaRPr lang="vi-VN" sz="1800" dirty="0"/>
          </a:p>
          <a:p>
            <a:r>
              <a:rPr lang="vi-VN" sz="1800" b="1" dirty="0"/>
              <a:t>dezvoltarea empatiei prin interacțiunile cu colegii</a:t>
            </a:r>
            <a:r>
              <a:rPr lang="vi-VN" sz="1800" dirty="0"/>
              <a:t>;</a:t>
            </a:r>
          </a:p>
          <a:p>
            <a:r>
              <a:rPr lang="vi-VN" sz="1800" b="1" dirty="0"/>
              <a:t>joc de rol</a:t>
            </a:r>
            <a:r>
              <a:rPr lang="vi-VN" sz="1800" dirty="0"/>
              <a:t> (înfățișarea fricii, curajului, pesimismului și optimismului);</a:t>
            </a:r>
          </a:p>
          <a:p>
            <a:r>
              <a:rPr lang="vi-VN" sz="1800" b="1" dirty="0"/>
              <a:t>celebrarea </a:t>
            </a:r>
            <a:r>
              <a:rPr lang="vi-VN" sz="1800" b="1" dirty="0" smtClean="0"/>
              <a:t>reușitelor</a:t>
            </a:r>
            <a:endParaRPr lang="ro-RO" sz="1800" b="1" dirty="0" smtClean="0"/>
          </a:p>
          <a:p>
            <a:pPr marL="0" indent="0">
              <a:buNone/>
            </a:pPr>
            <a:r>
              <a:rPr lang="vi-VN" sz="1800" dirty="0"/>
              <a:t> prin „Jocul bucuriei” și „Jocul de-a statuile”;</a:t>
            </a:r>
          </a:p>
          <a:p>
            <a:r>
              <a:rPr lang="vi-VN" sz="1800" b="1" dirty="0"/>
              <a:t>împărtășirea experienței Bliss IQ</a:t>
            </a:r>
            <a:r>
              <a:rPr lang="vi-VN" sz="1800" dirty="0"/>
              <a:t> în </a:t>
            </a:r>
            <a:endParaRPr lang="ro-RO" sz="1800" dirty="0" smtClean="0"/>
          </a:p>
          <a:p>
            <a:r>
              <a:rPr lang="vi-VN" sz="1800" dirty="0" smtClean="0"/>
              <a:t>„</a:t>
            </a:r>
            <a:r>
              <a:rPr lang="vi-VN" sz="1800" dirty="0"/>
              <a:t>Cercul armonios al clasei”;</a:t>
            </a:r>
          </a:p>
          <a:p>
            <a:r>
              <a:rPr lang="vi-VN" sz="1800" dirty="0"/>
              <a:t>bonusul de la finalul workshop-ului include </a:t>
            </a:r>
            <a:endParaRPr lang="ro-RO" sz="1800" dirty="0" smtClean="0"/>
          </a:p>
          <a:p>
            <a:r>
              <a:rPr lang="vi-VN" sz="1800" b="1" dirty="0" smtClean="0"/>
              <a:t>activitatea </a:t>
            </a:r>
            <a:r>
              <a:rPr lang="vi-VN" sz="1800" b="1" dirty="0"/>
              <a:t>colectivă</a:t>
            </a:r>
            <a:r>
              <a:rPr lang="vi-VN" sz="1800" dirty="0"/>
              <a:t>;</a:t>
            </a:r>
          </a:p>
          <a:p>
            <a:pPr marL="457200" lvl="1" indent="0">
              <a:buNone/>
            </a:pPr>
            <a:endParaRPr lang="en-US" sz="2200" b="1" dirty="0"/>
          </a:p>
        </p:txBody>
      </p:sp>
      <p:pic>
        <p:nvPicPr>
          <p:cNvPr id="4098" name="Picture 2" descr="C:\Users\User\Downloads\WhatsApp Image 2024-06-03 at 20.21.44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3143" y="2307772"/>
            <a:ext cx="5036060" cy="3686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2994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33"/>
            <a:ext cx="12192000" cy="6845867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8614" y="1511639"/>
            <a:ext cx="10515600" cy="4351338"/>
          </a:xfrm>
        </p:spPr>
        <p:txBody>
          <a:bodyPr>
            <a:normAutofit/>
          </a:bodyPr>
          <a:lstStyle/>
          <a:p>
            <a:r>
              <a:rPr lang="vi-VN" sz="2400" b="1" dirty="0"/>
              <a:t>Siguranța școlară</a:t>
            </a:r>
            <a:endParaRPr lang="vi-VN" sz="2400" dirty="0"/>
          </a:p>
          <a:p>
            <a:r>
              <a:rPr lang="vi-VN" sz="2400" b="1" dirty="0"/>
              <a:t>creșterea conștientizării personale</a:t>
            </a:r>
            <a:r>
              <a:rPr lang="vi-VN" sz="2400" dirty="0"/>
              <a:t> (încredere în sine crescută = diminuarea conflictelor)</a:t>
            </a:r>
          </a:p>
          <a:p>
            <a:r>
              <a:rPr lang="vi-VN" sz="2400" b="1" dirty="0"/>
              <a:t>dezvoltarea sentimentului de apartenență la grup</a:t>
            </a:r>
            <a:r>
              <a:rPr lang="vi-VN" sz="2400" dirty="0"/>
              <a:t>;</a:t>
            </a:r>
          </a:p>
          <a:p>
            <a:r>
              <a:rPr lang="vi-VN" sz="2400" b="1" dirty="0"/>
              <a:t>îmbunătățirea abilităților de comunicare</a:t>
            </a:r>
            <a:r>
              <a:rPr lang="vi-VN" sz="2400" dirty="0"/>
              <a:t> (exprimare calmă, clară);</a:t>
            </a:r>
          </a:p>
          <a:p>
            <a:r>
              <a:rPr lang="vi-VN" sz="2400" b="1" dirty="0"/>
              <a:t>promovarea înțelegerii reciproce</a:t>
            </a:r>
            <a:r>
              <a:rPr lang="vi-VN" sz="2400" dirty="0"/>
              <a:t> (ascultarea opiniilor celorlalți);</a:t>
            </a:r>
          </a:p>
          <a:p>
            <a:r>
              <a:rPr lang="vi-VN" sz="2400" b="1" dirty="0"/>
              <a:t>creșterea rezilienței școlare</a:t>
            </a:r>
            <a:r>
              <a:rPr lang="vi-VN" sz="2400" dirty="0"/>
              <a:t> (diminuarea </a:t>
            </a:r>
            <a:r>
              <a:rPr lang="vi-VN" sz="2400" dirty="0" smtClean="0"/>
              <a:t>șanselor</a:t>
            </a:r>
            <a:endParaRPr lang="ro-RO" sz="2400" dirty="0" smtClean="0"/>
          </a:p>
          <a:p>
            <a:pPr marL="0" indent="0">
              <a:buNone/>
            </a:pPr>
            <a:r>
              <a:rPr lang="vi-VN" sz="2400" dirty="0" smtClean="0"/>
              <a:t> </a:t>
            </a:r>
            <a:r>
              <a:rPr lang="vi-VN" sz="2400" dirty="0"/>
              <a:t>de bullying sau alte comportamente negative);</a:t>
            </a:r>
          </a:p>
          <a:p>
            <a:pPr marL="0" marR="9525" indent="0" algn="just">
              <a:lnSpc>
                <a:spcPts val="2140"/>
              </a:lnSpc>
              <a:spcBef>
                <a:spcPts val="75"/>
              </a:spcBef>
              <a:spcAft>
                <a:spcPts val="75"/>
              </a:spcAft>
              <a:buNone/>
            </a:pPr>
            <a:endParaRPr lang="en-US" sz="2200" b="1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53714" y="4117572"/>
            <a:ext cx="3037112" cy="236849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86689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o-RO" dirty="0"/>
          </a:p>
          <a:p>
            <a:endParaRPr lang="ro-RO" dirty="0"/>
          </a:p>
        </p:txBody>
      </p:sp>
      <p:pic>
        <p:nvPicPr>
          <p:cNvPr id="5122" name="Picture 2" descr="C:\Users\User\Downloads\WhatsApp Image 2024-06-03 at 20.21.45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160" y="696686"/>
            <a:ext cx="3816720" cy="4069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User\Downloads\WhatsApp Image 2024-06-03 at 20.21.46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2138" y="0"/>
            <a:ext cx="5392798" cy="3034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User\Downloads\WhatsApp Image 2024-06-03 at 20.21.46 (1)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2138" y="3034849"/>
            <a:ext cx="5392798" cy="3823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7430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55914" y="838652"/>
            <a:ext cx="10515600" cy="2804433"/>
          </a:xfrm>
        </p:spPr>
        <p:txBody>
          <a:bodyPr>
            <a:normAutofit fontScale="55000" lnSpcReduction="20000"/>
          </a:bodyPr>
          <a:lstStyle/>
          <a:p>
            <a:r>
              <a:rPr lang="vi-VN" b="1" dirty="0"/>
              <a:t>Workshop-urile Bliss IQ vă ajută pe termen lung la cultivarea inteligenței emoționale, prioritizând:</a:t>
            </a:r>
            <a:endParaRPr lang="vi-VN" dirty="0"/>
          </a:p>
          <a:p>
            <a:r>
              <a:rPr lang="vi-VN" b="1" dirty="0"/>
              <a:t>gestionarea ieșirilor de nervozitate ale copiilor</a:t>
            </a:r>
            <a:endParaRPr lang="vi-VN" dirty="0"/>
          </a:p>
          <a:p>
            <a:r>
              <a:rPr lang="vi-VN" b="1" dirty="0"/>
              <a:t>conștientizarea actelor de violență</a:t>
            </a:r>
            <a:endParaRPr lang="vi-VN" dirty="0"/>
          </a:p>
          <a:p>
            <a:r>
              <a:rPr lang="vi-VN" b="1" dirty="0"/>
              <a:t>armonizarea clasei</a:t>
            </a:r>
            <a:endParaRPr lang="vi-VN" dirty="0"/>
          </a:p>
          <a:p>
            <a:r>
              <a:rPr lang="vi-VN" b="1" dirty="0"/>
              <a:t>creșterea rezultatelor sub presiunea timpului</a:t>
            </a:r>
            <a:endParaRPr lang="vi-VN" dirty="0"/>
          </a:p>
          <a:p>
            <a:r>
              <a:rPr lang="vi-VN" b="1" dirty="0"/>
              <a:t>cuvinte jignitoare versus empatie</a:t>
            </a:r>
            <a:endParaRPr lang="vi-VN" dirty="0"/>
          </a:p>
          <a:p>
            <a:r>
              <a:rPr lang="vi-VN" b="1" dirty="0"/>
              <a:t>nivel adecvat al vocii &amp; respect</a:t>
            </a:r>
            <a:endParaRPr lang="vi-VN" dirty="0"/>
          </a:p>
          <a:p>
            <a:r>
              <a:rPr lang="vi-VN" b="1" dirty="0" smtClean="0"/>
              <a:t>„nu vreau” versus „aș vrea, dar mi se pare greu”</a:t>
            </a:r>
            <a:endParaRPr lang="vi-VN" dirty="0" smtClean="0"/>
          </a:p>
          <a:p>
            <a:r>
              <a:rPr lang="vi-VN" b="1" dirty="0" smtClean="0"/>
              <a:t>lipsa </a:t>
            </a:r>
            <a:r>
              <a:rPr lang="vi-VN" b="1" dirty="0"/>
              <a:t>bunului simț și al respectului</a:t>
            </a:r>
            <a:endParaRPr lang="vi-VN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699022" y="3429000"/>
            <a:ext cx="5072255" cy="2903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815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290081"/>
            <a:ext cx="10515600" cy="2049689"/>
          </a:xfrm>
          <a:noFill/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en-US" sz="2200" b="1" dirty="0" smtClean="0"/>
          </a:p>
          <a:p>
            <a:pPr marL="0" indent="0">
              <a:buNone/>
            </a:pPr>
            <a:endParaRPr lang="en-US" sz="2200" dirty="0" smtClean="0"/>
          </a:p>
          <a:p>
            <a:pPr marL="0" indent="0">
              <a:buNone/>
            </a:pPr>
            <a:endParaRPr lang="en-US" sz="2200" dirty="0"/>
          </a:p>
        </p:txBody>
      </p:sp>
      <p:pic>
        <p:nvPicPr>
          <p:cNvPr id="6146" name="Picture 2" descr="C:\Users\User\Downloads\WhatsApp Image 2024-06-03 at 20.21.42 (2)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4023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63</Words>
  <Application>Microsoft Office PowerPoint</Application>
  <PresentationFormat>Custom</PresentationFormat>
  <Paragraphs>54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INTELIGENȚA EMOȚIONALĂ BLISSIQ, la mine în clasă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Școala incluzivă</dc:title>
  <dc:creator>Asus</dc:creator>
  <cp:lastModifiedBy>User</cp:lastModifiedBy>
  <cp:revision>21</cp:revision>
  <dcterms:created xsi:type="dcterms:W3CDTF">2020-07-21T08:58:48Z</dcterms:created>
  <dcterms:modified xsi:type="dcterms:W3CDTF">2024-06-03T17:56:40Z</dcterms:modified>
</cp:coreProperties>
</file>