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7" r:id="rId3"/>
    <p:sldId id="258" r:id="rId4"/>
    <p:sldId id="259" r:id="rId5"/>
    <p:sldId id="260" r:id="rId6"/>
    <p:sldId id="262" r:id="rId7"/>
    <p:sldId id="261" r:id="rId8"/>
    <p:sldId id="274" r:id="rId9"/>
    <p:sldId id="276" r:id="rId10"/>
    <p:sldId id="277" r:id="rId11"/>
    <p:sldId id="278" r:id="rId12"/>
    <p:sldId id="268" r:id="rId13"/>
    <p:sldId id="279" r:id="rId14"/>
    <p:sldId id="280" r:id="rId15"/>
    <p:sldId id="263" r:id="rId16"/>
    <p:sldId id="264" r:id="rId17"/>
    <p:sldId id="265" r:id="rId18"/>
    <p:sldId id="269" r:id="rId19"/>
    <p:sldId id="270" r:id="rId20"/>
    <p:sldId id="273" r:id="rId21"/>
    <p:sldId id="282" r:id="rId22"/>
    <p:sldId id="275" r:id="rId23"/>
    <p:sldId id="281"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ubstituent ante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o-RO"/>
          </a:p>
        </p:txBody>
      </p:sp>
      <p:sp>
        <p:nvSpPr>
          <p:cNvPr id="3" name="Substituent dată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5FFCB5-76C3-495A-BC7A-55F8A0D6B7DC}" type="datetimeFigureOut">
              <a:rPr lang="ro-RO" smtClean="0"/>
              <a:t>04.05.2023</a:t>
            </a:fld>
            <a:endParaRPr lang="ro-RO"/>
          </a:p>
        </p:txBody>
      </p:sp>
      <p:sp>
        <p:nvSpPr>
          <p:cNvPr id="4" name="Substituent imagine diapozitiv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o-RO"/>
          </a:p>
        </p:txBody>
      </p:sp>
      <p:sp>
        <p:nvSpPr>
          <p:cNvPr id="5" name="Substituent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p>
        </p:txBody>
      </p:sp>
      <p:sp>
        <p:nvSpPr>
          <p:cNvPr id="6" name="Substituent subsol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o-RO"/>
          </a:p>
        </p:txBody>
      </p:sp>
      <p:sp>
        <p:nvSpPr>
          <p:cNvPr id="7" name="Substituent număr diapozitiv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0D80C2E-3046-4A85-91D9-55549DA5BEA3}" type="slidenum">
              <a:rPr lang="ro-RO" smtClean="0"/>
              <a:t>‹#›</a:t>
            </a:fld>
            <a:endParaRPr lang="ro-RO"/>
          </a:p>
        </p:txBody>
      </p:sp>
    </p:spTree>
    <p:extLst>
      <p:ext uri="{BB962C8B-B14F-4D97-AF65-F5344CB8AC3E}">
        <p14:creationId xmlns:p14="http://schemas.microsoft.com/office/powerpoint/2010/main" val="9110417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stituent imagine diapozitiv 1"/>
          <p:cNvSpPr>
            <a:spLocks noGrp="1" noRot="1" noChangeAspect="1"/>
          </p:cNvSpPr>
          <p:nvPr>
            <p:ph type="sldImg"/>
          </p:nvPr>
        </p:nvSpPr>
        <p:spPr/>
      </p:sp>
      <p:sp>
        <p:nvSpPr>
          <p:cNvPr id="3" name="Substituent note 2"/>
          <p:cNvSpPr>
            <a:spLocks noGrp="1"/>
          </p:cNvSpPr>
          <p:nvPr>
            <p:ph type="body" idx="1"/>
          </p:nvPr>
        </p:nvSpPr>
        <p:spPr/>
        <p:txBody>
          <a:bodyPr/>
          <a:lstStyle/>
          <a:p>
            <a:endParaRPr lang="ro-RO" dirty="0"/>
          </a:p>
        </p:txBody>
      </p:sp>
      <p:sp>
        <p:nvSpPr>
          <p:cNvPr id="4" name="Substituent număr diapozitiv 3"/>
          <p:cNvSpPr>
            <a:spLocks noGrp="1"/>
          </p:cNvSpPr>
          <p:nvPr>
            <p:ph type="sldNum" sz="quarter" idx="5"/>
          </p:nvPr>
        </p:nvSpPr>
        <p:spPr/>
        <p:txBody>
          <a:bodyPr/>
          <a:lstStyle/>
          <a:p>
            <a:fld id="{60D80C2E-3046-4A85-91D9-55549DA5BEA3}" type="slidenum">
              <a:rPr lang="ro-RO" smtClean="0"/>
              <a:t>3</a:t>
            </a:fld>
            <a:endParaRPr lang="ro-RO"/>
          </a:p>
        </p:txBody>
      </p:sp>
    </p:spTree>
    <p:extLst>
      <p:ext uri="{BB962C8B-B14F-4D97-AF65-F5344CB8AC3E}">
        <p14:creationId xmlns:p14="http://schemas.microsoft.com/office/powerpoint/2010/main" val="35079256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zitiv titlu">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o-RO"/>
              <a:t>Faceți clic pentru a edita stilul de titlu coordonator</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o-RO"/>
              <a:t>Faceți clic pentru a edita stilul de subtitlu coordonator</a:t>
            </a:r>
            <a:endParaRPr lang="en-US" dirty="0"/>
          </a:p>
        </p:txBody>
      </p:sp>
      <p:sp>
        <p:nvSpPr>
          <p:cNvPr id="4" name="Date Placeholder 3"/>
          <p:cNvSpPr>
            <a:spLocks noGrp="1"/>
          </p:cNvSpPr>
          <p:nvPr>
            <p:ph type="dt" sz="half" idx="10"/>
          </p:nvPr>
        </p:nvSpPr>
        <p:spPr/>
        <p:txBody>
          <a:bodyPr/>
          <a:lstStyle/>
          <a:p>
            <a:fld id="{9BECB350-C961-404E-A6CE-BFCE1B5DCFE7}" type="datetimeFigureOut">
              <a:rPr lang="ro-RO" smtClean="0"/>
              <a:t>04.05.2023</a:t>
            </a:fld>
            <a:endParaRPr lang="ro-RO"/>
          </a:p>
        </p:txBody>
      </p:sp>
      <p:sp>
        <p:nvSpPr>
          <p:cNvPr id="5" name="Footer Placeholder 4"/>
          <p:cNvSpPr>
            <a:spLocks noGrp="1"/>
          </p:cNvSpPr>
          <p:nvPr>
            <p:ph type="ftr" sz="quarter" idx="11"/>
          </p:nvPr>
        </p:nvSpPr>
        <p:spPr/>
        <p:txBody>
          <a:bodyPr/>
          <a:lstStyle/>
          <a:p>
            <a:endParaRPr lang="ro-RO"/>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E015BD4D-4890-483D-B44C-183A4E50DB8F}" type="slidenum">
              <a:rPr lang="ro-RO" smtClean="0"/>
              <a:t>‹#›</a:t>
            </a:fld>
            <a:endParaRPr lang="ro-RO"/>
          </a:p>
        </p:txBody>
      </p:sp>
    </p:spTree>
    <p:extLst>
      <p:ext uri="{BB962C8B-B14F-4D97-AF65-F5344CB8AC3E}">
        <p14:creationId xmlns:p14="http://schemas.microsoft.com/office/powerpoint/2010/main" val="549773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u și conținu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o-RO"/>
              <a:t>Faceți clic pentru a edita stilul de titlu coordonator</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9BECB350-C961-404E-A6CE-BFCE1B5DCFE7}" type="datetimeFigureOut">
              <a:rPr lang="ro-RO" smtClean="0"/>
              <a:t>04.05.2023</a:t>
            </a:fld>
            <a:endParaRPr lang="ro-RO"/>
          </a:p>
        </p:txBody>
      </p:sp>
      <p:sp>
        <p:nvSpPr>
          <p:cNvPr id="5" name="Footer Placeholder 4"/>
          <p:cNvSpPr>
            <a:spLocks noGrp="1"/>
          </p:cNvSpPr>
          <p:nvPr>
            <p:ph type="ftr" sz="quarter" idx="11"/>
          </p:nvPr>
        </p:nvSpPr>
        <p:spPr/>
        <p:txBody>
          <a:bodyPr/>
          <a:lstStyle/>
          <a:p>
            <a:endParaRPr lang="ro-RO"/>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015BD4D-4890-483D-B44C-183A4E50DB8F}" type="slidenum">
              <a:rPr lang="ro-RO" smtClean="0"/>
              <a:t>‹#›</a:t>
            </a:fld>
            <a:endParaRPr lang="ro-RO"/>
          </a:p>
        </p:txBody>
      </p:sp>
    </p:spTree>
    <p:extLst>
      <p:ext uri="{BB962C8B-B14F-4D97-AF65-F5344CB8AC3E}">
        <p14:creationId xmlns:p14="http://schemas.microsoft.com/office/powerpoint/2010/main" val="112452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ntet secțiune">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o-RO"/>
              <a:t>Faceți clic pentru a edita stilul de titlu coordonator</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9BECB350-C961-404E-A6CE-BFCE1B5DCFE7}" type="datetimeFigureOut">
              <a:rPr lang="ro-RO" smtClean="0"/>
              <a:t>04.05.2023</a:t>
            </a:fld>
            <a:endParaRPr lang="ro-RO"/>
          </a:p>
        </p:txBody>
      </p:sp>
      <p:sp>
        <p:nvSpPr>
          <p:cNvPr id="5" name="Footer Placeholder 4"/>
          <p:cNvSpPr>
            <a:spLocks noGrp="1"/>
          </p:cNvSpPr>
          <p:nvPr>
            <p:ph type="ftr" sz="quarter" idx="11"/>
          </p:nvPr>
        </p:nvSpPr>
        <p:spPr/>
        <p:txBody>
          <a:bodyPr/>
          <a:lstStyle/>
          <a:p>
            <a:endParaRPr lang="ro-RO"/>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015BD4D-4890-483D-B44C-183A4E50DB8F}" type="slidenum">
              <a:rPr lang="ro-RO" smtClean="0"/>
              <a:t>‹#›</a:t>
            </a:fld>
            <a:endParaRPr lang="ro-RO"/>
          </a:p>
        </p:txBody>
      </p:sp>
    </p:spTree>
    <p:extLst>
      <p:ext uri="{BB962C8B-B14F-4D97-AF65-F5344CB8AC3E}">
        <p14:creationId xmlns:p14="http://schemas.microsoft.com/office/powerpoint/2010/main" val="4313796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uă tipuri de conținu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o-RO"/>
              <a:t>Faceți clic pentru a edita stilul de titlu coordonator</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5" name="Date Placeholder 4"/>
          <p:cNvSpPr>
            <a:spLocks noGrp="1"/>
          </p:cNvSpPr>
          <p:nvPr>
            <p:ph type="dt" sz="half" idx="10"/>
          </p:nvPr>
        </p:nvSpPr>
        <p:spPr/>
        <p:txBody>
          <a:bodyPr/>
          <a:lstStyle/>
          <a:p>
            <a:fld id="{9BECB350-C961-404E-A6CE-BFCE1B5DCFE7}" type="datetimeFigureOut">
              <a:rPr lang="ro-RO" smtClean="0"/>
              <a:t>04.05.2023</a:t>
            </a:fld>
            <a:endParaRPr lang="ro-RO"/>
          </a:p>
        </p:txBody>
      </p:sp>
      <p:sp>
        <p:nvSpPr>
          <p:cNvPr id="6" name="Footer Placeholder 5"/>
          <p:cNvSpPr>
            <a:spLocks noGrp="1"/>
          </p:cNvSpPr>
          <p:nvPr>
            <p:ph type="ftr" sz="quarter" idx="11"/>
          </p:nvPr>
        </p:nvSpPr>
        <p:spPr/>
        <p:txBody>
          <a:bodyPr/>
          <a:lstStyle/>
          <a:p>
            <a:endParaRPr lang="ro-RO"/>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E015BD4D-4890-483D-B44C-183A4E50DB8F}" type="slidenum">
              <a:rPr lang="ro-RO" smtClean="0"/>
              <a:t>‹#›</a:t>
            </a:fld>
            <a:endParaRPr lang="ro-RO"/>
          </a:p>
        </p:txBody>
      </p:sp>
    </p:spTree>
    <p:extLst>
      <p:ext uri="{BB962C8B-B14F-4D97-AF65-F5344CB8AC3E}">
        <p14:creationId xmlns:p14="http://schemas.microsoft.com/office/powerpoint/2010/main" val="3075371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ție">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o-RO"/>
              <a:t>Faceți clic pentru a edita stilul de titlu coordonator</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7" name="Date Placeholder 6"/>
          <p:cNvSpPr>
            <a:spLocks noGrp="1"/>
          </p:cNvSpPr>
          <p:nvPr>
            <p:ph type="dt" sz="half" idx="10"/>
          </p:nvPr>
        </p:nvSpPr>
        <p:spPr/>
        <p:txBody>
          <a:bodyPr/>
          <a:lstStyle/>
          <a:p>
            <a:fld id="{9BECB350-C961-404E-A6CE-BFCE1B5DCFE7}" type="datetimeFigureOut">
              <a:rPr lang="ro-RO" smtClean="0"/>
              <a:t>04.05.2023</a:t>
            </a:fld>
            <a:endParaRPr lang="ro-RO"/>
          </a:p>
        </p:txBody>
      </p:sp>
      <p:sp>
        <p:nvSpPr>
          <p:cNvPr id="8" name="Footer Placeholder 7"/>
          <p:cNvSpPr>
            <a:spLocks noGrp="1"/>
          </p:cNvSpPr>
          <p:nvPr>
            <p:ph type="ftr" sz="quarter" idx="11"/>
          </p:nvPr>
        </p:nvSpPr>
        <p:spPr/>
        <p:txBody>
          <a:bodyPr/>
          <a:lstStyle/>
          <a:p>
            <a:endParaRPr lang="ro-RO"/>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E015BD4D-4890-483D-B44C-183A4E50DB8F}" type="slidenum">
              <a:rPr lang="ro-RO" smtClean="0"/>
              <a:t>‹#›</a:t>
            </a:fld>
            <a:endParaRPr lang="ro-RO"/>
          </a:p>
        </p:txBody>
      </p:sp>
    </p:spTree>
    <p:extLst>
      <p:ext uri="{BB962C8B-B14F-4D97-AF65-F5344CB8AC3E}">
        <p14:creationId xmlns:p14="http://schemas.microsoft.com/office/powerpoint/2010/main" val="1305494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Doar titl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Date Placeholder 2"/>
          <p:cNvSpPr>
            <a:spLocks noGrp="1"/>
          </p:cNvSpPr>
          <p:nvPr>
            <p:ph type="dt" sz="half" idx="10"/>
          </p:nvPr>
        </p:nvSpPr>
        <p:spPr/>
        <p:txBody>
          <a:bodyPr/>
          <a:lstStyle/>
          <a:p>
            <a:fld id="{9BECB350-C961-404E-A6CE-BFCE1B5DCFE7}" type="datetimeFigureOut">
              <a:rPr lang="ro-RO" smtClean="0"/>
              <a:t>04.05.2023</a:t>
            </a:fld>
            <a:endParaRPr lang="ro-RO"/>
          </a:p>
        </p:txBody>
      </p:sp>
      <p:sp>
        <p:nvSpPr>
          <p:cNvPr id="4" name="Footer Placeholder 3"/>
          <p:cNvSpPr>
            <a:spLocks noGrp="1"/>
          </p:cNvSpPr>
          <p:nvPr>
            <p:ph type="ftr" sz="quarter" idx="11"/>
          </p:nvPr>
        </p:nvSpPr>
        <p:spPr/>
        <p:txBody>
          <a:bodyPr/>
          <a:lstStyle/>
          <a:p>
            <a:endParaRPr lang="ro-RO"/>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E015BD4D-4890-483D-B44C-183A4E50DB8F}" type="slidenum">
              <a:rPr lang="ro-RO" smtClean="0"/>
              <a:t>‹#›</a:t>
            </a:fld>
            <a:endParaRPr lang="ro-RO"/>
          </a:p>
        </p:txBody>
      </p:sp>
    </p:spTree>
    <p:extLst>
      <p:ext uri="{BB962C8B-B14F-4D97-AF65-F5344CB8AC3E}">
        <p14:creationId xmlns:p14="http://schemas.microsoft.com/office/powerpoint/2010/main" val="16815600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Necompletat">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ECB350-C961-404E-A6CE-BFCE1B5DCFE7}" type="datetimeFigureOut">
              <a:rPr lang="ro-RO" smtClean="0"/>
              <a:t>04.05.2023</a:t>
            </a:fld>
            <a:endParaRPr lang="ro-RO"/>
          </a:p>
        </p:txBody>
      </p:sp>
      <p:sp>
        <p:nvSpPr>
          <p:cNvPr id="3" name="Footer Placeholder 2"/>
          <p:cNvSpPr>
            <a:spLocks noGrp="1"/>
          </p:cNvSpPr>
          <p:nvPr>
            <p:ph type="ftr" sz="quarter" idx="11"/>
          </p:nvPr>
        </p:nvSpPr>
        <p:spPr/>
        <p:txBody>
          <a:bodyPr/>
          <a:lstStyle/>
          <a:p>
            <a:endParaRPr lang="ro-RO"/>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E015BD4D-4890-483D-B44C-183A4E50DB8F}" type="slidenum">
              <a:rPr lang="ro-RO" smtClean="0"/>
              <a:t>‹#›</a:t>
            </a:fld>
            <a:endParaRPr lang="ro-RO"/>
          </a:p>
        </p:txBody>
      </p:sp>
    </p:spTree>
    <p:extLst>
      <p:ext uri="{BB962C8B-B14F-4D97-AF65-F5344CB8AC3E}">
        <p14:creationId xmlns:p14="http://schemas.microsoft.com/office/powerpoint/2010/main" val="22276456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ținut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o-RO"/>
              <a:t>Faceți clic pentru a edita stilul de titlu coordonator</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9BECB350-C961-404E-A6CE-BFCE1B5DCFE7}" type="datetimeFigureOut">
              <a:rPr lang="ro-RO" smtClean="0"/>
              <a:t>04.05.2023</a:t>
            </a:fld>
            <a:endParaRPr lang="ro-RO"/>
          </a:p>
        </p:txBody>
      </p:sp>
      <p:sp>
        <p:nvSpPr>
          <p:cNvPr id="6" name="Footer Placeholder 5"/>
          <p:cNvSpPr>
            <a:spLocks noGrp="1"/>
          </p:cNvSpPr>
          <p:nvPr>
            <p:ph type="ftr" sz="quarter" idx="11"/>
          </p:nvPr>
        </p:nvSpPr>
        <p:spPr/>
        <p:txBody>
          <a:bodyPr/>
          <a:lstStyle/>
          <a:p>
            <a:endParaRPr lang="ro-RO"/>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E015BD4D-4890-483D-B44C-183A4E50DB8F}" type="slidenum">
              <a:rPr lang="ro-RO" smtClean="0"/>
              <a:t>‹#›</a:t>
            </a:fld>
            <a:endParaRPr lang="ro-RO"/>
          </a:p>
        </p:txBody>
      </p:sp>
    </p:spTree>
    <p:extLst>
      <p:ext uri="{BB962C8B-B14F-4D97-AF65-F5344CB8AC3E}">
        <p14:creationId xmlns:p14="http://schemas.microsoft.com/office/powerpoint/2010/main" val="15283373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ine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o-RO"/>
              <a:t>Faceți clic pentru a edita stilul de titlu coordonator</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o-RO"/>
              <a:t>Faceți clic pe pictogramă pentru a adăuga o imagine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9BECB350-C961-404E-A6CE-BFCE1B5DCFE7}" type="datetimeFigureOut">
              <a:rPr lang="ro-RO" smtClean="0"/>
              <a:t>04.05.2023</a:t>
            </a:fld>
            <a:endParaRPr lang="ro-RO"/>
          </a:p>
        </p:txBody>
      </p:sp>
      <p:sp>
        <p:nvSpPr>
          <p:cNvPr id="6" name="Footer Placeholder 5"/>
          <p:cNvSpPr>
            <a:spLocks noGrp="1"/>
          </p:cNvSpPr>
          <p:nvPr>
            <p:ph type="ftr" sz="quarter" idx="11"/>
          </p:nvPr>
        </p:nvSpPr>
        <p:spPr/>
        <p:txBody>
          <a:bodyPr/>
          <a:lstStyle/>
          <a:p>
            <a:endParaRPr lang="ro-RO"/>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015BD4D-4890-483D-B44C-183A4E50DB8F}" type="slidenum">
              <a:rPr lang="ro-RO" smtClean="0"/>
              <a:t>‹#›</a:t>
            </a:fld>
            <a:endParaRPr lang="ro-RO"/>
          </a:p>
        </p:txBody>
      </p:sp>
    </p:spTree>
    <p:extLst>
      <p:ext uri="{BB962C8B-B14F-4D97-AF65-F5344CB8AC3E}">
        <p14:creationId xmlns:p14="http://schemas.microsoft.com/office/powerpoint/2010/main" val="31974051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u și legendă">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o-RO"/>
              <a:t>Faceți clic pentru a edita stilul de titlu coordonator</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9BECB350-C961-404E-A6CE-BFCE1B5DCFE7}" type="datetimeFigureOut">
              <a:rPr lang="ro-RO" smtClean="0"/>
              <a:t>04.05.2023</a:t>
            </a:fld>
            <a:endParaRPr lang="ro-RO"/>
          </a:p>
        </p:txBody>
      </p:sp>
      <p:sp>
        <p:nvSpPr>
          <p:cNvPr id="5" name="Footer Placeholder 4"/>
          <p:cNvSpPr>
            <a:spLocks noGrp="1"/>
          </p:cNvSpPr>
          <p:nvPr>
            <p:ph type="ftr" sz="quarter" idx="11"/>
          </p:nvPr>
        </p:nvSpPr>
        <p:spPr/>
        <p:txBody>
          <a:bodyPr/>
          <a:lstStyle/>
          <a:p>
            <a:endParaRPr lang="ro-RO"/>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015BD4D-4890-483D-B44C-183A4E50DB8F}" type="slidenum">
              <a:rPr lang="ro-RO" smtClean="0"/>
              <a:t>‹#›</a:t>
            </a:fld>
            <a:endParaRPr lang="ro-RO"/>
          </a:p>
        </p:txBody>
      </p:sp>
    </p:spTree>
    <p:extLst>
      <p:ext uri="{BB962C8B-B14F-4D97-AF65-F5344CB8AC3E}">
        <p14:creationId xmlns:p14="http://schemas.microsoft.com/office/powerpoint/2010/main" val="35984920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o-RO"/>
              <a:t>Faceți clic pentru a edita stilul de titlu coordonator</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o-RO"/>
              <a:t>Faceţi clic pentru a edita Master stiluri text</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9BECB350-C961-404E-A6CE-BFCE1B5DCFE7}" type="datetimeFigureOut">
              <a:rPr lang="ro-RO" smtClean="0"/>
              <a:t>04.05.2023</a:t>
            </a:fld>
            <a:endParaRPr lang="ro-RO"/>
          </a:p>
        </p:txBody>
      </p:sp>
      <p:sp>
        <p:nvSpPr>
          <p:cNvPr id="5" name="Footer Placeholder 4"/>
          <p:cNvSpPr>
            <a:spLocks noGrp="1"/>
          </p:cNvSpPr>
          <p:nvPr>
            <p:ph type="ftr" sz="quarter" idx="11"/>
          </p:nvPr>
        </p:nvSpPr>
        <p:spPr/>
        <p:txBody>
          <a:bodyPr/>
          <a:lstStyle/>
          <a:p>
            <a:endParaRPr lang="ro-RO"/>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015BD4D-4890-483D-B44C-183A4E50DB8F}" type="slidenum">
              <a:rPr lang="ro-RO" smtClean="0"/>
              <a:t>‹#›</a:t>
            </a:fld>
            <a:endParaRPr lang="ro-RO"/>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0947093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de vizită">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o-RO"/>
              <a:t>Faceți clic pentru a edita stilul de titlu coordonator</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o-RO"/>
              <a:t>Faceţi clic pentru a edita Master stiluri text</a:t>
            </a:r>
          </a:p>
        </p:txBody>
      </p:sp>
      <p:sp>
        <p:nvSpPr>
          <p:cNvPr id="5" name="Date Placeholder 4"/>
          <p:cNvSpPr>
            <a:spLocks noGrp="1"/>
          </p:cNvSpPr>
          <p:nvPr>
            <p:ph type="dt" sz="half" idx="10"/>
          </p:nvPr>
        </p:nvSpPr>
        <p:spPr/>
        <p:txBody>
          <a:bodyPr/>
          <a:lstStyle/>
          <a:p>
            <a:fld id="{9BECB350-C961-404E-A6CE-BFCE1B5DCFE7}" type="datetimeFigureOut">
              <a:rPr lang="ro-RO" smtClean="0"/>
              <a:t>04.05.2023</a:t>
            </a:fld>
            <a:endParaRPr lang="ro-RO"/>
          </a:p>
        </p:txBody>
      </p:sp>
      <p:sp>
        <p:nvSpPr>
          <p:cNvPr id="6" name="Footer Placeholder 5"/>
          <p:cNvSpPr>
            <a:spLocks noGrp="1"/>
          </p:cNvSpPr>
          <p:nvPr>
            <p:ph type="ftr" sz="quarter" idx="11"/>
          </p:nvPr>
        </p:nvSpPr>
        <p:spPr/>
        <p:txBody>
          <a:bodyPr/>
          <a:lstStyle/>
          <a:p>
            <a:endParaRPr lang="ro-RO"/>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015BD4D-4890-483D-B44C-183A4E50DB8F}" type="slidenum">
              <a:rPr lang="ro-RO" smtClean="0"/>
              <a:t>‹#›</a:t>
            </a:fld>
            <a:endParaRPr lang="ro-RO"/>
          </a:p>
        </p:txBody>
      </p:sp>
    </p:spTree>
    <p:extLst>
      <p:ext uri="{BB962C8B-B14F-4D97-AF65-F5344CB8AC3E}">
        <p14:creationId xmlns:p14="http://schemas.microsoft.com/office/powerpoint/2010/main" val="7818759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t carte de vizită">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o-RO"/>
              <a:t>Faceți clic pentru a edita stilul de titlu coordonator</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o-RO"/>
              <a:t>Faceţi clic pentru a edita Master stiluri text</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o-RO"/>
              <a:t>Faceţi clic pentru a edita Master stiluri text</a:t>
            </a:r>
          </a:p>
        </p:txBody>
      </p:sp>
      <p:sp>
        <p:nvSpPr>
          <p:cNvPr id="5" name="Date Placeholder 4"/>
          <p:cNvSpPr>
            <a:spLocks noGrp="1"/>
          </p:cNvSpPr>
          <p:nvPr>
            <p:ph type="dt" sz="half" idx="10"/>
          </p:nvPr>
        </p:nvSpPr>
        <p:spPr/>
        <p:txBody>
          <a:bodyPr/>
          <a:lstStyle/>
          <a:p>
            <a:fld id="{9BECB350-C961-404E-A6CE-BFCE1B5DCFE7}" type="datetimeFigureOut">
              <a:rPr lang="ro-RO" smtClean="0"/>
              <a:t>04.05.2023</a:t>
            </a:fld>
            <a:endParaRPr lang="ro-RO"/>
          </a:p>
        </p:txBody>
      </p:sp>
      <p:sp>
        <p:nvSpPr>
          <p:cNvPr id="6" name="Footer Placeholder 5"/>
          <p:cNvSpPr>
            <a:spLocks noGrp="1"/>
          </p:cNvSpPr>
          <p:nvPr>
            <p:ph type="ftr" sz="quarter" idx="11"/>
          </p:nvPr>
        </p:nvSpPr>
        <p:spPr/>
        <p:txBody>
          <a:bodyPr/>
          <a:lstStyle/>
          <a:p>
            <a:endParaRPr lang="ro-RO"/>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015BD4D-4890-483D-B44C-183A4E50DB8F}" type="slidenum">
              <a:rPr lang="ro-RO" smtClean="0"/>
              <a:t>‹#›</a:t>
            </a:fld>
            <a:endParaRPr lang="ro-RO"/>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3275302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Adevărat sau fals">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o-RO"/>
              <a:t>Faceți clic pentru a edita stilul de titlu coordonator</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o-RO"/>
              <a:t>Faceţi clic pentru a edita Master stiluri text</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o-RO"/>
              <a:t>Faceţi clic pentru a edita Master stiluri text</a:t>
            </a:r>
          </a:p>
        </p:txBody>
      </p:sp>
      <p:sp>
        <p:nvSpPr>
          <p:cNvPr id="5" name="Date Placeholder 4"/>
          <p:cNvSpPr>
            <a:spLocks noGrp="1"/>
          </p:cNvSpPr>
          <p:nvPr>
            <p:ph type="dt" sz="half" idx="10"/>
          </p:nvPr>
        </p:nvSpPr>
        <p:spPr/>
        <p:txBody>
          <a:bodyPr/>
          <a:lstStyle/>
          <a:p>
            <a:fld id="{9BECB350-C961-404E-A6CE-BFCE1B5DCFE7}" type="datetimeFigureOut">
              <a:rPr lang="ro-RO" smtClean="0"/>
              <a:t>04.05.2023</a:t>
            </a:fld>
            <a:endParaRPr lang="ro-RO"/>
          </a:p>
        </p:txBody>
      </p:sp>
      <p:sp>
        <p:nvSpPr>
          <p:cNvPr id="6" name="Footer Placeholder 5"/>
          <p:cNvSpPr>
            <a:spLocks noGrp="1"/>
          </p:cNvSpPr>
          <p:nvPr>
            <p:ph type="ftr" sz="quarter" idx="11"/>
          </p:nvPr>
        </p:nvSpPr>
        <p:spPr/>
        <p:txBody>
          <a:bodyPr/>
          <a:lstStyle/>
          <a:p>
            <a:endParaRPr lang="ro-RO"/>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015BD4D-4890-483D-B44C-183A4E50DB8F}" type="slidenum">
              <a:rPr lang="ro-RO" smtClean="0"/>
              <a:t>‹#›</a:t>
            </a:fld>
            <a:endParaRPr lang="ro-RO"/>
          </a:p>
        </p:txBody>
      </p:sp>
    </p:spTree>
    <p:extLst>
      <p:ext uri="{BB962C8B-B14F-4D97-AF65-F5344CB8AC3E}">
        <p14:creationId xmlns:p14="http://schemas.microsoft.com/office/powerpoint/2010/main" val="15118444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ext vertical și titl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Vertical Text Placeholder 2"/>
          <p:cNvSpPr>
            <a:spLocks noGrp="1"/>
          </p:cNvSpPr>
          <p:nvPr>
            <p:ph type="body" orient="vert" idx="1"/>
          </p:nvPr>
        </p:nvSpPr>
        <p:spPr/>
        <p:txBody>
          <a:bodyPr vert="eaVert" ancho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9BECB350-C961-404E-A6CE-BFCE1B5DCFE7}" type="datetimeFigureOut">
              <a:rPr lang="ro-RO" smtClean="0"/>
              <a:t>04.05.2023</a:t>
            </a:fld>
            <a:endParaRPr lang="ro-RO"/>
          </a:p>
        </p:txBody>
      </p:sp>
      <p:sp>
        <p:nvSpPr>
          <p:cNvPr id="5" name="Footer Placeholder 4"/>
          <p:cNvSpPr>
            <a:spLocks noGrp="1"/>
          </p:cNvSpPr>
          <p:nvPr>
            <p:ph type="ftr" sz="quarter" idx="11"/>
          </p:nvPr>
        </p:nvSpPr>
        <p:spPr/>
        <p:txBody>
          <a:bodyPr/>
          <a:lstStyle/>
          <a:p>
            <a:endParaRPr lang="ro-RO"/>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015BD4D-4890-483D-B44C-183A4E50DB8F}" type="slidenum">
              <a:rPr lang="ro-RO" smtClean="0"/>
              <a:t>‹#›</a:t>
            </a:fld>
            <a:endParaRPr lang="ro-RO"/>
          </a:p>
        </p:txBody>
      </p:sp>
    </p:spTree>
    <p:extLst>
      <p:ext uri="{BB962C8B-B14F-4D97-AF65-F5344CB8AC3E}">
        <p14:creationId xmlns:p14="http://schemas.microsoft.com/office/powerpoint/2010/main" val="22310573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lu vertical și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o-RO"/>
              <a:t>Faceți clic pentru a edita stilul de titlu coordonator</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9BECB350-C961-404E-A6CE-BFCE1B5DCFE7}" type="datetimeFigureOut">
              <a:rPr lang="ro-RO" smtClean="0"/>
              <a:t>04.05.2023</a:t>
            </a:fld>
            <a:endParaRPr lang="ro-RO"/>
          </a:p>
        </p:txBody>
      </p:sp>
      <p:sp>
        <p:nvSpPr>
          <p:cNvPr id="5" name="Footer Placeholder 4"/>
          <p:cNvSpPr>
            <a:spLocks noGrp="1"/>
          </p:cNvSpPr>
          <p:nvPr>
            <p:ph type="ftr" sz="quarter" idx="11"/>
          </p:nvPr>
        </p:nvSpPr>
        <p:spPr/>
        <p:txBody>
          <a:bodyPr/>
          <a:lstStyle/>
          <a:p>
            <a:endParaRPr lang="ro-RO"/>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015BD4D-4890-483D-B44C-183A4E50DB8F}" type="slidenum">
              <a:rPr lang="ro-RO" smtClean="0"/>
              <a:t>‹#›</a:t>
            </a:fld>
            <a:endParaRPr lang="ro-RO"/>
          </a:p>
        </p:txBody>
      </p:sp>
    </p:spTree>
    <p:extLst>
      <p:ext uri="{BB962C8B-B14F-4D97-AF65-F5344CB8AC3E}">
        <p14:creationId xmlns:p14="http://schemas.microsoft.com/office/powerpoint/2010/main" val="6006905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o-RO"/>
              <a:t>Faceți clic pentru a edita stilul de titlu coordonator</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9BECB350-C961-404E-A6CE-BFCE1B5DCFE7}" type="datetimeFigureOut">
              <a:rPr lang="ro-RO" smtClean="0"/>
              <a:t>04.05.2023</a:t>
            </a:fld>
            <a:endParaRPr lang="ro-RO"/>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o-RO"/>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E015BD4D-4890-483D-B44C-183A4E50DB8F}" type="slidenum">
              <a:rPr lang="ro-RO" smtClean="0"/>
              <a:t>‹#›</a:t>
            </a:fld>
            <a:endParaRPr lang="ro-RO"/>
          </a:p>
        </p:txBody>
      </p:sp>
    </p:spTree>
    <p:extLst>
      <p:ext uri="{BB962C8B-B14F-4D97-AF65-F5344CB8AC3E}">
        <p14:creationId xmlns:p14="http://schemas.microsoft.com/office/powerpoint/2010/main" val="32938894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7" Type="http://schemas.openxmlformats.org/officeDocument/2006/relationships/image" Target="../media/image32.jpeg"/><Relationship Id="rId2" Type="http://schemas.openxmlformats.org/officeDocument/2006/relationships/image" Target="../media/image27.jpeg"/><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 Id="rId5" Type="http://schemas.openxmlformats.org/officeDocument/2006/relationships/image" Target="../media/image39.jpeg"/><Relationship Id="rId4" Type="http://schemas.openxmlformats.org/officeDocument/2006/relationships/image" Target="../media/image38.jpeg"/></Relationships>
</file>

<file path=ppt/slides/_rels/slide2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6C75195D-6807-4F20-C57B-691241E28977}"/>
              </a:ext>
            </a:extLst>
          </p:cNvPr>
          <p:cNvSpPr>
            <a:spLocks noGrp="1"/>
          </p:cNvSpPr>
          <p:nvPr>
            <p:ph type="ctrTitle"/>
          </p:nvPr>
        </p:nvSpPr>
        <p:spPr>
          <a:xfrm>
            <a:off x="1395167" y="263952"/>
            <a:ext cx="9982985" cy="3035430"/>
          </a:xfrm>
        </p:spPr>
        <p:txBody>
          <a:bodyPr>
            <a:normAutofit fontScale="90000"/>
          </a:bodyPr>
          <a:lstStyle/>
          <a:p>
            <a:pPr algn="ctr"/>
            <a:r>
              <a:rPr lang="ro-RO" dirty="0">
                <a:solidFill>
                  <a:srgbClr val="FF0000"/>
                </a:solidFill>
                <a:latin typeface="Algerian" panose="04020705040A02060702" pitchFamily="82" charset="0"/>
              </a:rPr>
              <a:t>   CREATIVITATE   ȘI   INOVAȚIE </a:t>
            </a:r>
            <a:br>
              <a:rPr lang="ro-RO" dirty="0">
                <a:solidFill>
                  <a:srgbClr val="FF0000"/>
                </a:solidFill>
                <a:latin typeface="Algerian" panose="04020705040A02060702" pitchFamily="82" charset="0"/>
              </a:rPr>
            </a:br>
            <a:r>
              <a:rPr lang="ro-RO" dirty="0">
                <a:solidFill>
                  <a:srgbClr val="FF0000"/>
                </a:solidFill>
                <a:latin typeface="Algerian" panose="04020705040A02060702" pitchFamily="82" charset="0"/>
              </a:rPr>
              <a:t>ÎN   CREAREA   CLIMATULUI EDUCAȚIONAL   LA    NIVELUL ÎNVĂȚĂMÂNTULUI    PRIMAR</a:t>
            </a:r>
          </a:p>
        </p:txBody>
      </p:sp>
      <p:sp>
        <p:nvSpPr>
          <p:cNvPr id="3" name="Subtitlu 2">
            <a:extLst>
              <a:ext uri="{FF2B5EF4-FFF2-40B4-BE49-F238E27FC236}">
                <a16:creationId xmlns:a16="http://schemas.microsoft.com/office/drawing/2014/main" id="{12194301-078B-4867-C814-1B10D62CB5F0}"/>
              </a:ext>
            </a:extLst>
          </p:cNvPr>
          <p:cNvSpPr>
            <a:spLocks noGrp="1"/>
          </p:cNvSpPr>
          <p:nvPr>
            <p:ph type="subTitle" idx="1"/>
          </p:nvPr>
        </p:nvSpPr>
        <p:spPr>
          <a:xfrm>
            <a:off x="2136742" y="4780389"/>
            <a:ext cx="9144000" cy="1655762"/>
          </a:xfrm>
        </p:spPr>
        <p:txBody>
          <a:bodyPr/>
          <a:lstStyle/>
          <a:p>
            <a:r>
              <a:rPr lang="ro-RO" dirty="0"/>
              <a:t>      </a:t>
            </a:r>
            <a:r>
              <a:rPr lang="ro-RO" sz="4000" dirty="0">
                <a:latin typeface="Algerian" panose="04020705040A02060702" pitchFamily="82" charset="0"/>
              </a:rPr>
              <a:t>CÎMPEANU  ANCA</a:t>
            </a:r>
            <a:endParaRPr lang="ro-RO" sz="4000" dirty="0"/>
          </a:p>
          <a:p>
            <a:r>
              <a:rPr lang="ro-RO" dirty="0"/>
              <a:t>       Profesor pentru învățământ primar</a:t>
            </a:r>
          </a:p>
          <a:p>
            <a:r>
              <a:rPr lang="ro-RO" dirty="0"/>
              <a:t>       SCOALA  GIMNAZIALA NR. 11 BUZAU</a:t>
            </a:r>
          </a:p>
        </p:txBody>
      </p:sp>
    </p:spTree>
    <p:extLst>
      <p:ext uri="{BB962C8B-B14F-4D97-AF65-F5344CB8AC3E}">
        <p14:creationId xmlns:p14="http://schemas.microsoft.com/office/powerpoint/2010/main" val="8461067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2B29E151-0E33-8611-9AAB-E983C2A8884A}"/>
              </a:ext>
            </a:extLst>
          </p:cNvPr>
          <p:cNvSpPr>
            <a:spLocks noGrp="1"/>
          </p:cNvSpPr>
          <p:nvPr>
            <p:ph type="title"/>
          </p:nvPr>
        </p:nvSpPr>
        <p:spPr>
          <a:xfrm>
            <a:off x="1781666" y="1121789"/>
            <a:ext cx="10024604" cy="2139885"/>
          </a:xfrm>
        </p:spPr>
        <p:txBody>
          <a:bodyPr>
            <a:normAutofit fontScale="90000"/>
          </a:bodyPr>
          <a:lstStyle/>
          <a:p>
            <a:pPr algn="just"/>
            <a:r>
              <a:rPr lang="ro-RO" sz="2700" kern="100" dirty="0">
                <a:solidFill>
                  <a:srgbClr val="3D3D3D"/>
                </a:solidFill>
                <a:effectLst/>
                <a:latin typeface="Times New Roman" panose="02020603050405020304" pitchFamily="18" charset="0"/>
                <a:ea typeface="Calibri" panose="020F0502020204030204" pitchFamily="34" charset="0"/>
                <a:cs typeface="Times New Roman" panose="02020603050405020304" pitchFamily="18" charset="0"/>
              </a:rPr>
              <a:t>       Climatul educațional al clasei se referă la starea emoțională, dispoziția, atitudinea, tonul și starea de spirit pe care le au elevii în clasă. Un climat al clasei pozitiv presupune un mediu în care copilul se simte în siguranță, se simte respectat și binevenit, un mediu în care se simte sprijinit să </a:t>
            </a:r>
            <a:r>
              <a:rPr lang="ro-RO" sz="2700" kern="100" dirty="0">
                <a:solidFill>
                  <a:srgbClr val="3D3D3D"/>
                </a:solidFill>
                <a:latin typeface="Times New Roman" panose="02020603050405020304" pitchFamily="18" charset="0"/>
                <a:ea typeface="Calibri" panose="020F0502020204030204" pitchFamily="34" charset="0"/>
                <a:cs typeface="Times New Roman" panose="02020603050405020304" pitchFamily="18" charset="0"/>
              </a:rPr>
              <a:t>î</a:t>
            </a:r>
            <a:r>
              <a:rPr lang="ro-RO" sz="2700" kern="100" dirty="0">
                <a:solidFill>
                  <a:srgbClr val="3D3D3D"/>
                </a:solidFill>
                <a:effectLst/>
                <a:latin typeface="Times New Roman" panose="02020603050405020304" pitchFamily="18" charset="0"/>
                <a:ea typeface="Calibri" panose="020F0502020204030204" pitchFamily="34" charset="0"/>
                <a:cs typeface="Times New Roman" panose="02020603050405020304" pitchFamily="18" charset="0"/>
              </a:rPr>
              <a:t>nvețe.    </a:t>
            </a:r>
            <a:br>
              <a:rPr lang="ro-RO" sz="2700" kern="100" dirty="0">
                <a:solidFill>
                  <a:srgbClr val="3D3D3D"/>
                </a:solidFill>
                <a:effectLst/>
                <a:latin typeface="Times New Roman" panose="02020603050405020304" pitchFamily="18" charset="0"/>
                <a:ea typeface="Calibri" panose="020F0502020204030204" pitchFamily="34" charset="0"/>
                <a:cs typeface="Times New Roman" panose="02020603050405020304" pitchFamily="18" charset="0"/>
              </a:rPr>
            </a:br>
            <a:br>
              <a:rPr lang="ro-RO" sz="2700" kern="100" dirty="0">
                <a:solidFill>
                  <a:srgbClr val="3D3D3D"/>
                </a:solidFill>
                <a:effectLst/>
                <a:latin typeface="Times New Roman" panose="02020603050405020304" pitchFamily="18" charset="0"/>
                <a:ea typeface="Calibri" panose="020F0502020204030204" pitchFamily="34" charset="0"/>
                <a:cs typeface="Times New Roman" panose="02020603050405020304" pitchFamily="18" charset="0"/>
              </a:rPr>
            </a:br>
            <a:r>
              <a:rPr lang="ro-RO" sz="2700" kern="100" dirty="0">
                <a:solidFill>
                  <a:srgbClr val="3D3D3D"/>
                </a:solidFill>
                <a:effectLst/>
                <a:latin typeface="Times New Roman" panose="02020603050405020304" pitchFamily="18" charset="0"/>
                <a:ea typeface="Calibri" panose="020F0502020204030204" pitchFamily="34" charset="0"/>
                <a:cs typeface="Times New Roman" panose="02020603050405020304" pitchFamily="18" charset="0"/>
              </a:rPr>
              <a:t>        </a:t>
            </a:r>
            <a:br>
              <a:rPr lang="ro-RO" sz="2700" kern="100" dirty="0">
                <a:solidFill>
                  <a:srgbClr val="3D3D3D"/>
                </a:solidFill>
                <a:effectLst/>
                <a:latin typeface="Times New Roman" panose="02020603050405020304" pitchFamily="18" charset="0"/>
                <a:ea typeface="Calibri" panose="020F0502020204030204" pitchFamily="34" charset="0"/>
                <a:cs typeface="Times New Roman" panose="02020603050405020304" pitchFamily="18" charset="0"/>
              </a:rPr>
            </a:br>
            <a:r>
              <a:rPr lang="ro-RO" sz="2700" kern="100" dirty="0">
                <a:solidFill>
                  <a:srgbClr val="3D3D3D"/>
                </a:solidFill>
                <a:effectLst/>
                <a:latin typeface="Times New Roman" panose="02020603050405020304" pitchFamily="18" charset="0"/>
                <a:ea typeface="Calibri" panose="020F0502020204030204" pitchFamily="34" charset="0"/>
                <a:cs typeface="Times New Roman" panose="02020603050405020304" pitchFamily="18" charset="0"/>
              </a:rPr>
              <a:t>      </a:t>
            </a:r>
            <a:r>
              <a:rPr lang="ro-RO" sz="2700" dirty="0">
                <a:effectLst/>
                <a:latin typeface="Times New Roman" panose="02020603050405020304" pitchFamily="18" charset="0"/>
                <a:ea typeface="Calibri" panose="020F0502020204030204" pitchFamily="34" charset="0"/>
                <a:cs typeface="Times New Roman" panose="02020603050405020304" pitchFamily="18" charset="0"/>
              </a:rPr>
              <a:t>Sala de clasă joacă un rol important în desfășurarea orelor de curs, iar aspecte precum mobilierul, dimensiunile </a:t>
            </a:r>
            <a:r>
              <a:rPr lang="ro-RO" sz="2700" dirty="0">
                <a:latin typeface="Times New Roman" panose="02020603050405020304" pitchFamily="18" charset="0"/>
                <a:ea typeface="Calibri" panose="020F0502020204030204" pitchFamily="34" charset="0"/>
                <a:cs typeface="Times New Roman" panose="02020603050405020304" pitchFamily="18" charset="0"/>
              </a:rPr>
              <a:t>î</a:t>
            </a:r>
            <a:r>
              <a:rPr lang="ro-RO" sz="2700" dirty="0">
                <a:effectLst/>
                <a:latin typeface="Times New Roman" panose="02020603050405020304" pitchFamily="18" charset="0"/>
                <a:ea typeface="Calibri" panose="020F0502020204030204" pitchFamily="34" charset="0"/>
                <a:cs typeface="Times New Roman" panose="02020603050405020304" pitchFamily="18" charset="0"/>
              </a:rPr>
              <a:t>ncăperii </a:t>
            </a:r>
            <a:r>
              <a:rPr lang="ro-RO" sz="2700" dirty="0">
                <a:latin typeface="Times New Roman" panose="02020603050405020304" pitchFamily="18" charset="0"/>
                <a:ea typeface="Calibri" panose="020F0502020204030204" pitchFamily="34" charset="0"/>
                <a:cs typeface="Times New Roman" panose="02020603050405020304" pitchFamily="18" charset="0"/>
              </a:rPr>
              <a:t>ș</a:t>
            </a:r>
            <a:r>
              <a:rPr lang="ro-RO" sz="2700" dirty="0">
                <a:effectLst/>
                <a:latin typeface="Times New Roman" panose="02020603050405020304" pitchFamily="18" charset="0"/>
                <a:ea typeface="Calibri" panose="020F0502020204030204" pitchFamily="34" charset="0"/>
                <a:cs typeface="Times New Roman" panose="02020603050405020304" pitchFamily="18" charset="0"/>
              </a:rPr>
              <a:t>i designul reprezintă elemente cheie pentru a stimula </a:t>
            </a:r>
            <a:r>
              <a:rPr lang="ro-RO" sz="2700" dirty="0">
                <a:latin typeface="Times New Roman" panose="02020603050405020304" pitchFamily="18" charset="0"/>
                <a:ea typeface="Calibri" panose="020F0502020204030204" pitchFamily="34" charset="0"/>
                <a:cs typeface="Times New Roman" panose="02020603050405020304" pitchFamily="18" charset="0"/>
              </a:rPr>
              <a:t>î</a:t>
            </a:r>
            <a:r>
              <a:rPr lang="ro-RO" sz="2700" dirty="0">
                <a:effectLst/>
                <a:latin typeface="Times New Roman" panose="02020603050405020304" pitchFamily="18" charset="0"/>
                <a:ea typeface="Calibri" panose="020F0502020204030204" pitchFamily="34" charset="0"/>
                <a:cs typeface="Times New Roman" panose="02020603050405020304" pitchFamily="18" charset="0"/>
              </a:rPr>
              <a:t>nvățarea </a:t>
            </a:r>
            <a:r>
              <a:rPr lang="ro-RO" sz="2700" dirty="0">
                <a:latin typeface="Times New Roman" panose="02020603050405020304" pitchFamily="18" charset="0"/>
                <a:ea typeface="Calibri" panose="020F0502020204030204" pitchFamily="34" charset="0"/>
                <a:cs typeface="Times New Roman" panose="02020603050405020304" pitchFamily="18" charset="0"/>
              </a:rPr>
              <a:t>ș</a:t>
            </a:r>
            <a:r>
              <a:rPr lang="ro-RO" sz="2700" dirty="0">
                <a:effectLst/>
                <a:latin typeface="Times New Roman" panose="02020603050405020304" pitchFamily="18" charset="0"/>
                <a:ea typeface="Calibri" panose="020F0502020204030204" pitchFamily="34" charset="0"/>
                <a:cs typeface="Times New Roman" panose="02020603050405020304" pitchFamily="18" charset="0"/>
              </a:rPr>
              <a:t>i creativitatea. Studiile arată că decorarea sălii de clasă poate influența progresul elevului cu până la </a:t>
            </a:r>
            <a:r>
              <a:rPr lang="ro-RO" sz="2700" dirty="0">
                <a:latin typeface="Times New Roman" panose="02020603050405020304" pitchFamily="18" charset="0"/>
                <a:ea typeface="Calibri" panose="020F0502020204030204" pitchFamily="34" charset="0"/>
                <a:cs typeface="Times New Roman" panose="02020603050405020304" pitchFamily="18" charset="0"/>
              </a:rPr>
              <a:t>1</a:t>
            </a:r>
            <a:r>
              <a:rPr lang="ro-RO" sz="2700" dirty="0">
                <a:effectLst/>
                <a:latin typeface="Times New Roman" panose="02020603050405020304" pitchFamily="18" charset="0"/>
                <a:ea typeface="Calibri" panose="020F0502020204030204" pitchFamily="34" charset="0"/>
                <a:cs typeface="Times New Roman" panose="02020603050405020304" pitchFamily="18" charset="0"/>
              </a:rPr>
              <a:t>6%, in timp ce </a:t>
            </a:r>
            <a:r>
              <a:rPr lang="ro-RO" sz="2700" dirty="0">
                <a:latin typeface="Times New Roman" panose="02020603050405020304" pitchFamily="18" charset="0"/>
                <a:ea typeface="Calibri" panose="020F0502020204030204" pitchFamily="34" charset="0"/>
                <a:cs typeface="Times New Roman" panose="02020603050405020304" pitchFamily="18" charset="0"/>
              </a:rPr>
              <a:t>î</a:t>
            </a:r>
            <a:r>
              <a:rPr lang="ro-RO" sz="2700" dirty="0">
                <a:effectLst/>
                <a:latin typeface="Times New Roman" panose="02020603050405020304" pitchFamily="18" charset="0"/>
                <a:ea typeface="Calibri" panose="020F0502020204030204" pitchFamily="34" charset="0"/>
                <a:cs typeface="Times New Roman" panose="02020603050405020304" pitchFamily="18" charset="0"/>
              </a:rPr>
              <a:t>ngrămădirea prea multor stimuli vizuali afectează memoria și capacitatea de concentrare. </a:t>
            </a:r>
            <a:endParaRPr lang="ro-RO" sz="27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5378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B2AF68BF-5FF4-8608-A64E-EFCCF6FBEB82}"/>
              </a:ext>
            </a:extLst>
          </p:cNvPr>
          <p:cNvSpPr>
            <a:spLocks noGrp="1"/>
          </p:cNvSpPr>
          <p:nvPr>
            <p:ph type="title"/>
          </p:nvPr>
        </p:nvSpPr>
        <p:spPr>
          <a:xfrm>
            <a:off x="2592925" y="65988"/>
            <a:ext cx="8911687" cy="904973"/>
          </a:xfrm>
        </p:spPr>
        <p:txBody>
          <a:bodyPr>
            <a:noAutofit/>
          </a:bodyPr>
          <a:lstStyle/>
          <a:p>
            <a:pPr marL="342900" marR="0" lvl="0" indent="-342900" algn="l" defTabSz="457200" rtl="0" eaLnBrk="1" fontAlgn="auto" latinLnBrk="0" hangingPunct="1">
              <a:lnSpc>
                <a:spcPct val="107000"/>
              </a:lnSpc>
              <a:spcBef>
                <a:spcPts val="1000"/>
              </a:spcBef>
              <a:spcAft>
                <a:spcPts val="800"/>
              </a:spcAft>
              <a:buClr>
                <a:srgbClr val="A53010"/>
              </a:buClr>
              <a:buSzTx/>
              <a:buFont typeface="Wingdings 3" charset="2"/>
              <a:buChar char=""/>
              <a:tabLst/>
              <a:defRPr/>
            </a:pPr>
            <a:r>
              <a:rPr lang="ro-RO" sz="2400" dirty="0">
                <a:latin typeface="Times New Roman" panose="02020603050405020304" pitchFamily="18" charset="0"/>
                <a:cs typeface="Times New Roman" panose="02020603050405020304" pitchFamily="18" charset="0"/>
              </a:rPr>
              <a:t> </a:t>
            </a:r>
            <a:r>
              <a:rPr kumimoji="0" lang="ro-RO" sz="2400" b="1" i="0" u="none" strike="noStrike" kern="1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Times New Roman" panose="02020603050405020304" pitchFamily="18" charset="0"/>
              </a:rPr>
              <a:t>ELEMENTE CHEIE ÎNTR-O SALĂ DE CLASĂ</a:t>
            </a:r>
            <a:br>
              <a:rPr kumimoji="0" lang="ro-RO" sz="2400" b="1" i="0" u="none" strike="noStrike" kern="1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br>
            <a:r>
              <a:rPr kumimoji="0" lang="pt-BR" sz="2400" b="1" i="0" u="none" strike="noStrike" kern="1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O sal</a:t>
            </a:r>
            <a:r>
              <a:rPr kumimoji="0" lang="ro-RO" sz="2400" b="1" i="0" u="none" strike="noStrike" kern="1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ă</a:t>
            </a:r>
            <a:r>
              <a:rPr kumimoji="0" lang="pt-BR" sz="2400" b="1" i="0" u="none" strike="noStrike" kern="1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de clas</a:t>
            </a:r>
            <a:r>
              <a:rPr kumimoji="0" lang="ro-RO" sz="2400" b="1" i="0" u="none" strike="noStrike" kern="1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ă</a:t>
            </a:r>
            <a:r>
              <a:rPr kumimoji="0" lang="pt-BR" sz="2400" b="1" i="0" u="none" strike="noStrike" kern="1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ideal</a:t>
            </a:r>
            <a:r>
              <a:rPr kumimoji="0" lang="ro-RO" sz="2400" b="1" i="0" u="none" strike="noStrike" kern="1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ă</a:t>
            </a:r>
            <a:r>
              <a:rPr kumimoji="0" lang="pt-BR" sz="2400" b="1" i="0" u="none" strike="noStrike" kern="1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are urm</a:t>
            </a:r>
            <a:r>
              <a:rPr kumimoji="0" lang="ro-RO" sz="2400" b="1" i="0" u="none" strike="noStrike" kern="1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ă</a:t>
            </a:r>
            <a:r>
              <a:rPr kumimoji="0" lang="pt-BR" sz="2400" b="1" i="0" u="none" strike="noStrike" kern="1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toarele elemente:</a:t>
            </a:r>
            <a:br>
              <a:rPr kumimoji="0" lang="pt-BR" sz="2400" b="1" i="0" u="none" strike="noStrike" kern="1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ro-RO" sz="2400" b="0" i="0" u="none" strike="noStrike" kern="100" cap="none" spc="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Times New Roman" panose="02020603050405020304" pitchFamily="18" charset="0"/>
              </a:rPr>
            </a:br>
            <a:endParaRPr lang="ro-RO" sz="2400" dirty="0">
              <a:latin typeface="Times New Roman" panose="02020603050405020304" pitchFamily="18" charset="0"/>
              <a:cs typeface="Times New Roman" panose="02020603050405020304" pitchFamily="18" charset="0"/>
            </a:endParaRPr>
          </a:p>
        </p:txBody>
      </p:sp>
      <p:sp>
        <p:nvSpPr>
          <p:cNvPr id="3" name="Substituent conținut 2">
            <a:extLst>
              <a:ext uri="{FF2B5EF4-FFF2-40B4-BE49-F238E27FC236}">
                <a16:creationId xmlns:a16="http://schemas.microsoft.com/office/drawing/2014/main" id="{C3BAD3F9-B72F-2804-AE6F-A8667CE8BCFB}"/>
              </a:ext>
            </a:extLst>
          </p:cNvPr>
          <p:cNvSpPr>
            <a:spLocks noGrp="1"/>
          </p:cNvSpPr>
          <p:nvPr>
            <p:ph idx="1"/>
          </p:nvPr>
        </p:nvSpPr>
        <p:spPr>
          <a:xfrm>
            <a:off x="2740041" y="1150070"/>
            <a:ext cx="9307415" cy="5707930"/>
          </a:xfrm>
        </p:spPr>
        <p:txBody>
          <a:bodyPr>
            <a:normAutofit fontScale="25000" lnSpcReduction="20000"/>
          </a:bodyPr>
          <a:lstStyle/>
          <a:p>
            <a:pPr>
              <a:lnSpc>
                <a:spcPct val="120000"/>
              </a:lnSpc>
              <a:spcAft>
                <a:spcPts val="800"/>
              </a:spcAft>
            </a:pPr>
            <a:r>
              <a:rPr lang="ro-RO" sz="49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ro-RO" sz="7200" b="1" kern="100" dirty="0">
                <a:effectLst/>
                <a:latin typeface="Times New Roman" panose="02020603050405020304" pitchFamily="18" charset="0"/>
                <a:ea typeface="Calibri" panose="020F0502020204030204" pitchFamily="34" charset="0"/>
                <a:cs typeface="Times New Roman" panose="02020603050405020304" pitchFamily="18" charset="0"/>
              </a:rPr>
              <a:t> Zona de lectură;</a:t>
            </a:r>
          </a:p>
          <a:p>
            <a:pPr>
              <a:lnSpc>
                <a:spcPct val="120000"/>
              </a:lnSpc>
              <a:spcAft>
                <a:spcPts val="800"/>
              </a:spcAft>
            </a:pPr>
            <a:r>
              <a:rPr lang="ro-RO" sz="7200" b="1" kern="100" dirty="0">
                <a:effectLst/>
                <a:latin typeface="Times New Roman" panose="02020603050405020304" pitchFamily="18" charset="0"/>
                <a:ea typeface="Calibri" panose="020F0502020204030204" pitchFamily="34" charset="0"/>
                <a:cs typeface="Times New Roman" panose="02020603050405020304" pitchFamily="18" charset="0"/>
              </a:rPr>
              <a:t> Mascota clasei - este bine să fie aleasă alături de copii. Poate fi o bufniță amuzantă,           o buburuză, un ursuleț etc;</a:t>
            </a:r>
          </a:p>
          <a:p>
            <a:pPr>
              <a:lnSpc>
                <a:spcPct val="120000"/>
              </a:lnSpc>
              <a:spcAft>
                <a:spcPts val="800"/>
              </a:spcAft>
            </a:pPr>
            <a:r>
              <a:rPr lang="ro-RO" sz="7200" b="1" kern="100" dirty="0">
                <a:effectLst/>
                <a:latin typeface="Times New Roman" panose="02020603050405020304" pitchFamily="18" charset="0"/>
                <a:ea typeface="Calibri" panose="020F0502020204030204" pitchFamily="34" charset="0"/>
                <a:cs typeface="Times New Roman" panose="02020603050405020304" pitchFamily="18" charset="0"/>
              </a:rPr>
              <a:t> Regulile clasei pe </a:t>
            </a:r>
            <a:r>
              <a:rPr lang="ro-RO" sz="7200" b="1" kern="100" dirty="0">
                <a:latin typeface="Times New Roman" panose="02020603050405020304" pitchFamily="18" charset="0"/>
                <a:ea typeface="Calibri" panose="020F0502020204030204" pitchFamily="34" charset="0"/>
                <a:cs typeface="Times New Roman" panose="02020603050405020304" pitchFamily="18" charset="0"/>
              </a:rPr>
              <a:t>î</a:t>
            </a:r>
            <a:r>
              <a:rPr lang="ro-RO" sz="7200" b="1" kern="100" dirty="0">
                <a:effectLst/>
                <a:latin typeface="Times New Roman" panose="02020603050405020304" pitchFamily="18" charset="0"/>
                <a:ea typeface="Calibri" panose="020F0502020204030204" pitchFamily="34" charset="0"/>
                <a:cs typeface="Times New Roman" panose="02020603050405020304" pitchFamily="18" charset="0"/>
              </a:rPr>
              <a:t>nțelesul copiilor - clasa ar trebui să aibă o tablă sau un panou pe care să fie vizibile regulile. Acestea pot fi în aceeași culoare sau ton cu restul decorațiunilor;</a:t>
            </a:r>
          </a:p>
          <a:p>
            <a:pPr>
              <a:lnSpc>
                <a:spcPct val="120000"/>
              </a:lnSpc>
              <a:spcAft>
                <a:spcPts val="800"/>
              </a:spcAft>
            </a:pPr>
            <a:r>
              <a:rPr lang="ro-RO" sz="7200" b="1" kern="100" dirty="0">
                <a:effectLst/>
                <a:latin typeface="Times New Roman" panose="02020603050405020304" pitchFamily="18" charset="0"/>
                <a:ea typeface="Calibri" panose="020F0502020204030204" pitchFamily="34" charset="0"/>
                <a:cs typeface="Times New Roman" panose="02020603050405020304" pitchFamily="18" charset="0"/>
              </a:rPr>
              <a:t>Responsabilitățile fiecăruia - </a:t>
            </a:r>
            <a:r>
              <a:rPr lang="ro-RO" sz="7200" b="1" kern="100" dirty="0">
                <a:latin typeface="Times New Roman" panose="02020603050405020304" pitchFamily="18" charset="0"/>
                <a:ea typeface="Calibri" panose="020F0502020204030204" pitchFamily="34" charset="0"/>
                <a:cs typeface="Times New Roman" panose="02020603050405020304" pitchFamily="18" charset="0"/>
              </a:rPr>
              <a:t>ș</a:t>
            </a:r>
            <a:r>
              <a:rPr lang="ro-RO" sz="7200" b="1" kern="100" dirty="0">
                <a:effectLst/>
                <a:latin typeface="Times New Roman" panose="02020603050405020304" pitchFamily="18" charset="0"/>
                <a:ea typeface="Calibri" panose="020F0502020204030204" pitchFamily="34" charset="0"/>
                <a:cs typeface="Times New Roman" panose="02020603050405020304" pitchFamily="18" charset="0"/>
              </a:rPr>
              <a:t>coala poate fi și un loc în care cel mic </a:t>
            </a:r>
            <a:r>
              <a:rPr lang="ro-RO" sz="7200" b="1" kern="100" dirty="0">
                <a:latin typeface="Times New Roman" panose="02020603050405020304" pitchFamily="18" charset="0"/>
                <a:ea typeface="Calibri" panose="020F0502020204030204" pitchFamily="34" charset="0"/>
                <a:cs typeface="Times New Roman" panose="02020603050405020304" pitchFamily="18" charset="0"/>
              </a:rPr>
              <a:t>î</a:t>
            </a:r>
            <a:r>
              <a:rPr lang="ro-RO" sz="7200" b="1" kern="100" dirty="0">
                <a:effectLst/>
                <a:latin typeface="Times New Roman" panose="02020603050405020304" pitchFamily="18" charset="0"/>
                <a:ea typeface="Calibri" panose="020F0502020204030204" pitchFamily="34" charset="0"/>
                <a:cs typeface="Times New Roman" panose="02020603050405020304" pitchFamily="18" charset="0"/>
              </a:rPr>
              <a:t>nvață ce </a:t>
            </a:r>
            <a:r>
              <a:rPr lang="ro-RO" sz="7200" b="1" kern="100" dirty="0">
                <a:latin typeface="Times New Roman" panose="02020603050405020304" pitchFamily="18" charset="0"/>
                <a:ea typeface="Calibri" panose="020F0502020204030204" pitchFamily="34" charset="0"/>
                <a:cs typeface="Times New Roman" panose="02020603050405020304" pitchFamily="18" charset="0"/>
              </a:rPr>
              <a:t>î</a:t>
            </a:r>
            <a:r>
              <a:rPr lang="ro-RO" sz="7200" b="1" kern="100" dirty="0">
                <a:effectLst/>
                <a:latin typeface="Times New Roman" panose="02020603050405020304" pitchFamily="18" charset="0"/>
                <a:ea typeface="Calibri" panose="020F0502020204030204" pitchFamily="34" charset="0"/>
                <a:cs typeface="Times New Roman" panose="02020603050405020304" pitchFamily="18" charset="0"/>
              </a:rPr>
              <a:t>nseamnă să ai atribuții. </a:t>
            </a:r>
          </a:p>
          <a:p>
            <a:pPr>
              <a:lnSpc>
                <a:spcPct val="120000"/>
              </a:lnSpc>
              <a:spcAft>
                <a:spcPts val="800"/>
              </a:spcAft>
            </a:pPr>
            <a:r>
              <a:rPr lang="ro-RO" sz="7200" b="1" kern="100" dirty="0">
                <a:effectLst/>
                <a:latin typeface="Times New Roman" panose="02020603050405020304" pitchFamily="18" charset="0"/>
                <a:ea typeface="Calibri" panose="020F0502020204030204" pitchFamily="34" charset="0"/>
                <a:cs typeface="Times New Roman" panose="02020603050405020304" pitchFamily="18" charset="0"/>
              </a:rPr>
              <a:t>Calendarul zilelor de naștere;</a:t>
            </a:r>
          </a:p>
          <a:p>
            <a:pPr>
              <a:lnSpc>
                <a:spcPct val="120000"/>
              </a:lnSpc>
              <a:spcAft>
                <a:spcPts val="800"/>
              </a:spcAft>
            </a:pPr>
            <a:r>
              <a:rPr lang="ro-RO" sz="7200" b="1" kern="100" dirty="0">
                <a:effectLst/>
                <a:latin typeface="Times New Roman" panose="02020603050405020304" pitchFamily="18" charset="0"/>
                <a:ea typeface="Calibri" panose="020F0502020204030204" pitchFamily="34" charset="0"/>
                <a:cs typeface="Times New Roman" panose="02020603050405020304" pitchFamily="18" charset="0"/>
              </a:rPr>
              <a:t>Dulapuri deschise - le poți așeza pe peretele opus ferestrelor. Aici pot sta resursele necesare (acuarele, rigla, lipici, foarfece, bloc de desen, imprimantă etc);</a:t>
            </a:r>
          </a:p>
          <a:p>
            <a:pPr>
              <a:lnSpc>
                <a:spcPct val="120000"/>
              </a:lnSpc>
              <a:spcAft>
                <a:spcPts val="800"/>
              </a:spcAft>
            </a:pPr>
            <a:r>
              <a:rPr lang="ro-RO" sz="7200" b="1" kern="100" dirty="0">
                <a:effectLst/>
                <a:latin typeface="Times New Roman" panose="02020603050405020304" pitchFamily="18" charset="0"/>
                <a:ea typeface="Calibri" panose="020F0502020204030204" pitchFamily="34" charset="0"/>
                <a:cs typeface="Times New Roman" panose="02020603050405020304" pitchFamily="18" charset="0"/>
              </a:rPr>
              <a:t>Tabla clasică sau interactivă;</a:t>
            </a:r>
          </a:p>
          <a:p>
            <a:pPr>
              <a:lnSpc>
                <a:spcPct val="120000"/>
              </a:lnSpc>
              <a:spcAft>
                <a:spcPts val="800"/>
              </a:spcAft>
            </a:pPr>
            <a:r>
              <a:rPr lang="ro-RO" sz="7200" b="1" kern="100" dirty="0">
                <a:effectLst/>
                <a:latin typeface="Times New Roman" panose="02020603050405020304" pitchFamily="18" charset="0"/>
                <a:ea typeface="Calibri" panose="020F0502020204030204" pitchFamily="34" charset="0"/>
                <a:cs typeface="Times New Roman" panose="02020603050405020304" pitchFamily="18" charset="0"/>
              </a:rPr>
              <a:t> Panou pentru afișarea lucrărilor </a:t>
            </a:r>
            <a:r>
              <a:rPr lang="ro-RO" sz="7200" b="1" kern="100" dirty="0">
                <a:latin typeface="Times New Roman" panose="02020603050405020304" pitchFamily="18" charset="0"/>
                <a:ea typeface="Calibri" panose="020F0502020204030204" pitchFamily="34" charset="0"/>
                <a:cs typeface="Times New Roman" panose="02020603050405020304" pitchFamily="18" charset="0"/>
              </a:rPr>
              <a:t>ș</a:t>
            </a:r>
            <a:r>
              <a:rPr lang="ro-RO" sz="7200" b="1" kern="100" dirty="0">
                <a:effectLst/>
                <a:latin typeface="Times New Roman" panose="02020603050405020304" pitchFamily="18" charset="0"/>
                <a:ea typeface="Calibri" panose="020F0502020204030204" pitchFamily="34" charset="0"/>
                <a:cs typeface="Times New Roman" panose="02020603050405020304" pitchFamily="18" charset="0"/>
              </a:rPr>
              <a:t>i a proiectelor elevilor;</a:t>
            </a:r>
          </a:p>
          <a:p>
            <a:endParaRPr lang="ro-RO" dirty="0"/>
          </a:p>
        </p:txBody>
      </p:sp>
    </p:spTree>
    <p:extLst>
      <p:ext uri="{BB962C8B-B14F-4D97-AF65-F5344CB8AC3E}">
        <p14:creationId xmlns:p14="http://schemas.microsoft.com/office/powerpoint/2010/main" val="10336234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68E92135-3F05-D6F2-D0AC-E5E89F0BC00B}"/>
              </a:ext>
            </a:extLst>
          </p:cNvPr>
          <p:cNvSpPr>
            <a:spLocks noGrp="1"/>
          </p:cNvSpPr>
          <p:nvPr>
            <p:ph type="title"/>
          </p:nvPr>
        </p:nvSpPr>
        <p:spPr>
          <a:xfrm>
            <a:off x="1819373" y="273377"/>
            <a:ext cx="10228083" cy="1366887"/>
          </a:xfrm>
        </p:spPr>
        <p:txBody>
          <a:bodyPr>
            <a:normAutofit/>
          </a:bodyPr>
          <a:lstStyle/>
          <a:p>
            <a:pPr algn="just"/>
            <a:r>
              <a:rPr lang="ro-RO" sz="2400" dirty="0">
                <a:latin typeface="Times New Roman" panose="02020603050405020304" pitchFamily="18" charset="0"/>
                <a:cs typeface="Times New Roman" panose="02020603050405020304" pitchFamily="18" charset="0"/>
              </a:rPr>
              <a:t>     Plecând de la toate aceste elemente cheie, m-am gândit întotdeauna la ceea ce i-ar ajuta pe copii să se simtă confortabil în sala lor de clasă și în același timp să facă progrese în autocunoaștere și învățare.</a:t>
            </a:r>
          </a:p>
        </p:txBody>
      </p:sp>
      <p:sp>
        <p:nvSpPr>
          <p:cNvPr id="3" name="Substituent conținut 2">
            <a:extLst>
              <a:ext uri="{FF2B5EF4-FFF2-40B4-BE49-F238E27FC236}">
                <a16:creationId xmlns:a16="http://schemas.microsoft.com/office/drawing/2014/main" id="{EC031803-4A5E-CA40-8AA8-872B2B8CC272}"/>
              </a:ext>
            </a:extLst>
          </p:cNvPr>
          <p:cNvSpPr>
            <a:spLocks noGrp="1"/>
          </p:cNvSpPr>
          <p:nvPr>
            <p:ph idx="1"/>
          </p:nvPr>
        </p:nvSpPr>
        <p:spPr>
          <a:xfrm>
            <a:off x="1545996" y="1574275"/>
            <a:ext cx="10501460" cy="5085762"/>
          </a:xfrm>
        </p:spPr>
        <p:txBody>
          <a:bodyPr>
            <a:normAutofit lnSpcReduction="10000"/>
          </a:bodyPr>
          <a:lstStyle/>
          <a:p>
            <a:pPr algn="just"/>
            <a:r>
              <a:rPr lang="ro-RO" sz="2400" dirty="0">
                <a:latin typeface="Times New Roman" panose="02020603050405020304" pitchFamily="18" charset="0"/>
                <a:cs typeface="Times New Roman" panose="02020603050405020304" pitchFamily="18" charset="0"/>
              </a:rPr>
              <a:t>Experimentând diverse metode de-a lungul anilor, am ales să vă prezint patru exemple de bună practică în amenajarea spațiului școlar care au dat rezultate foarte bune și au condus la progresul elevilor, atât în plan cognitiv, dar și emoțional sau comportamental</a:t>
            </a:r>
            <a:r>
              <a:rPr lang="ro-RO" dirty="0"/>
              <a:t>.</a:t>
            </a:r>
          </a:p>
          <a:p>
            <a:pPr marL="0" indent="0">
              <a:buNone/>
            </a:pPr>
            <a:endParaRPr lang="ro-RO" sz="2400" dirty="0"/>
          </a:p>
          <a:p>
            <a:r>
              <a:rPr lang="ro-RO" sz="2400" dirty="0">
                <a:solidFill>
                  <a:srgbClr val="FF0000"/>
                </a:solidFill>
              </a:rPr>
              <a:t>,,</a:t>
            </a:r>
            <a:r>
              <a:rPr lang="ro-RO" sz="2400" b="1" dirty="0">
                <a:solidFill>
                  <a:srgbClr val="FF0000"/>
                </a:solidFill>
              </a:rPr>
              <a:t>PANOUL - CELE ȘAPTE MEDALII ALE SUCCESULUI”</a:t>
            </a:r>
          </a:p>
          <a:p>
            <a:pPr marL="0" indent="0">
              <a:buNone/>
            </a:pPr>
            <a:endParaRPr lang="ro-RO" b="1" dirty="0">
              <a:solidFill>
                <a:srgbClr val="FF0000"/>
              </a:solidFill>
            </a:endParaRPr>
          </a:p>
          <a:p>
            <a:r>
              <a:rPr lang="ro-RO" sz="2400" b="1" dirty="0">
                <a:solidFill>
                  <a:srgbClr val="FF0000"/>
                </a:solidFill>
              </a:rPr>
              <a:t>,,PANOUL VORBITOR”</a:t>
            </a:r>
          </a:p>
          <a:p>
            <a:pPr marL="0" indent="0">
              <a:buNone/>
            </a:pPr>
            <a:endParaRPr lang="ro-RO" sz="2400" b="1" dirty="0">
              <a:solidFill>
                <a:srgbClr val="FF0000"/>
              </a:solidFill>
            </a:endParaRPr>
          </a:p>
          <a:p>
            <a:r>
              <a:rPr lang="ro-RO" sz="2400" b="1" dirty="0">
                <a:solidFill>
                  <a:srgbClr val="FF0000"/>
                </a:solidFill>
              </a:rPr>
              <a:t>,, EU - CĂLĂTOR PRIN LUMEA LARGĂ”</a:t>
            </a:r>
          </a:p>
          <a:p>
            <a:endParaRPr lang="ro-RO" sz="2400" b="1" dirty="0">
              <a:solidFill>
                <a:srgbClr val="FF0000"/>
              </a:solidFill>
            </a:endParaRPr>
          </a:p>
          <a:p>
            <a:r>
              <a:rPr lang="ro-RO" sz="2400" b="1" dirty="0">
                <a:solidFill>
                  <a:srgbClr val="FF0000"/>
                </a:solidFill>
              </a:rPr>
              <a:t> ,,BORCANELE CU RECOMPENSE ”</a:t>
            </a:r>
          </a:p>
          <a:p>
            <a:endParaRPr lang="ro-RO" sz="2400" b="1" dirty="0">
              <a:solidFill>
                <a:srgbClr val="FF0000"/>
              </a:solidFill>
            </a:endParaRPr>
          </a:p>
        </p:txBody>
      </p:sp>
    </p:spTree>
    <p:extLst>
      <p:ext uri="{BB962C8B-B14F-4D97-AF65-F5344CB8AC3E}">
        <p14:creationId xmlns:p14="http://schemas.microsoft.com/office/powerpoint/2010/main" val="16818679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D929B19F-724C-09E1-6E28-B3CDD1DEDB4A}"/>
              </a:ext>
            </a:extLst>
          </p:cNvPr>
          <p:cNvSpPr>
            <a:spLocks noGrp="1"/>
          </p:cNvSpPr>
          <p:nvPr>
            <p:ph type="title"/>
          </p:nvPr>
        </p:nvSpPr>
        <p:spPr>
          <a:xfrm>
            <a:off x="1442302" y="-65988"/>
            <a:ext cx="10749698" cy="4864231"/>
          </a:xfrm>
        </p:spPr>
        <p:txBody>
          <a:bodyPr>
            <a:normAutofit/>
          </a:bodyPr>
          <a:lstStyle/>
          <a:p>
            <a:r>
              <a:rPr lang="ro-RO" sz="2000" dirty="0">
                <a:latin typeface="Times New Roman" panose="02020603050405020304" pitchFamily="18" charset="0"/>
                <a:cs typeface="Times New Roman" panose="02020603050405020304" pitchFamily="18" charset="0"/>
              </a:rPr>
              <a:t>     </a:t>
            </a:r>
            <a:br>
              <a:rPr lang="ro-RO" sz="2000" dirty="0">
                <a:latin typeface="Times New Roman" panose="02020603050405020304" pitchFamily="18" charset="0"/>
                <a:cs typeface="Times New Roman" panose="02020603050405020304" pitchFamily="18" charset="0"/>
              </a:rPr>
            </a:br>
            <a:r>
              <a:rPr lang="ro-RO" sz="2000" dirty="0">
                <a:latin typeface="Times New Roman" panose="02020603050405020304" pitchFamily="18" charset="0"/>
                <a:cs typeface="Times New Roman" panose="02020603050405020304" pitchFamily="18" charset="0"/>
              </a:rPr>
              <a:t>                        </a:t>
            </a:r>
            <a:r>
              <a:rPr lang="ro-RO" sz="2000" b="1" dirty="0">
                <a:solidFill>
                  <a:srgbClr val="FF0000"/>
                </a:solidFill>
              </a:rPr>
              <a:t>PANOUL - CELE ȘAPTE MEDALII ALE SUCCESULUI</a:t>
            </a:r>
            <a:br>
              <a:rPr lang="ro-RO" sz="2000" b="1" dirty="0">
                <a:solidFill>
                  <a:srgbClr val="FF0000"/>
                </a:solidFill>
              </a:rPr>
            </a:br>
            <a:br>
              <a:rPr lang="ro-RO" sz="2000" dirty="0">
                <a:latin typeface="Times New Roman" panose="02020603050405020304" pitchFamily="18" charset="0"/>
                <a:cs typeface="Times New Roman" panose="02020603050405020304" pitchFamily="18" charset="0"/>
              </a:rPr>
            </a:br>
            <a:r>
              <a:rPr lang="ro-RO" sz="2000" dirty="0">
                <a:latin typeface="Times New Roman" panose="02020603050405020304" pitchFamily="18" charset="0"/>
                <a:cs typeface="Times New Roman" panose="02020603050405020304" pitchFamily="18" charset="0"/>
              </a:rPr>
              <a:t>       Ideea panoului cu ,,Cele șapte medalii ale succesului” a pornit de la cartea cu același nume a profesorului Ovidiu </a:t>
            </a:r>
            <a:r>
              <a:rPr lang="ro-RO" sz="2000" dirty="0" err="1">
                <a:latin typeface="Times New Roman" panose="02020603050405020304" pitchFamily="18" charset="0"/>
                <a:cs typeface="Times New Roman" panose="02020603050405020304" pitchFamily="18" charset="0"/>
              </a:rPr>
              <a:t>Pânișoară</a:t>
            </a:r>
            <a:r>
              <a:rPr lang="ro-RO" sz="2000" dirty="0">
                <a:latin typeface="Times New Roman" panose="02020603050405020304" pitchFamily="18" charset="0"/>
                <a:cs typeface="Times New Roman" panose="02020603050405020304" pitchFamily="18" charset="0"/>
              </a:rPr>
              <a:t>.</a:t>
            </a:r>
            <a:br>
              <a:rPr lang="ro-RO" sz="2000" dirty="0">
                <a:latin typeface="Times New Roman" panose="02020603050405020304" pitchFamily="18" charset="0"/>
                <a:cs typeface="Times New Roman" panose="02020603050405020304" pitchFamily="18" charset="0"/>
              </a:rPr>
            </a:br>
            <a:r>
              <a:rPr lang="ro-RO" sz="2000" dirty="0">
                <a:latin typeface="Times New Roman" panose="02020603050405020304" pitchFamily="18" charset="0"/>
                <a:cs typeface="Times New Roman" panose="02020603050405020304" pitchFamily="18" charset="0"/>
              </a:rPr>
              <a:t>        Încă din clasa pregătitoare, elevilor li s-au citit poveștile celor</a:t>
            </a:r>
            <a:r>
              <a:rPr lang="ro-RO" sz="2000" b="1" dirty="0">
                <a:latin typeface="Times New Roman" panose="02020603050405020304" pitchFamily="18" charset="0"/>
                <a:cs typeface="Times New Roman" panose="02020603050405020304" pitchFamily="18" charset="0"/>
              </a:rPr>
              <a:t> </a:t>
            </a:r>
            <a:r>
              <a:rPr lang="ro-RO" sz="2000" b="1" dirty="0">
                <a:solidFill>
                  <a:srgbClr val="FF0000"/>
                </a:solidFill>
                <a:latin typeface="Times New Roman" panose="02020603050405020304" pitchFamily="18" charset="0"/>
                <a:cs typeface="Times New Roman" panose="02020603050405020304" pitchFamily="18" charset="0"/>
              </a:rPr>
              <a:t>7 medalii </a:t>
            </a:r>
            <a:r>
              <a:rPr lang="ro-RO" sz="2000" dirty="0">
                <a:latin typeface="Times New Roman" panose="02020603050405020304" pitchFamily="18" charset="0"/>
                <a:cs typeface="Times New Roman" panose="02020603050405020304" pitchFamily="18" charset="0"/>
              </a:rPr>
              <a:t>(medalia </a:t>
            </a:r>
            <a:r>
              <a:rPr lang="ro-RO" sz="2000" b="1" dirty="0">
                <a:solidFill>
                  <a:srgbClr val="FF0000"/>
                </a:solidFill>
                <a:latin typeface="Times New Roman" panose="02020603050405020304" pitchFamily="18" charset="0"/>
                <a:cs typeface="Times New Roman" panose="02020603050405020304" pitchFamily="18" charset="0"/>
              </a:rPr>
              <a:t>curajului, </a:t>
            </a:r>
            <a:r>
              <a:rPr lang="ro-RO" sz="2000" dirty="0">
                <a:latin typeface="Times New Roman" panose="02020603050405020304" pitchFamily="18" charset="0"/>
                <a:cs typeface="Times New Roman" panose="02020603050405020304" pitchFamily="18" charset="0"/>
              </a:rPr>
              <a:t>medalia </a:t>
            </a:r>
            <a:r>
              <a:rPr lang="ro-RO" sz="2000" b="1" dirty="0">
                <a:solidFill>
                  <a:srgbClr val="FF0000"/>
                </a:solidFill>
                <a:latin typeface="Times New Roman" panose="02020603050405020304" pitchFamily="18" charset="0"/>
                <a:cs typeface="Times New Roman" panose="02020603050405020304" pitchFamily="18" charset="0"/>
              </a:rPr>
              <a:t>răbdării</a:t>
            </a:r>
            <a:r>
              <a:rPr lang="ro-RO" sz="2000" dirty="0">
                <a:latin typeface="Times New Roman" panose="02020603050405020304" pitchFamily="18" charset="0"/>
                <a:cs typeface="Times New Roman" panose="02020603050405020304" pitchFamily="18" charset="0"/>
              </a:rPr>
              <a:t>, medalia</a:t>
            </a:r>
            <a:r>
              <a:rPr lang="ro-RO" sz="2000" b="1" dirty="0">
                <a:solidFill>
                  <a:srgbClr val="FF0000"/>
                </a:solidFill>
                <a:latin typeface="Times New Roman" panose="02020603050405020304" pitchFamily="18" charset="0"/>
                <a:cs typeface="Times New Roman" panose="02020603050405020304" pitchFamily="18" charset="0"/>
              </a:rPr>
              <a:t> creativității</a:t>
            </a:r>
            <a:r>
              <a:rPr lang="ro-RO" sz="2000" dirty="0">
                <a:latin typeface="Times New Roman" panose="02020603050405020304" pitchFamily="18" charset="0"/>
                <a:cs typeface="Times New Roman" panose="02020603050405020304" pitchFamily="18" charset="0"/>
              </a:rPr>
              <a:t>, medalia </a:t>
            </a:r>
            <a:r>
              <a:rPr lang="ro-RO" sz="2000" b="1" dirty="0">
                <a:solidFill>
                  <a:srgbClr val="FF0000"/>
                </a:solidFill>
                <a:latin typeface="Times New Roman" panose="02020603050405020304" pitchFamily="18" charset="0"/>
                <a:cs typeface="Times New Roman" panose="02020603050405020304" pitchFamily="18" charset="0"/>
              </a:rPr>
              <a:t>perseverenței</a:t>
            </a:r>
            <a:r>
              <a:rPr lang="ro-RO" sz="2000" dirty="0">
                <a:latin typeface="Times New Roman" panose="02020603050405020304" pitchFamily="18" charset="0"/>
                <a:cs typeface="Times New Roman" panose="02020603050405020304" pitchFamily="18" charset="0"/>
              </a:rPr>
              <a:t>, medalia </a:t>
            </a:r>
            <a:r>
              <a:rPr lang="ro-RO" sz="2000" b="1" dirty="0">
                <a:solidFill>
                  <a:srgbClr val="FF0000"/>
                </a:solidFill>
                <a:latin typeface="Times New Roman" panose="02020603050405020304" pitchFamily="18" charset="0"/>
                <a:cs typeface="Times New Roman" panose="02020603050405020304" pitchFamily="18" charset="0"/>
              </a:rPr>
              <a:t>empatiei</a:t>
            </a:r>
            <a:r>
              <a:rPr lang="ro-RO" sz="2000" dirty="0">
                <a:latin typeface="Times New Roman" panose="02020603050405020304" pitchFamily="18" charset="0"/>
                <a:cs typeface="Times New Roman" panose="02020603050405020304" pitchFamily="18" charset="0"/>
              </a:rPr>
              <a:t>, medalia</a:t>
            </a:r>
            <a:r>
              <a:rPr lang="ro-RO" sz="2000" b="1" dirty="0">
                <a:solidFill>
                  <a:srgbClr val="FF0000"/>
                </a:solidFill>
                <a:latin typeface="Times New Roman" panose="02020603050405020304" pitchFamily="18" charset="0"/>
                <a:cs typeface="Times New Roman" panose="02020603050405020304" pitchFamily="18" charset="0"/>
              </a:rPr>
              <a:t> curiozității </a:t>
            </a:r>
            <a:r>
              <a:rPr lang="ro-RO" sz="2000" dirty="0">
                <a:latin typeface="Times New Roman" panose="02020603050405020304" pitchFamily="18" charset="0"/>
                <a:cs typeface="Times New Roman" panose="02020603050405020304" pitchFamily="18" charset="0"/>
              </a:rPr>
              <a:t>și medalia</a:t>
            </a:r>
            <a:r>
              <a:rPr lang="ro-RO" sz="2000" b="1" dirty="0">
                <a:solidFill>
                  <a:srgbClr val="FF0000"/>
                </a:solidFill>
                <a:latin typeface="Times New Roman" panose="02020603050405020304" pitchFamily="18" charset="0"/>
                <a:cs typeface="Times New Roman" panose="02020603050405020304" pitchFamily="18" charset="0"/>
              </a:rPr>
              <a:t> cooperării</a:t>
            </a:r>
            <a:r>
              <a:rPr lang="ro-RO" sz="2000" dirty="0">
                <a:latin typeface="Times New Roman" panose="02020603050405020304" pitchFamily="18" charset="0"/>
                <a:cs typeface="Times New Roman" panose="02020603050405020304" pitchFamily="18" charset="0"/>
              </a:rPr>
              <a:t>) și au fost încurajați să se gândească la situațiile în care ei ar da dovadă de aceste calități.</a:t>
            </a:r>
            <a:br>
              <a:rPr lang="ro-RO" sz="2000" dirty="0">
                <a:latin typeface="Times New Roman" panose="02020603050405020304" pitchFamily="18" charset="0"/>
                <a:cs typeface="Times New Roman" panose="02020603050405020304" pitchFamily="18" charset="0"/>
              </a:rPr>
            </a:br>
            <a:r>
              <a:rPr lang="ro-RO" sz="2000" dirty="0">
                <a:latin typeface="Times New Roman" panose="02020603050405020304" pitchFamily="18" charset="0"/>
                <a:cs typeface="Times New Roman" panose="02020603050405020304" pitchFamily="18" charset="0"/>
              </a:rPr>
              <a:t>          Apoi, timp de câte două săptămâni, copiii trebuiau să experimenteze și să exerseze situații în care au fost pe rând, curajoși, curioși, perseverenți, creativi etc. Au fot încurajați să scrie scurte mesaje în care să explice în ce context și cum au reușit să fie astfel. </a:t>
            </a:r>
            <a:br>
              <a:rPr lang="ro-RO" sz="2000" dirty="0">
                <a:latin typeface="Times New Roman" panose="02020603050405020304" pitchFamily="18" charset="0"/>
                <a:cs typeface="Times New Roman" panose="02020603050405020304" pitchFamily="18" charset="0"/>
              </a:rPr>
            </a:br>
            <a:r>
              <a:rPr lang="ro-RO" sz="2000" dirty="0">
                <a:latin typeface="Times New Roman" panose="02020603050405020304" pitchFamily="18" charset="0"/>
                <a:cs typeface="Times New Roman" panose="02020603050405020304" pitchFamily="18" charset="0"/>
              </a:rPr>
              <a:t>         După aproape 6 luni, elevilor le intrase în obișnuință să identifice situațiile în care au experimentat     </a:t>
            </a:r>
            <a:br>
              <a:rPr lang="ro-RO" sz="2000" dirty="0">
                <a:latin typeface="Times New Roman" panose="02020603050405020304" pitchFamily="18" charset="0"/>
                <a:cs typeface="Times New Roman" panose="02020603050405020304" pitchFamily="18" charset="0"/>
              </a:rPr>
            </a:br>
            <a:r>
              <a:rPr lang="ro-RO" sz="2000" dirty="0">
                <a:latin typeface="Times New Roman" panose="02020603050405020304" pitchFamily="18" charset="0"/>
                <a:cs typeface="Times New Roman" panose="02020603050405020304" pitchFamily="18" charset="0"/>
              </a:rPr>
              <a:t>   aceste trăsături de caracter. Datorită faptului că vedeau și afișau toate aceste lucruri pe panou, elevii  au făcut progrese deosebite în ceea ce privește autocunoașterea, relaționarea și comportamentul.</a:t>
            </a:r>
          </a:p>
        </p:txBody>
      </p:sp>
      <p:pic>
        <p:nvPicPr>
          <p:cNvPr id="11" name="Imagine 10">
            <a:extLst>
              <a:ext uri="{FF2B5EF4-FFF2-40B4-BE49-F238E27FC236}">
                <a16:creationId xmlns:a16="http://schemas.microsoft.com/office/drawing/2014/main" id="{950D6FEF-7A35-515E-A2FC-539666E6BE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74277" y="4729099"/>
            <a:ext cx="10435471" cy="1951492"/>
          </a:xfrm>
          <a:prstGeom prst="rect">
            <a:avLst/>
          </a:prstGeom>
        </p:spPr>
      </p:pic>
    </p:spTree>
    <p:extLst>
      <p:ext uri="{BB962C8B-B14F-4D97-AF65-F5344CB8AC3E}">
        <p14:creationId xmlns:p14="http://schemas.microsoft.com/office/powerpoint/2010/main" val="19288928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ine 3">
            <a:extLst>
              <a:ext uri="{FF2B5EF4-FFF2-40B4-BE49-F238E27FC236}">
                <a16:creationId xmlns:a16="http://schemas.microsoft.com/office/drawing/2014/main" id="{468EB7A6-15D9-AA09-2BD7-A578C53F75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96888" y="141400"/>
            <a:ext cx="3008990" cy="5349317"/>
          </a:xfrm>
          <a:prstGeom prst="rect">
            <a:avLst/>
          </a:prstGeom>
        </p:spPr>
      </p:pic>
      <p:pic>
        <p:nvPicPr>
          <p:cNvPr id="5" name="Imagine 4">
            <a:extLst>
              <a:ext uri="{FF2B5EF4-FFF2-40B4-BE49-F238E27FC236}">
                <a16:creationId xmlns:a16="http://schemas.microsoft.com/office/drawing/2014/main" id="{4FC42677-B011-20A1-D4D8-AA7D28949C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4820" y="4542277"/>
            <a:ext cx="2756471" cy="2174323"/>
          </a:xfrm>
          <a:prstGeom prst="rect">
            <a:avLst/>
          </a:prstGeom>
        </p:spPr>
      </p:pic>
      <p:pic>
        <p:nvPicPr>
          <p:cNvPr id="7" name="Imagine 6">
            <a:extLst>
              <a:ext uri="{FF2B5EF4-FFF2-40B4-BE49-F238E27FC236}">
                <a16:creationId xmlns:a16="http://schemas.microsoft.com/office/drawing/2014/main" id="{05A6D600-9EB3-8405-1322-7D68EFC5F2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26634" y="141400"/>
            <a:ext cx="3674025" cy="6531599"/>
          </a:xfrm>
          <a:prstGeom prst="rect">
            <a:avLst/>
          </a:prstGeom>
        </p:spPr>
      </p:pic>
      <p:pic>
        <p:nvPicPr>
          <p:cNvPr id="9" name="Imagine 8">
            <a:extLst>
              <a:ext uri="{FF2B5EF4-FFF2-40B4-BE49-F238E27FC236}">
                <a16:creationId xmlns:a16="http://schemas.microsoft.com/office/drawing/2014/main" id="{03CA0AB3-7B8E-09DA-8755-F311F405B50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13922" y="4542277"/>
            <a:ext cx="2115873" cy="2174323"/>
          </a:xfrm>
          <a:prstGeom prst="rect">
            <a:avLst/>
          </a:prstGeom>
        </p:spPr>
      </p:pic>
      <p:pic>
        <p:nvPicPr>
          <p:cNvPr id="10" name="Imagine 9">
            <a:extLst>
              <a:ext uri="{FF2B5EF4-FFF2-40B4-BE49-F238E27FC236}">
                <a16:creationId xmlns:a16="http://schemas.microsoft.com/office/drawing/2014/main" id="{3197323F-153B-F04A-D2D3-199AE15F2C38}"/>
              </a:ext>
            </a:extLst>
          </p:cNvPr>
          <p:cNvPicPr>
            <a:picLocks noChangeAspect="1"/>
          </p:cNvPicPr>
          <p:nvPr/>
        </p:nvPicPr>
        <p:blipFill>
          <a:blip r:embed="rId6"/>
          <a:stretch>
            <a:fillRect/>
          </a:stretch>
        </p:blipFill>
        <p:spPr>
          <a:xfrm>
            <a:off x="9359924" y="4217023"/>
            <a:ext cx="2548349" cy="2499577"/>
          </a:xfrm>
          <a:prstGeom prst="rect">
            <a:avLst/>
          </a:prstGeom>
        </p:spPr>
      </p:pic>
    </p:spTree>
    <p:extLst>
      <p:ext uri="{BB962C8B-B14F-4D97-AF65-F5344CB8AC3E}">
        <p14:creationId xmlns:p14="http://schemas.microsoft.com/office/powerpoint/2010/main" val="12186199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ine 8">
            <a:extLst>
              <a:ext uri="{FF2B5EF4-FFF2-40B4-BE49-F238E27FC236}">
                <a16:creationId xmlns:a16="http://schemas.microsoft.com/office/drawing/2014/main" id="{DBA9B201-0CFD-6C99-E86A-A0B1805D50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2944" y="142570"/>
            <a:ext cx="3084135" cy="5482907"/>
          </a:xfrm>
          <a:prstGeom prst="rect">
            <a:avLst/>
          </a:prstGeom>
        </p:spPr>
      </p:pic>
      <p:pic>
        <p:nvPicPr>
          <p:cNvPr id="11" name="Imagine 10">
            <a:extLst>
              <a:ext uri="{FF2B5EF4-FFF2-40B4-BE49-F238E27FC236}">
                <a16:creationId xmlns:a16="http://schemas.microsoft.com/office/drawing/2014/main" id="{44E07E7A-B3E8-4D9C-355C-BFBF8FA8EB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56675" y="142570"/>
            <a:ext cx="3084134" cy="5482907"/>
          </a:xfrm>
          <a:prstGeom prst="rect">
            <a:avLst/>
          </a:prstGeom>
        </p:spPr>
      </p:pic>
      <p:pic>
        <p:nvPicPr>
          <p:cNvPr id="15" name="Imagine 14">
            <a:extLst>
              <a:ext uri="{FF2B5EF4-FFF2-40B4-BE49-F238E27FC236}">
                <a16:creationId xmlns:a16="http://schemas.microsoft.com/office/drawing/2014/main" id="{4683A67C-1602-A8C6-D147-BD6AD921FB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60977" y="4226819"/>
            <a:ext cx="2289708" cy="2539494"/>
          </a:xfrm>
          <a:prstGeom prst="rect">
            <a:avLst/>
          </a:prstGeom>
        </p:spPr>
      </p:pic>
      <p:pic>
        <p:nvPicPr>
          <p:cNvPr id="22" name="Imagine 21">
            <a:extLst>
              <a:ext uri="{FF2B5EF4-FFF2-40B4-BE49-F238E27FC236}">
                <a16:creationId xmlns:a16="http://schemas.microsoft.com/office/drawing/2014/main" id="{6B591B55-F119-7982-2B26-1E81A138358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73149" y="4246435"/>
            <a:ext cx="2547349" cy="2519878"/>
          </a:xfrm>
          <a:prstGeom prst="rect">
            <a:avLst/>
          </a:prstGeom>
        </p:spPr>
      </p:pic>
      <p:pic>
        <p:nvPicPr>
          <p:cNvPr id="26" name="Imagine 25">
            <a:extLst>
              <a:ext uri="{FF2B5EF4-FFF2-40B4-BE49-F238E27FC236}">
                <a16:creationId xmlns:a16="http://schemas.microsoft.com/office/drawing/2014/main" id="{1645FBCE-F260-619D-A3C3-30A162160FE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70405" y="142571"/>
            <a:ext cx="3497707" cy="6218146"/>
          </a:xfrm>
          <a:prstGeom prst="rect">
            <a:avLst/>
          </a:prstGeom>
        </p:spPr>
      </p:pic>
      <p:pic>
        <p:nvPicPr>
          <p:cNvPr id="28" name="Imagine 27">
            <a:extLst>
              <a:ext uri="{FF2B5EF4-FFF2-40B4-BE49-F238E27FC236}">
                <a16:creationId xmlns:a16="http://schemas.microsoft.com/office/drawing/2014/main" id="{26A1C4B8-DA11-28B3-B6EA-2C14AB02FD7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083610" y="4287408"/>
            <a:ext cx="2447413" cy="2478905"/>
          </a:xfrm>
          <a:prstGeom prst="rect">
            <a:avLst/>
          </a:prstGeom>
        </p:spPr>
      </p:pic>
    </p:spTree>
    <p:extLst>
      <p:ext uri="{BB962C8B-B14F-4D97-AF65-F5344CB8AC3E}">
        <p14:creationId xmlns:p14="http://schemas.microsoft.com/office/powerpoint/2010/main" val="3370558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ine 4">
            <a:extLst>
              <a:ext uri="{FF2B5EF4-FFF2-40B4-BE49-F238E27FC236}">
                <a16:creationId xmlns:a16="http://schemas.microsoft.com/office/drawing/2014/main" id="{A9DC050A-1A4D-2AAE-8C37-6A403D9C8A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48744" y="180964"/>
            <a:ext cx="2052244" cy="2754257"/>
          </a:xfrm>
          <a:prstGeom prst="rect">
            <a:avLst/>
          </a:prstGeom>
        </p:spPr>
      </p:pic>
      <p:pic>
        <p:nvPicPr>
          <p:cNvPr id="7" name="Imagine 6">
            <a:extLst>
              <a:ext uri="{FF2B5EF4-FFF2-40B4-BE49-F238E27FC236}">
                <a16:creationId xmlns:a16="http://schemas.microsoft.com/office/drawing/2014/main" id="{93952443-0F6C-7533-00C5-7B4770A6C6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48744" y="3151412"/>
            <a:ext cx="2052244" cy="3525624"/>
          </a:xfrm>
          <a:prstGeom prst="rect">
            <a:avLst/>
          </a:prstGeom>
        </p:spPr>
      </p:pic>
      <p:pic>
        <p:nvPicPr>
          <p:cNvPr id="9" name="Imagine 8">
            <a:extLst>
              <a:ext uri="{FF2B5EF4-FFF2-40B4-BE49-F238E27FC236}">
                <a16:creationId xmlns:a16="http://schemas.microsoft.com/office/drawing/2014/main" id="{7EBE0DE0-B7E1-2FE2-B131-18682FB0BB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05498" y="180964"/>
            <a:ext cx="3654041" cy="6496072"/>
          </a:xfrm>
          <a:prstGeom prst="rect">
            <a:avLst/>
          </a:prstGeom>
        </p:spPr>
      </p:pic>
      <p:pic>
        <p:nvPicPr>
          <p:cNvPr id="3" name="Imagine 2">
            <a:extLst>
              <a:ext uri="{FF2B5EF4-FFF2-40B4-BE49-F238E27FC236}">
                <a16:creationId xmlns:a16="http://schemas.microsoft.com/office/drawing/2014/main" id="{B2E04325-A349-69F7-F656-81FF29AF383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19099" y="781196"/>
            <a:ext cx="3829378" cy="2154025"/>
          </a:xfrm>
          <a:prstGeom prst="rect">
            <a:avLst/>
          </a:prstGeom>
        </p:spPr>
      </p:pic>
      <p:pic>
        <p:nvPicPr>
          <p:cNvPr id="6" name="Imagine 5">
            <a:extLst>
              <a:ext uri="{FF2B5EF4-FFF2-40B4-BE49-F238E27FC236}">
                <a16:creationId xmlns:a16="http://schemas.microsoft.com/office/drawing/2014/main" id="{F63B4605-5391-E6E5-876C-8F04770F832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4514" y="4130073"/>
            <a:ext cx="3678549" cy="2069184"/>
          </a:xfrm>
          <a:prstGeom prst="rect">
            <a:avLst/>
          </a:prstGeom>
        </p:spPr>
      </p:pic>
    </p:spTree>
    <p:extLst>
      <p:ext uri="{BB962C8B-B14F-4D97-AF65-F5344CB8AC3E}">
        <p14:creationId xmlns:p14="http://schemas.microsoft.com/office/powerpoint/2010/main" val="5344018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ubstituent conținut 4">
            <a:extLst>
              <a:ext uri="{FF2B5EF4-FFF2-40B4-BE49-F238E27FC236}">
                <a16:creationId xmlns:a16="http://schemas.microsoft.com/office/drawing/2014/main" id="{D9737A57-96E7-1D1E-6F29-7DCF4EC4F3B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06252" y="236523"/>
            <a:ext cx="8587818" cy="6426057"/>
          </a:xfrm>
        </p:spPr>
      </p:pic>
    </p:spTree>
    <p:extLst>
      <p:ext uri="{BB962C8B-B14F-4D97-AF65-F5344CB8AC3E}">
        <p14:creationId xmlns:p14="http://schemas.microsoft.com/office/powerpoint/2010/main" val="38851573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ubstituent conținut 4">
            <a:extLst>
              <a:ext uri="{FF2B5EF4-FFF2-40B4-BE49-F238E27FC236}">
                <a16:creationId xmlns:a16="http://schemas.microsoft.com/office/drawing/2014/main" id="{064077E1-7AC8-5B4B-793A-5498E33AEEA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84476" y="87983"/>
            <a:ext cx="4738522" cy="3545722"/>
          </a:xfrm>
        </p:spPr>
      </p:pic>
      <p:pic>
        <p:nvPicPr>
          <p:cNvPr id="7" name="Imagine 6">
            <a:extLst>
              <a:ext uri="{FF2B5EF4-FFF2-40B4-BE49-F238E27FC236}">
                <a16:creationId xmlns:a16="http://schemas.microsoft.com/office/drawing/2014/main" id="{FFA7021C-F584-25D8-3C7A-31F5D3AE09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50297" y="87983"/>
            <a:ext cx="4738522" cy="3545722"/>
          </a:xfrm>
          <a:prstGeom prst="rect">
            <a:avLst/>
          </a:prstGeom>
        </p:spPr>
      </p:pic>
      <p:pic>
        <p:nvPicPr>
          <p:cNvPr id="9" name="Imagine 8">
            <a:extLst>
              <a:ext uri="{FF2B5EF4-FFF2-40B4-BE49-F238E27FC236}">
                <a16:creationId xmlns:a16="http://schemas.microsoft.com/office/drawing/2014/main" id="{8A1B177E-BD09-B87A-4D3C-268A41C939B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26302" y="3770721"/>
            <a:ext cx="3869698" cy="2895602"/>
          </a:xfrm>
          <a:prstGeom prst="rect">
            <a:avLst/>
          </a:prstGeom>
        </p:spPr>
      </p:pic>
      <p:pic>
        <p:nvPicPr>
          <p:cNvPr id="11" name="Imagine 10">
            <a:extLst>
              <a:ext uri="{FF2B5EF4-FFF2-40B4-BE49-F238E27FC236}">
                <a16:creationId xmlns:a16="http://schemas.microsoft.com/office/drawing/2014/main" id="{BFDD194E-F6AF-1ACC-C184-B989673F4B2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84708" y="3770721"/>
            <a:ext cx="3869699" cy="2895602"/>
          </a:xfrm>
          <a:prstGeom prst="rect">
            <a:avLst/>
          </a:prstGeom>
        </p:spPr>
      </p:pic>
    </p:spTree>
    <p:extLst>
      <p:ext uri="{BB962C8B-B14F-4D97-AF65-F5344CB8AC3E}">
        <p14:creationId xmlns:p14="http://schemas.microsoft.com/office/powerpoint/2010/main" val="21439238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ubstituent conținut 4">
            <a:extLst>
              <a:ext uri="{FF2B5EF4-FFF2-40B4-BE49-F238E27FC236}">
                <a16:creationId xmlns:a16="http://schemas.microsoft.com/office/drawing/2014/main" id="{D6CC6A85-B1ED-68AA-AE07-8D990419515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09946" y="104029"/>
            <a:ext cx="8832916" cy="6609458"/>
          </a:xfrm>
        </p:spPr>
      </p:pic>
    </p:spTree>
    <p:extLst>
      <p:ext uri="{BB962C8B-B14F-4D97-AF65-F5344CB8AC3E}">
        <p14:creationId xmlns:p14="http://schemas.microsoft.com/office/powerpoint/2010/main" val="1049450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1740B686-4D84-A64A-7994-3DC1759CBA17}"/>
              </a:ext>
            </a:extLst>
          </p:cNvPr>
          <p:cNvSpPr>
            <a:spLocks noGrp="1"/>
          </p:cNvSpPr>
          <p:nvPr>
            <p:ph type="title"/>
          </p:nvPr>
        </p:nvSpPr>
        <p:spPr>
          <a:xfrm>
            <a:off x="2238361" y="306869"/>
            <a:ext cx="8911687" cy="523555"/>
          </a:xfrm>
        </p:spPr>
        <p:txBody>
          <a:bodyPr>
            <a:normAutofit fontScale="90000"/>
          </a:bodyPr>
          <a:lstStyle/>
          <a:p>
            <a:pPr marL="0" marR="0" lvl="0" indent="0" defTabSz="457200" rtl="0" eaLnBrk="1" fontAlgn="auto" latinLnBrk="0" hangingPunct="1">
              <a:lnSpc>
                <a:spcPct val="100000"/>
              </a:lnSpc>
              <a:spcBef>
                <a:spcPts val="0"/>
              </a:spcBef>
              <a:spcAft>
                <a:spcPts val="0"/>
              </a:spcAft>
              <a:tabLst/>
              <a:defRPr/>
            </a:pPr>
            <a:r>
              <a:rPr kumimoji="0" lang="ro-RO" altLang="ro-RO" sz="2700" b="1" i="0" u="none" strike="noStrike" kern="1200" cap="none" spc="0" normalizeH="0" baseline="0" noProof="0" dirty="0">
                <a:ln>
                  <a:noFill/>
                </a:ln>
                <a:solidFill>
                  <a:srgbClr val="C00000"/>
                </a:solidFill>
                <a:effectLst/>
                <a:uLnTx/>
                <a:uFillTx/>
                <a:latin typeface="Century Gothic" panose="020B0502020202020204"/>
                <a:ea typeface="+mn-ea"/>
                <a:cs typeface="Times New Roman" panose="02020603050405020304" pitchFamily="18" charset="0"/>
              </a:rPr>
              <a:t>PANOUL VORBITOR</a:t>
            </a:r>
            <a:br>
              <a:rPr kumimoji="0" lang="ro-RO" altLang="ro-RO" sz="2400" b="1" i="0" u="none" strike="noStrike" kern="1200" cap="none" spc="0" normalizeH="0" baseline="0" noProof="0" dirty="0">
                <a:ln>
                  <a:noFill/>
                </a:ln>
                <a:solidFill>
                  <a:srgbClr val="C00000"/>
                </a:solidFill>
                <a:effectLst/>
                <a:uLnTx/>
                <a:uFillTx/>
                <a:latin typeface="Century Gothic" panose="020B0502020202020204"/>
                <a:ea typeface="+mn-ea"/>
                <a:cs typeface="Times New Roman" panose="02020603050405020304" pitchFamily="18" charset="0"/>
              </a:rPr>
            </a:br>
            <a:endParaRPr lang="ro-RO" dirty="0"/>
          </a:p>
        </p:txBody>
      </p:sp>
      <p:sp>
        <p:nvSpPr>
          <p:cNvPr id="3" name="Substituent conținut 2">
            <a:extLst>
              <a:ext uri="{FF2B5EF4-FFF2-40B4-BE49-F238E27FC236}">
                <a16:creationId xmlns:a16="http://schemas.microsoft.com/office/drawing/2014/main" id="{A13136DD-C65D-0EF3-6135-97B49A8DD478}"/>
              </a:ext>
            </a:extLst>
          </p:cNvPr>
          <p:cNvSpPr>
            <a:spLocks noGrp="1"/>
          </p:cNvSpPr>
          <p:nvPr>
            <p:ph idx="1"/>
          </p:nvPr>
        </p:nvSpPr>
        <p:spPr>
          <a:xfrm>
            <a:off x="1660849" y="1082350"/>
            <a:ext cx="10347648" cy="5225143"/>
          </a:xfrm>
        </p:spPr>
        <p:txBody>
          <a:bodyPr>
            <a:normAutofit/>
          </a:bodyPr>
          <a:lstStyle/>
          <a:p>
            <a:pPr algn="just"/>
            <a:r>
              <a:rPr lang="ro-RO" altLang="ro-RO" sz="2400" dirty="0">
                <a:latin typeface="Times New Roman" panose="02020603050405020304" pitchFamily="18" charset="0"/>
                <a:cs typeface="Times New Roman" panose="02020603050405020304" pitchFamily="18" charset="0"/>
              </a:rPr>
              <a:t>Când copiii au </a:t>
            </a:r>
            <a:r>
              <a:rPr lang="ro-RO" altLang="ro-RO" sz="2400" dirty="0" err="1">
                <a:latin typeface="Times New Roman" panose="02020603050405020304" pitchFamily="18" charset="0"/>
                <a:cs typeface="Times New Roman" panose="02020603050405020304" pitchFamily="18" charset="0"/>
              </a:rPr>
              <a:t>învăţat</a:t>
            </a:r>
            <a:r>
              <a:rPr lang="ro-RO" altLang="ro-RO" sz="2400" dirty="0">
                <a:latin typeface="Times New Roman" panose="02020603050405020304" pitchFamily="18" charset="0"/>
                <a:cs typeface="Times New Roman" panose="02020603050405020304" pitchFamily="18" charset="0"/>
              </a:rPr>
              <a:t> majoritatea literelor mari de tipar, le-am oferit un panou pe care puteau scrie mesaje pentru colegii lor sau pentru doamna învățătoare. </a:t>
            </a:r>
          </a:p>
          <a:p>
            <a:pPr algn="just"/>
            <a:r>
              <a:rPr lang="ro-RO" altLang="ro-RO" sz="2400" dirty="0">
                <a:latin typeface="Times New Roman" panose="02020603050405020304" pitchFamily="18" charset="0"/>
                <a:cs typeface="Times New Roman" panose="02020603050405020304" pitchFamily="18" charset="0"/>
              </a:rPr>
              <a:t>L-am numit „</a:t>
            </a:r>
            <a:r>
              <a:rPr lang="ro-RO" altLang="ro-RO" sz="2400" b="1" i="1" dirty="0">
                <a:latin typeface="Times New Roman" panose="02020603050405020304" pitchFamily="18" charset="0"/>
                <a:cs typeface="Times New Roman" panose="02020603050405020304" pitchFamily="18" charset="0"/>
              </a:rPr>
              <a:t>Panoul vorbitor</a:t>
            </a:r>
            <a:r>
              <a:rPr lang="ro-RO" altLang="ro-RO" sz="2400" dirty="0">
                <a:latin typeface="Times New Roman" panose="02020603050405020304" pitchFamily="18" charset="0"/>
                <a:cs typeface="Times New Roman" panose="02020603050405020304" pitchFamily="18" charset="0"/>
              </a:rPr>
              <a:t>” </a:t>
            </a:r>
            <a:r>
              <a:rPr lang="ro-RO" altLang="ro-RO" sz="2400" dirty="0" err="1">
                <a:latin typeface="Times New Roman" panose="02020603050405020304" pitchFamily="18" charset="0"/>
                <a:cs typeface="Times New Roman" panose="02020603050405020304" pitchFamily="18" charset="0"/>
              </a:rPr>
              <a:t>şi</a:t>
            </a:r>
            <a:r>
              <a:rPr lang="ro-RO" altLang="ro-RO" sz="2400" dirty="0">
                <a:latin typeface="Times New Roman" panose="02020603050405020304" pitchFamily="18" charset="0"/>
                <a:cs typeface="Times New Roman" panose="02020603050405020304" pitchFamily="18" charset="0"/>
              </a:rPr>
              <a:t> a fost foarte bine primit de către copii. Cum era de </a:t>
            </a:r>
            <a:r>
              <a:rPr lang="ro-RO" altLang="ro-RO" sz="2400" dirty="0" err="1">
                <a:latin typeface="Times New Roman" panose="02020603050405020304" pitchFamily="18" charset="0"/>
                <a:cs typeface="Times New Roman" panose="02020603050405020304" pitchFamily="18" charset="0"/>
              </a:rPr>
              <a:t>aşteptat</a:t>
            </a:r>
            <a:r>
              <a:rPr lang="ro-RO" altLang="ro-RO" sz="2400" dirty="0">
                <a:latin typeface="Times New Roman" panose="02020603050405020304" pitchFamily="18" charset="0"/>
                <a:cs typeface="Times New Roman" panose="02020603050405020304" pitchFamily="18" charset="0"/>
              </a:rPr>
              <a:t>, uneori mesajele lor aveau nevoie de „traducere” pentru a fi receptate corect de cel căruia îi erau destinate, dar i-am încurajat să scrie în continuare mesaje. Cele mai multe erau complimente aduse colegilor, foarte rar mesajele se refereau la comportamente negative ale unor copii. Uneori, pe panou apărea </a:t>
            </a:r>
            <a:r>
              <a:rPr lang="ro-RO" altLang="ro-RO" sz="2400" dirty="0" err="1">
                <a:latin typeface="Times New Roman" panose="02020603050405020304" pitchFamily="18" charset="0"/>
                <a:cs typeface="Times New Roman" panose="02020603050405020304" pitchFamily="18" charset="0"/>
              </a:rPr>
              <a:t>şi</a:t>
            </a:r>
            <a:r>
              <a:rPr lang="ro-RO" altLang="ro-RO" sz="2400" dirty="0">
                <a:latin typeface="Times New Roman" panose="02020603050405020304" pitchFamily="18" charset="0"/>
                <a:cs typeface="Times New Roman" panose="02020603050405020304" pitchFamily="18" charset="0"/>
              </a:rPr>
              <a:t> câte un mesaj pentru </a:t>
            </a:r>
            <a:r>
              <a:rPr lang="ro-RO" altLang="ro-RO" sz="2400" dirty="0" err="1">
                <a:latin typeface="Times New Roman" panose="02020603050405020304" pitchFamily="18" charset="0"/>
                <a:cs typeface="Times New Roman" panose="02020603050405020304" pitchFamily="18" charset="0"/>
              </a:rPr>
              <a:t>învăţătoare</a:t>
            </a:r>
            <a:r>
              <a:rPr lang="ro-RO" altLang="ro-RO" sz="2400" dirty="0">
                <a:latin typeface="Times New Roman" panose="02020603050405020304" pitchFamily="18" charset="0"/>
                <a:cs typeface="Times New Roman" panose="02020603050405020304" pitchFamily="18" charset="0"/>
              </a:rPr>
              <a:t> sau ceva ce copilul nu avea curaj să spună tare.</a:t>
            </a:r>
          </a:p>
          <a:p>
            <a:pPr algn="just"/>
            <a:r>
              <a:rPr lang="ro-RO" altLang="ro-RO" sz="2400" dirty="0">
                <a:latin typeface="Times New Roman" panose="02020603050405020304" pitchFamily="18" charset="0"/>
                <a:cs typeface="Times New Roman" panose="02020603050405020304" pitchFamily="18" charset="0"/>
              </a:rPr>
              <a:t>Am apelat la această tehnică cu scopul de a încuraja comunicarea între elevi, precum </a:t>
            </a:r>
            <a:r>
              <a:rPr lang="ro-RO" altLang="ro-RO" sz="2400" dirty="0" err="1">
                <a:latin typeface="Times New Roman" panose="02020603050405020304" pitchFamily="18" charset="0"/>
                <a:cs typeface="Times New Roman" panose="02020603050405020304" pitchFamily="18" charset="0"/>
              </a:rPr>
              <a:t>şi</a:t>
            </a:r>
            <a:r>
              <a:rPr lang="ro-RO" altLang="ro-RO" sz="2400" dirty="0">
                <a:latin typeface="Times New Roman" panose="02020603050405020304" pitchFamily="18" charset="0"/>
                <a:cs typeface="Times New Roman" panose="02020603050405020304" pitchFamily="18" charset="0"/>
              </a:rPr>
              <a:t> pentru a oferi elevilor posibilitatea de a se exprima, de a </a:t>
            </a:r>
            <a:r>
              <a:rPr lang="ro-RO" altLang="ro-RO" sz="2400" dirty="0" err="1">
                <a:latin typeface="Times New Roman" panose="02020603050405020304" pitchFamily="18" charset="0"/>
                <a:cs typeface="Times New Roman" panose="02020603050405020304" pitchFamily="18" charset="0"/>
              </a:rPr>
              <a:t>relaţiona</a:t>
            </a:r>
            <a:r>
              <a:rPr lang="ro-RO" altLang="ro-RO" sz="2400" dirty="0">
                <a:latin typeface="Times New Roman" panose="02020603050405020304" pitchFamily="18" charset="0"/>
                <a:cs typeface="Times New Roman" panose="02020603050405020304" pitchFamily="18" charset="0"/>
              </a:rPr>
              <a:t> cu colegii. Comunicarea în cadrul grupului </a:t>
            </a:r>
            <a:r>
              <a:rPr lang="ro-RO" altLang="ro-RO" sz="2400" dirty="0" err="1">
                <a:latin typeface="Times New Roman" panose="02020603050405020304" pitchFamily="18" charset="0"/>
                <a:cs typeface="Times New Roman" panose="02020603050405020304" pitchFamily="18" charset="0"/>
              </a:rPr>
              <a:t>şi</a:t>
            </a:r>
            <a:r>
              <a:rPr lang="ro-RO" altLang="ro-RO" sz="2400" dirty="0">
                <a:latin typeface="Times New Roman" panose="02020603050405020304" pitchFamily="18" charset="0"/>
                <a:cs typeface="Times New Roman" panose="02020603050405020304" pitchFamily="18" charset="0"/>
              </a:rPr>
              <a:t> exprimarea propriilor nevoi </a:t>
            </a:r>
            <a:r>
              <a:rPr lang="ro-RO" altLang="ro-RO" sz="2400" dirty="0" err="1">
                <a:latin typeface="Times New Roman" panose="02020603050405020304" pitchFamily="18" charset="0"/>
                <a:cs typeface="Times New Roman" panose="02020603050405020304" pitchFamily="18" charset="0"/>
              </a:rPr>
              <a:t>şi</a:t>
            </a:r>
            <a:r>
              <a:rPr lang="ro-RO" altLang="ro-RO" sz="2400" dirty="0">
                <a:latin typeface="Times New Roman" panose="02020603050405020304" pitchFamily="18" charset="0"/>
                <a:cs typeface="Times New Roman" panose="02020603050405020304" pitchFamily="18" charset="0"/>
              </a:rPr>
              <a:t> </a:t>
            </a:r>
            <a:r>
              <a:rPr lang="ro-RO" altLang="ro-RO" sz="2400" dirty="0" err="1">
                <a:latin typeface="Times New Roman" panose="02020603050405020304" pitchFamily="18" charset="0"/>
                <a:cs typeface="Times New Roman" panose="02020603050405020304" pitchFamily="18" charset="0"/>
              </a:rPr>
              <a:t>aşteptări</a:t>
            </a:r>
            <a:r>
              <a:rPr lang="ro-RO" altLang="ro-RO" sz="2400" dirty="0">
                <a:latin typeface="Times New Roman" panose="02020603050405020304" pitchFamily="18" charset="0"/>
                <a:cs typeface="Times New Roman" panose="02020603050405020304" pitchFamily="18" charset="0"/>
              </a:rPr>
              <a:t> sunt elemente importante ale </a:t>
            </a:r>
            <a:r>
              <a:rPr lang="ro-RO" altLang="ro-RO" sz="2400" dirty="0" err="1">
                <a:latin typeface="Times New Roman" panose="02020603050405020304" pitchFamily="18" charset="0"/>
                <a:cs typeface="Times New Roman" panose="02020603050405020304" pitchFamily="18" charset="0"/>
              </a:rPr>
              <a:t>creşterii</a:t>
            </a:r>
            <a:r>
              <a:rPr lang="ro-RO" altLang="ro-RO" sz="2400" dirty="0">
                <a:latin typeface="Times New Roman" panose="02020603050405020304" pitchFamily="18" charset="0"/>
                <a:cs typeface="Times New Roman" panose="02020603050405020304" pitchFamily="18" charset="0"/>
              </a:rPr>
              <a:t> coeziunii grupului.</a:t>
            </a:r>
          </a:p>
          <a:p>
            <a:pPr algn="just"/>
            <a:endParaRPr lang="ro-RO" sz="2400" dirty="0"/>
          </a:p>
        </p:txBody>
      </p:sp>
    </p:spTree>
    <p:extLst>
      <p:ext uri="{BB962C8B-B14F-4D97-AF65-F5344CB8AC3E}">
        <p14:creationId xmlns:p14="http://schemas.microsoft.com/office/powerpoint/2010/main" val="41233077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ubstituent conținut 4">
            <a:extLst>
              <a:ext uri="{FF2B5EF4-FFF2-40B4-BE49-F238E27FC236}">
                <a16:creationId xmlns:a16="http://schemas.microsoft.com/office/drawing/2014/main" id="{911FD861-6992-16EE-6312-EB53C739FDC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74829" y="148363"/>
            <a:ext cx="4421171" cy="6561274"/>
          </a:xfrm>
        </p:spPr>
      </p:pic>
      <p:pic>
        <p:nvPicPr>
          <p:cNvPr id="7" name="Imagine 6">
            <a:extLst>
              <a:ext uri="{FF2B5EF4-FFF2-40B4-BE49-F238E27FC236}">
                <a16:creationId xmlns:a16="http://schemas.microsoft.com/office/drawing/2014/main" id="{9AFFD8B7-D2EB-443E-97F4-8892C4C588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22242" y="148363"/>
            <a:ext cx="5725213" cy="3703560"/>
          </a:xfrm>
          <a:prstGeom prst="rect">
            <a:avLst/>
          </a:prstGeom>
        </p:spPr>
      </p:pic>
      <p:pic>
        <p:nvPicPr>
          <p:cNvPr id="15" name="Imagine 14">
            <a:extLst>
              <a:ext uri="{FF2B5EF4-FFF2-40B4-BE49-F238E27FC236}">
                <a16:creationId xmlns:a16="http://schemas.microsoft.com/office/drawing/2014/main" id="{FB6DDF86-0D1B-1220-6F7E-FF9849495C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02804" y="4053526"/>
            <a:ext cx="2478967" cy="2568803"/>
          </a:xfrm>
          <a:prstGeom prst="rect">
            <a:avLst/>
          </a:prstGeom>
        </p:spPr>
      </p:pic>
    </p:spTree>
    <p:extLst>
      <p:ext uri="{BB962C8B-B14F-4D97-AF65-F5344CB8AC3E}">
        <p14:creationId xmlns:p14="http://schemas.microsoft.com/office/powerpoint/2010/main" val="2005964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ine 4">
            <a:extLst>
              <a:ext uri="{FF2B5EF4-FFF2-40B4-BE49-F238E27FC236}">
                <a16:creationId xmlns:a16="http://schemas.microsoft.com/office/drawing/2014/main" id="{4A8363D8-E77C-7DF9-7FFE-4AF4120C1C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40262" y="279800"/>
            <a:ext cx="3459745" cy="2782130"/>
          </a:xfrm>
          <a:prstGeom prst="rect">
            <a:avLst/>
          </a:prstGeom>
        </p:spPr>
      </p:pic>
      <p:pic>
        <p:nvPicPr>
          <p:cNvPr id="7" name="Imagine 6">
            <a:extLst>
              <a:ext uri="{FF2B5EF4-FFF2-40B4-BE49-F238E27FC236}">
                <a16:creationId xmlns:a16="http://schemas.microsoft.com/office/drawing/2014/main" id="{A299C84D-E963-B02B-CA4F-2EAC82E659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94169" y="279799"/>
            <a:ext cx="3318342" cy="2834661"/>
          </a:xfrm>
          <a:prstGeom prst="rect">
            <a:avLst/>
          </a:prstGeom>
        </p:spPr>
      </p:pic>
      <p:pic>
        <p:nvPicPr>
          <p:cNvPr id="12" name="Imagine 11">
            <a:extLst>
              <a:ext uri="{FF2B5EF4-FFF2-40B4-BE49-F238E27FC236}">
                <a16:creationId xmlns:a16="http://schemas.microsoft.com/office/drawing/2014/main" id="{820F1FEC-158E-CCCA-FD21-847695FD8E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52766" y="3429000"/>
            <a:ext cx="3459745" cy="3221446"/>
          </a:xfrm>
          <a:prstGeom prst="rect">
            <a:avLst/>
          </a:prstGeom>
        </p:spPr>
      </p:pic>
      <p:pic>
        <p:nvPicPr>
          <p:cNvPr id="13" name="Imagine 12">
            <a:extLst>
              <a:ext uri="{FF2B5EF4-FFF2-40B4-BE49-F238E27FC236}">
                <a16:creationId xmlns:a16="http://schemas.microsoft.com/office/drawing/2014/main" id="{9006DDD4-27A9-7170-7F7C-DFB8A881195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40262" y="3429000"/>
            <a:ext cx="3233395" cy="3235528"/>
          </a:xfrm>
          <a:prstGeom prst="rect">
            <a:avLst/>
          </a:prstGeom>
        </p:spPr>
      </p:pic>
      <p:pic>
        <p:nvPicPr>
          <p:cNvPr id="20" name="Imagine 19">
            <a:extLst>
              <a:ext uri="{FF2B5EF4-FFF2-40B4-BE49-F238E27FC236}">
                <a16:creationId xmlns:a16="http://schemas.microsoft.com/office/drawing/2014/main" id="{3DC43D6F-6429-858B-2B25-52FCF9C7554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04740" y="279799"/>
            <a:ext cx="3233395" cy="3262320"/>
          </a:xfrm>
          <a:prstGeom prst="rect">
            <a:avLst/>
          </a:prstGeom>
        </p:spPr>
      </p:pic>
      <p:pic>
        <p:nvPicPr>
          <p:cNvPr id="22" name="Imagine 21">
            <a:extLst>
              <a:ext uri="{FF2B5EF4-FFF2-40B4-BE49-F238E27FC236}">
                <a16:creationId xmlns:a16="http://schemas.microsoft.com/office/drawing/2014/main" id="{93BB3E9B-D8EE-4A52-658F-DA2E638872A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016617" y="3752883"/>
            <a:ext cx="2809640" cy="2849081"/>
          </a:xfrm>
          <a:prstGeom prst="rect">
            <a:avLst/>
          </a:prstGeom>
        </p:spPr>
      </p:pic>
    </p:spTree>
    <p:extLst>
      <p:ext uri="{BB962C8B-B14F-4D97-AF65-F5344CB8AC3E}">
        <p14:creationId xmlns:p14="http://schemas.microsoft.com/office/powerpoint/2010/main" val="40309272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0220E953-E3AA-F8F7-411A-34EC8A7AF6BB}"/>
              </a:ext>
            </a:extLst>
          </p:cNvPr>
          <p:cNvSpPr>
            <a:spLocks noGrp="1" noChangeArrowheads="1"/>
          </p:cNvSpPr>
          <p:nvPr>
            <p:ph idx="1"/>
          </p:nvPr>
        </p:nvSpPr>
        <p:spPr bwMode="auto">
          <a:xfrm>
            <a:off x="1726162" y="281559"/>
            <a:ext cx="10105053" cy="6052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eaLnBrk="0" hangingPunct="0">
              <a:tabLst>
                <a:tab pos="227013" algn="l"/>
                <a:tab pos="449263" algn="l"/>
              </a:tabLst>
              <a:defRPr>
                <a:solidFill>
                  <a:schemeClr val="tx1"/>
                </a:solidFill>
                <a:latin typeface="Arial" panose="020B0604020202020204" pitchFamily="34" charset="0"/>
                <a:cs typeface="Arial" panose="020B0604020202020204" pitchFamily="34" charset="0"/>
              </a:defRPr>
            </a:lvl1pPr>
            <a:lvl2pPr marL="742950" indent="-285750" eaLnBrk="0" hangingPunct="0">
              <a:tabLst>
                <a:tab pos="227013" algn="l"/>
                <a:tab pos="449263" algn="l"/>
              </a:tabLst>
              <a:defRPr>
                <a:solidFill>
                  <a:schemeClr val="tx1"/>
                </a:solidFill>
                <a:latin typeface="Arial" panose="020B0604020202020204" pitchFamily="34" charset="0"/>
                <a:cs typeface="Arial" panose="020B0604020202020204" pitchFamily="34" charset="0"/>
              </a:defRPr>
            </a:lvl2pPr>
            <a:lvl3pPr marL="1143000" indent="-228600" eaLnBrk="0" hangingPunct="0">
              <a:tabLst>
                <a:tab pos="227013" algn="l"/>
                <a:tab pos="449263" algn="l"/>
              </a:tabLst>
              <a:defRPr>
                <a:solidFill>
                  <a:schemeClr val="tx1"/>
                </a:solidFill>
                <a:latin typeface="Arial" panose="020B0604020202020204" pitchFamily="34" charset="0"/>
                <a:cs typeface="Arial" panose="020B0604020202020204" pitchFamily="34" charset="0"/>
              </a:defRPr>
            </a:lvl3pPr>
            <a:lvl4pPr marL="1600200" indent="-228600" eaLnBrk="0" hangingPunct="0">
              <a:tabLst>
                <a:tab pos="227013" algn="l"/>
                <a:tab pos="449263" algn="l"/>
              </a:tabLst>
              <a:defRPr>
                <a:solidFill>
                  <a:schemeClr val="tx1"/>
                </a:solidFill>
                <a:latin typeface="Arial" panose="020B0604020202020204" pitchFamily="34" charset="0"/>
                <a:cs typeface="Arial" panose="020B0604020202020204" pitchFamily="34" charset="0"/>
              </a:defRPr>
            </a:lvl4pPr>
            <a:lvl5pPr marL="2057400" indent="-228600" eaLnBrk="0" hangingPunct="0">
              <a:tabLst>
                <a:tab pos="227013" algn="l"/>
                <a:tab pos="449263"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227013" algn="l"/>
                <a:tab pos="449263"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227013" algn="l"/>
                <a:tab pos="449263"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227013" algn="l"/>
                <a:tab pos="449263"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227013" algn="l"/>
                <a:tab pos="449263" algn="l"/>
              </a:tabLst>
              <a:defRPr>
                <a:solidFill>
                  <a:schemeClr val="tx1"/>
                </a:solidFill>
                <a:latin typeface="Arial" panose="020B0604020202020204" pitchFamily="34" charset="0"/>
                <a:cs typeface="Arial" panose="020B0604020202020204" pitchFamily="34" charset="0"/>
              </a:defRPr>
            </a:lvl9pPr>
          </a:lstStyle>
          <a:p>
            <a:pPr algn="just" eaLnBrk="1" hangingPunct="1"/>
            <a:r>
              <a:rPr lang="ro-RO" altLang="ro-RO" sz="2400" b="1" dirty="0">
                <a:solidFill>
                  <a:srgbClr val="FF0000"/>
                </a:solidFill>
                <a:latin typeface="+mj-lt"/>
                <a:cs typeface="Times New Roman" panose="02020603050405020304" pitchFamily="18" charset="0"/>
              </a:rPr>
              <a:t>EU - CĂLĂTOR ÎN LUMEA LARGĂ</a:t>
            </a:r>
            <a:endParaRPr lang="ro-RO" altLang="ro-RO" sz="2000" dirty="0">
              <a:solidFill>
                <a:srgbClr val="C00000"/>
              </a:solidFill>
              <a:latin typeface="Arial Black" panose="020B0A04020102020204" pitchFamily="34" charset="0"/>
            </a:endParaRPr>
          </a:p>
          <a:p>
            <a:pPr algn="just"/>
            <a:r>
              <a:rPr lang="ro-RO" altLang="ro-RO" sz="2200" dirty="0">
                <a:latin typeface="Times New Roman" panose="02020603050405020304" pitchFamily="18" charset="0"/>
                <a:cs typeface="Times New Roman" panose="02020603050405020304" pitchFamily="18" charset="0"/>
              </a:rPr>
              <a:t>Pentru derularea acestei </a:t>
            </a:r>
            <a:r>
              <a:rPr lang="ro-RO" altLang="ro-RO" sz="2200" dirty="0" err="1">
                <a:latin typeface="Times New Roman" panose="02020603050405020304" pitchFamily="18" charset="0"/>
                <a:cs typeface="Times New Roman" panose="02020603050405020304" pitchFamily="18" charset="0"/>
              </a:rPr>
              <a:t>activităţi</a:t>
            </a:r>
            <a:r>
              <a:rPr lang="ro-RO" altLang="ro-RO" sz="2200" dirty="0">
                <a:latin typeface="Times New Roman" panose="02020603050405020304" pitchFamily="18" charset="0"/>
                <a:cs typeface="Times New Roman" panose="02020603050405020304" pitchFamily="18" charset="0"/>
              </a:rPr>
              <a:t> am </a:t>
            </a:r>
            <a:r>
              <a:rPr lang="ro-RO" altLang="ro-RO" sz="2200" dirty="0" err="1">
                <a:latin typeface="Times New Roman" panose="02020603050405020304" pitchFamily="18" charset="0"/>
                <a:cs typeface="Times New Roman" panose="02020603050405020304" pitchFamily="18" charset="0"/>
              </a:rPr>
              <a:t>anunţat</a:t>
            </a:r>
            <a:r>
              <a:rPr lang="ro-RO" altLang="ro-RO" sz="2200" dirty="0">
                <a:latin typeface="Times New Roman" panose="02020603050405020304" pitchFamily="18" charset="0"/>
                <a:cs typeface="Times New Roman" panose="02020603050405020304" pitchFamily="18" charset="0"/>
              </a:rPr>
              <a:t> elevii să vină la </a:t>
            </a:r>
            <a:r>
              <a:rPr lang="ro-RO" altLang="ro-RO" sz="2200" dirty="0" err="1">
                <a:latin typeface="Times New Roman" panose="02020603050405020304" pitchFamily="18" charset="0"/>
                <a:cs typeface="Times New Roman" panose="02020603050405020304" pitchFamily="18" charset="0"/>
              </a:rPr>
              <a:t>şcoală</a:t>
            </a:r>
            <a:r>
              <a:rPr lang="ro-RO" altLang="ro-RO" sz="2200" dirty="0">
                <a:latin typeface="Times New Roman" panose="02020603050405020304" pitchFamily="18" charset="0"/>
                <a:cs typeface="Times New Roman" panose="02020603050405020304" pitchFamily="18" charset="0"/>
              </a:rPr>
              <a:t> cu un album de fotografii, cele mai dragi, făcute în călătoriile pe care le-au făcut împreună cu familia. Dintre acestea să aleagă maxim trei pe care să le prezinte colegilor </a:t>
            </a:r>
            <a:r>
              <a:rPr lang="ro-RO" altLang="ro-RO" sz="2200" dirty="0" err="1">
                <a:latin typeface="Times New Roman" panose="02020603050405020304" pitchFamily="18" charset="0"/>
                <a:cs typeface="Times New Roman" panose="02020603050405020304" pitchFamily="18" charset="0"/>
              </a:rPr>
              <a:t>şi</a:t>
            </a:r>
            <a:r>
              <a:rPr lang="ro-RO" altLang="ro-RO" sz="2200" dirty="0">
                <a:latin typeface="Times New Roman" panose="02020603050405020304" pitchFamily="18" charset="0"/>
                <a:cs typeface="Times New Roman" panose="02020603050405020304" pitchFamily="18" charset="0"/>
              </a:rPr>
              <a:t> să le spună, pe scurt, cu ce ocazie au fost făcute </a:t>
            </a:r>
            <a:r>
              <a:rPr lang="ro-RO" altLang="ro-RO" sz="2200" dirty="0" err="1">
                <a:latin typeface="Times New Roman" panose="02020603050405020304" pitchFamily="18" charset="0"/>
                <a:cs typeface="Times New Roman" panose="02020603050405020304" pitchFamily="18" charset="0"/>
              </a:rPr>
              <a:t>şi</a:t>
            </a:r>
            <a:r>
              <a:rPr lang="ro-RO" altLang="ro-RO" sz="2200" dirty="0">
                <a:latin typeface="Times New Roman" panose="02020603050405020304" pitchFamily="18" charset="0"/>
                <a:cs typeface="Times New Roman" panose="02020603050405020304" pitchFamily="18" charset="0"/>
              </a:rPr>
              <a:t> de ce le-au ales tocmai pe acelea. </a:t>
            </a:r>
          </a:p>
          <a:p>
            <a:pPr algn="just"/>
            <a:r>
              <a:rPr lang="ro-RO" altLang="ro-RO" sz="2200" dirty="0">
                <a:latin typeface="Times New Roman" panose="02020603050405020304" pitchFamily="18" charset="0"/>
                <a:cs typeface="Times New Roman" panose="02020603050405020304" pitchFamily="18" charset="0"/>
              </a:rPr>
              <a:t>Activitatea s-a dovedit a fi pe placul copiilor. Copiii au fost </a:t>
            </a:r>
            <a:r>
              <a:rPr lang="ro-RO" altLang="ro-RO" sz="2200" dirty="0" err="1">
                <a:latin typeface="Times New Roman" panose="02020603050405020304" pitchFamily="18" charset="0"/>
                <a:cs typeface="Times New Roman" panose="02020603050405020304" pitchFamily="18" charset="0"/>
              </a:rPr>
              <a:t>curioşi</a:t>
            </a:r>
            <a:r>
              <a:rPr lang="ro-RO" altLang="ro-RO" sz="2200" dirty="0">
                <a:latin typeface="Times New Roman" panose="02020603050405020304" pitchFamily="18" charset="0"/>
                <a:cs typeface="Times New Roman" panose="02020603050405020304" pitchFamily="18" charset="0"/>
              </a:rPr>
              <a:t> să afle cât mai multe despre locurile prezentate: au adresat întrebări colegilor despre locurile prezentate, despre persoanele care apăreau în fotografii, </a:t>
            </a:r>
            <a:r>
              <a:rPr lang="ro-RO" altLang="ro-RO" sz="2200" dirty="0" err="1">
                <a:latin typeface="Times New Roman" panose="02020603050405020304" pitchFamily="18" charset="0"/>
                <a:cs typeface="Times New Roman" panose="02020603050405020304" pitchFamily="18" charset="0"/>
              </a:rPr>
              <a:t>şi</a:t>
            </a:r>
            <a:r>
              <a:rPr lang="ro-RO" altLang="ro-RO" sz="2200" dirty="0">
                <a:latin typeface="Times New Roman" panose="02020603050405020304" pitchFamily="18" charset="0"/>
                <a:cs typeface="Times New Roman" panose="02020603050405020304" pitchFamily="18" charset="0"/>
              </a:rPr>
              <a:t>-au exprimat propriile trăiri </a:t>
            </a:r>
            <a:r>
              <a:rPr lang="ro-RO" altLang="ro-RO" sz="2200" dirty="0" err="1">
                <a:latin typeface="Times New Roman" panose="02020603050405020304" pitchFamily="18" charset="0"/>
                <a:cs typeface="Times New Roman" panose="02020603050405020304" pitchFamily="18" charset="0"/>
              </a:rPr>
              <a:t>şi</a:t>
            </a:r>
            <a:r>
              <a:rPr lang="ro-RO" altLang="ro-RO" sz="2200" dirty="0">
                <a:latin typeface="Times New Roman" panose="02020603050405020304" pitchFamily="18" charset="0"/>
                <a:cs typeface="Times New Roman" panose="02020603050405020304" pitchFamily="18" charset="0"/>
              </a:rPr>
              <a:t> </a:t>
            </a:r>
            <a:r>
              <a:rPr lang="ro-RO" altLang="ro-RO" sz="2200" dirty="0" err="1">
                <a:latin typeface="Times New Roman" panose="02020603050405020304" pitchFamily="18" charset="0"/>
                <a:cs typeface="Times New Roman" panose="02020603050405020304" pitchFamily="18" charset="0"/>
              </a:rPr>
              <a:t>aşteptări</a:t>
            </a:r>
            <a:r>
              <a:rPr lang="ro-RO" altLang="ro-RO" sz="2200" dirty="0">
                <a:latin typeface="Times New Roman" panose="02020603050405020304" pitchFamily="18" charset="0"/>
                <a:cs typeface="Times New Roman" panose="02020603050405020304" pitchFamily="18" charset="0"/>
              </a:rPr>
              <a:t> legate despre locurile văzute sau despre cele pe care ar dori să le vadă în viitor.</a:t>
            </a:r>
          </a:p>
          <a:p>
            <a:pPr algn="just"/>
            <a:r>
              <a:rPr lang="ro-RO" altLang="ro-RO" sz="2200" dirty="0">
                <a:latin typeface="Times New Roman" panose="02020603050405020304" pitchFamily="18" charset="0"/>
                <a:cs typeface="Times New Roman" panose="02020603050405020304" pitchFamily="18" charset="0"/>
              </a:rPr>
              <a:t>Împărtășirea experiențelor de viață a contribuit la îmbunătățirea exprimării elevilor, a dezvoltat </a:t>
            </a:r>
            <a:r>
              <a:rPr lang="ro-RO" altLang="ro-RO" sz="2200" dirty="0" err="1">
                <a:latin typeface="Times New Roman" panose="02020603050405020304" pitchFamily="18" charset="0"/>
                <a:cs typeface="Times New Roman" panose="02020603050405020304" pitchFamily="18" charset="0"/>
              </a:rPr>
              <a:t>competenţele</a:t>
            </a:r>
            <a:r>
              <a:rPr lang="ro-RO" altLang="ro-RO" sz="2200" dirty="0">
                <a:latin typeface="Times New Roman" panose="02020603050405020304" pitchFamily="18" charset="0"/>
                <a:cs typeface="Times New Roman" panose="02020603050405020304" pitchFamily="18" charset="0"/>
              </a:rPr>
              <a:t> necesare pentru a deveni vorbitori </a:t>
            </a:r>
            <a:r>
              <a:rPr lang="ro-RO" altLang="ro-RO" sz="2200" dirty="0" err="1">
                <a:latin typeface="Times New Roman" panose="02020603050405020304" pitchFamily="18" charset="0"/>
                <a:cs typeface="Times New Roman" panose="02020603050405020304" pitchFamily="18" charset="0"/>
              </a:rPr>
              <a:t>şi</a:t>
            </a:r>
            <a:r>
              <a:rPr lang="ro-RO" altLang="ro-RO" sz="2200" dirty="0">
                <a:latin typeface="Times New Roman" panose="02020603050405020304" pitchFamily="18" charset="0"/>
                <a:cs typeface="Times New Roman" panose="02020603050405020304" pitchFamily="18" charset="0"/>
              </a:rPr>
              <a:t> ascultători, a dus la creșterea nivelului de încredere în sine.</a:t>
            </a:r>
          </a:p>
          <a:p>
            <a:pPr algn="just"/>
            <a:r>
              <a:rPr lang="ro-RO" altLang="ro-RO" sz="2200" dirty="0">
                <a:latin typeface="Times New Roman" panose="02020603050405020304" pitchFamily="18" charset="0"/>
                <a:cs typeface="Times New Roman" panose="02020603050405020304" pitchFamily="18" charset="0"/>
              </a:rPr>
              <a:t>Panoul cu fotografii realizat ca produs al activității, și-a dovedit eficiența prin faptul că a devenit mărturie a faptului că mulți elevi și-au învins timiditatea și au reușit să vorbească în fața unui public, depășindu-și temerile.</a:t>
            </a:r>
          </a:p>
        </p:txBody>
      </p:sp>
    </p:spTree>
    <p:extLst>
      <p:ext uri="{BB962C8B-B14F-4D97-AF65-F5344CB8AC3E}">
        <p14:creationId xmlns:p14="http://schemas.microsoft.com/office/powerpoint/2010/main" val="15884436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descr="D:\0_Scoala 2012-2013\Foto_video_sem I_12-13\Eu_calator prin lumea larga\P1020459.JPG">
            <a:extLst>
              <a:ext uri="{FF2B5EF4-FFF2-40B4-BE49-F238E27FC236}">
                <a16:creationId xmlns:a16="http://schemas.microsoft.com/office/drawing/2014/main" id="{8A5B99F5-8BB3-EBFB-C4C5-B5248568FC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0341" y="176699"/>
            <a:ext cx="8395218" cy="6296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362168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 descr="D:\0_Scoala 2012-2013\Foto_video_sem I_12-13\Eu_calator prin lumea larga\P1020473.JPG">
            <a:extLst>
              <a:ext uri="{FF2B5EF4-FFF2-40B4-BE49-F238E27FC236}">
                <a16:creationId xmlns:a16="http://schemas.microsoft.com/office/drawing/2014/main" id="{B92A9896-2AEF-6416-5239-A1F5E2E3DAE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3873" b="2059"/>
          <a:stretch/>
        </p:blipFill>
        <p:spPr bwMode="auto">
          <a:xfrm>
            <a:off x="3382930" y="472071"/>
            <a:ext cx="6264923" cy="6045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26205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97E85764-80CA-EA81-B964-7AF0C6725515}"/>
              </a:ext>
            </a:extLst>
          </p:cNvPr>
          <p:cNvSpPr>
            <a:spLocks noGrp="1"/>
          </p:cNvSpPr>
          <p:nvPr>
            <p:ph type="title"/>
          </p:nvPr>
        </p:nvSpPr>
        <p:spPr>
          <a:xfrm>
            <a:off x="584463" y="404561"/>
            <a:ext cx="11607538" cy="4099159"/>
          </a:xfrm>
        </p:spPr>
        <p:txBody>
          <a:bodyPr>
            <a:normAutofit fontScale="90000"/>
          </a:bodyPr>
          <a:lstStyle/>
          <a:p>
            <a:pPr marL="342900" marR="0" lvl="0" indent="-342900" defTabSz="457200" rtl="0" eaLnBrk="1" fontAlgn="auto" latinLnBrk="0" hangingPunct="1">
              <a:lnSpc>
                <a:spcPct val="100000"/>
              </a:lnSpc>
              <a:spcBef>
                <a:spcPts val="1000"/>
              </a:spcBef>
              <a:spcAft>
                <a:spcPts val="0"/>
              </a:spcAft>
              <a:tabLst/>
              <a:defRPr/>
            </a:pPr>
            <a:r>
              <a:rPr kumimoji="0" lang="ro-RO" sz="2400" b="1" i="0" u="none" strike="noStrike" kern="1200" cap="none" spc="0" normalizeH="0" baseline="0" noProof="0" dirty="0">
                <a:ln>
                  <a:noFill/>
                </a:ln>
                <a:solidFill>
                  <a:srgbClr val="FF0000"/>
                </a:solidFill>
                <a:effectLst/>
                <a:uLnTx/>
                <a:uFillTx/>
                <a:latin typeface="Century Gothic" panose="020B0502020202020204"/>
                <a:ea typeface="+mn-ea"/>
                <a:cs typeface="+mn-cs"/>
              </a:rPr>
              <a:t>            </a:t>
            </a:r>
            <a:r>
              <a:rPr lang="ro-RO" sz="2400" b="1" dirty="0">
                <a:solidFill>
                  <a:srgbClr val="FF0000"/>
                </a:solidFill>
                <a:latin typeface="Century Gothic" panose="020B0502020202020204"/>
                <a:ea typeface="+mn-ea"/>
                <a:cs typeface="+mn-cs"/>
              </a:rPr>
              <a:t>     </a:t>
            </a:r>
            <a:r>
              <a:rPr kumimoji="0" lang="ro-RO" sz="2400" b="1" i="0" u="none" strike="noStrike" kern="1200" cap="none" spc="0" normalizeH="0" baseline="0" noProof="0" dirty="0">
                <a:ln>
                  <a:noFill/>
                </a:ln>
                <a:solidFill>
                  <a:srgbClr val="FF0000"/>
                </a:solidFill>
                <a:effectLst/>
                <a:uLnTx/>
                <a:uFillTx/>
                <a:latin typeface="Century Gothic" panose="020B0502020202020204"/>
                <a:ea typeface="+mn-ea"/>
                <a:cs typeface="+mn-cs"/>
              </a:rPr>
              <a:t>BORCANELE CU RECOMPENSE </a:t>
            </a:r>
            <a:br>
              <a:rPr kumimoji="0" lang="ro-RO" sz="2400" b="1" i="0" u="none" strike="noStrike" kern="1200" cap="none" spc="0" normalizeH="0" baseline="0" noProof="0" dirty="0">
                <a:ln>
                  <a:noFill/>
                </a:ln>
                <a:solidFill>
                  <a:srgbClr val="FF0000"/>
                </a:solidFill>
                <a:effectLst/>
                <a:uLnTx/>
                <a:uFillTx/>
                <a:latin typeface="Century Gothic" panose="020B0502020202020204"/>
                <a:ea typeface="+mn-ea"/>
                <a:cs typeface="+mn-cs"/>
              </a:rPr>
            </a:br>
            <a:br>
              <a:rPr kumimoji="0" lang="ro-RO" sz="2400" b="1" i="0" u="none" strike="noStrike" kern="1200" cap="none" spc="0" normalizeH="0" baseline="0" noProof="0" dirty="0">
                <a:ln>
                  <a:noFill/>
                </a:ln>
                <a:solidFill>
                  <a:srgbClr val="FF0000"/>
                </a:solidFill>
                <a:effectLst/>
                <a:uLnTx/>
                <a:uFillTx/>
                <a:latin typeface="Century Gothic" panose="020B0502020202020204"/>
                <a:ea typeface="+mn-ea"/>
                <a:cs typeface="+mn-cs"/>
              </a:rPr>
            </a:br>
            <a:r>
              <a:rPr kumimoji="0" lang="ro-RO" sz="2400" b="1" i="0" u="none" strike="noStrike" kern="1200" cap="none" spc="0" normalizeH="0" baseline="0" noProof="0" dirty="0">
                <a:ln>
                  <a:noFill/>
                </a:ln>
                <a:solidFill>
                  <a:srgbClr val="FF0000"/>
                </a:solidFill>
                <a:effectLst/>
                <a:uLnTx/>
                <a:uFillTx/>
                <a:latin typeface="Century Gothic" panose="020B0502020202020204"/>
                <a:ea typeface="+mn-ea"/>
                <a:cs typeface="+mn-cs"/>
              </a:rPr>
              <a:t>             </a:t>
            </a:r>
            <a:r>
              <a:rPr kumimoji="0" lang="ro-RO" sz="27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Ideea de a folosi borcanele cu recompense pentru a atinge obiective ale învățării, mi-a venit atunci când am văzut cât de mult se bucură copiii când primesc o bulină în borcan și cât de mult efort depun pentru a obține acest lucru.</a:t>
            </a:r>
            <a:br>
              <a:rPr kumimoji="0" lang="ro-RO" sz="27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br>
            <a:r>
              <a:rPr kumimoji="0" lang="ro-RO" sz="27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     Astfel, pentru acest an școlar mi-am propus ca obiective - dezvoltarea deprinderilor de muncă independentă și dezvoltarea gândirii logice și a perspicacității.</a:t>
            </a:r>
            <a:br>
              <a:rPr kumimoji="0" lang="ro-RO" sz="27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br>
            <a:r>
              <a:rPr kumimoji="0" lang="ro-RO" sz="27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     Fiecărui elev i s-a atribuit un borcan în care va primi o bulină verde ori de câte ori rezolvă corect o activitate de muncă independentă (la comunicare sau la matematică) și o bulină albastră de câte ori rezolvă ,,problema zilei” (o problemă de logică și perspicacitate care este propusă zilnic spre rezolvare individuală într-un anumit interval de timp).</a:t>
            </a:r>
            <a:br>
              <a:rPr kumimoji="0" lang="ro-RO" sz="27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br>
            <a:br>
              <a:rPr kumimoji="0" lang="ro-RO" sz="27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br>
            <a:br>
              <a:rPr kumimoji="0" lang="ro-RO" sz="2400" b="1" i="0" u="none" strike="noStrike" kern="1200" cap="none" spc="0" normalizeH="0" baseline="0" noProof="0" dirty="0">
                <a:ln>
                  <a:noFill/>
                </a:ln>
                <a:solidFill>
                  <a:srgbClr val="FF0000"/>
                </a:solidFill>
                <a:effectLst/>
                <a:uLnTx/>
                <a:uFillTx/>
                <a:latin typeface="Century Gothic" panose="020B0502020202020204"/>
                <a:ea typeface="+mn-ea"/>
                <a:cs typeface="+mn-cs"/>
              </a:rPr>
            </a:br>
            <a:br>
              <a:rPr kumimoji="0" lang="ro-RO" sz="2400" b="1" i="0" u="none" strike="noStrike" kern="1200" cap="none" spc="0" normalizeH="0" baseline="0" noProof="0" dirty="0">
                <a:ln>
                  <a:noFill/>
                </a:ln>
                <a:solidFill>
                  <a:srgbClr val="FF0000"/>
                </a:solidFill>
                <a:effectLst/>
                <a:uLnTx/>
                <a:uFillTx/>
                <a:latin typeface="Century Gothic" panose="020B0502020202020204"/>
                <a:ea typeface="+mn-ea"/>
                <a:cs typeface="+mn-cs"/>
              </a:rPr>
            </a:br>
            <a:endParaRPr lang="ro-RO" dirty="0"/>
          </a:p>
        </p:txBody>
      </p:sp>
      <p:pic>
        <p:nvPicPr>
          <p:cNvPr id="5" name="Substituent conținut 4">
            <a:extLst>
              <a:ext uri="{FF2B5EF4-FFF2-40B4-BE49-F238E27FC236}">
                <a16:creationId xmlns:a16="http://schemas.microsoft.com/office/drawing/2014/main" id="{C124934E-4544-4EC9-9D08-E2A780E467C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36405" y="4503720"/>
            <a:ext cx="10478277" cy="2136331"/>
          </a:xfrm>
        </p:spPr>
      </p:pic>
    </p:spTree>
    <p:extLst>
      <p:ext uri="{BB962C8B-B14F-4D97-AF65-F5344CB8AC3E}">
        <p14:creationId xmlns:p14="http://schemas.microsoft.com/office/powerpoint/2010/main" val="16077797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ubstituent conținut 4">
            <a:extLst>
              <a:ext uri="{FF2B5EF4-FFF2-40B4-BE49-F238E27FC236}">
                <a16:creationId xmlns:a16="http://schemas.microsoft.com/office/drawing/2014/main" id="{A3ECBA88-FD6B-A54F-5FD8-75DA6D57F61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94838" y="204753"/>
            <a:ext cx="1889741" cy="3359541"/>
          </a:xfrm>
        </p:spPr>
      </p:pic>
      <p:pic>
        <p:nvPicPr>
          <p:cNvPr id="7" name="Imagine 6">
            <a:extLst>
              <a:ext uri="{FF2B5EF4-FFF2-40B4-BE49-F238E27FC236}">
                <a16:creationId xmlns:a16="http://schemas.microsoft.com/office/drawing/2014/main" id="{FD19CAA9-C9EB-8BFC-8B3F-57F054CC5C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60089" y="204753"/>
            <a:ext cx="1889742" cy="3359541"/>
          </a:xfrm>
          <a:prstGeom prst="rect">
            <a:avLst/>
          </a:prstGeom>
        </p:spPr>
      </p:pic>
      <p:pic>
        <p:nvPicPr>
          <p:cNvPr id="9" name="Imagine 8">
            <a:extLst>
              <a:ext uri="{FF2B5EF4-FFF2-40B4-BE49-F238E27FC236}">
                <a16:creationId xmlns:a16="http://schemas.microsoft.com/office/drawing/2014/main" id="{531C7FC7-AAAC-1CA6-F9F5-28A3C67C38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25341" y="204753"/>
            <a:ext cx="1889742" cy="3359541"/>
          </a:xfrm>
          <a:prstGeom prst="rect">
            <a:avLst/>
          </a:prstGeom>
        </p:spPr>
      </p:pic>
      <p:pic>
        <p:nvPicPr>
          <p:cNvPr id="10" name="Substituent conținut 4">
            <a:extLst>
              <a:ext uri="{FF2B5EF4-FFF2-40B4-BE49-F238E27FC236}">
                <a16:creationId xmlns:a16="http://schemas.microsoft.com/office/drawing/2014/main" id="{836F00EE-C4ED-F5C3-2777-61F2BDD274C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4062" y="3877480"/>
            <a:ext cx="10755486" cy="2625957"/>
          </a:xfrm>
          <a:prstGeom prst="rect">
            <a:avLst/>
          </a:prstGeom>
        </p:spPr>
      </p:pic>
    </p:spTree>
    <p:extLst>
      <p:ext uri="{BB962C8B-B14F-4D97-AF65-F5344CB8AC3E}">
        <p14:creationId xmlns:p14="http://schemas.microsoft.com/office/powerpoint/2010/main" val="10835201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BE53C02C-EF9D-2F67-1799-FA45F64E6EF3}"/>
              </a:ext>
            </a:extLst>
          </p:cNvPr>
          <p:cNvSpPr>
            <a:spLocks noGrp="1"/>
          </p:cNvSpPr>
          <p:nvPr>
            <p:ph type="title"/>
          </p:nvPr>
        </p:nvSpPr>
        <p:spPr/>
        <p:txBody>
          <a:bodyPr/>
          <a:lstStyle/>
          <a:p>
            <a:endParaRPr lang="ro-RO" dirty="0"/>
          </a:p>
        </p:txBody>
      </p:sp>
      <p:pic>
        <p:nvPicPr>
          <p:cNvPr id="5" name="Substituent conținut 4">
            <a:extLst>
              <a:ext uri="{FF2B5EF4-FFF2-40B4-BE49-F238E27FC236}">
                <a16:creationId xmlns:a16="http://schemas.microsoft.com/office/drawing/2014/main" id="{8A8425B2-D27E-BD11-3354-A8167C82CC7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07108" y="505525"/>
            <a:ext cx="10136872" cy="2798949"/>
          </a:xfrm>
        </p:spPr>
      </p:pic>
      <p:pic>
        <p:nvPicPr>
          <p:cNvPr id="6" name="Imagine 5">
            <a:extLst>
              <a:ext uri="{FF2B5EF4-FFF2-40B4-BE49-F238E27FC236}">
                <a16:creationId xmlns:a16="http://schemas.microsoft.com/office/drawing/2014/main" id="{37967552-CE76-A094-3E11-82CDB1577ADE}"/>
              </a:ext>
            </a:extLst>
          </p:cNvPr>
          <p:cNvPicPr>
            <a:picLocks noChangeAspect="1"/>
          </p:cNvPicPr>
          <p:nvPr/>
        </p:nvPicPr>
        <p:blipFill>
          <a:blip r:embed="rId3"/>
          <a:stretch>
            <a:fillRect/>
          </a:stretch>
        </p:blipFill>
        <p:spPr>
          <a:xfrm>
            <a:off x="1820230" y="3959258"/>
            <a:ext cx="10136872" cy="2530857"/>
          </a:xfrm>
          <a:prstGeom prst="rect">
            <a:avLst/>
          </a:prstGeom>
        </p:spPr>
      </p:pic>
    </p:spTree>
    <p:extLst>
      <p:ext uri="{BB962C8B-B14F-4D97-AF65-F5344CB8AC3E}">
        <p14:creationId xmlns:p14="http://schemas.microsoft.com/office/powerpoint/2010/main" val="22787091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ubstituent conținut 4">
            <a:extLst>
              <a:ext uri="{FF2B5EF4-FFF2-40B4-BE49-F238E27FC236}">
                <a16:creationId xmlns:a16="http://schemas.microsoft.com/office/drawing/2014/main" id="{EB425807-225C-EBE1-7797-B745B626BF5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1211" y="2290715"/>
            <a:ext cx="11691105" cy="2432114"/>
          </a:xfrm>
        </p:spPr>
      </p:pic>
    </p:spTree>
    <p:extLst>
      <p:ext uri="{BB962C8B-B14F-4D97-AF65-F5344CB8AC3E}">
        <p14:creationId xmlns:p14="http://schemas.microsoft.com/office/powerpoint/2010/main" val="19652142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stituent conținut 2">
            <a:extLst>
              <a:ext uri="{FF2B5EF4-FFF2-40B4-BE49-F238E27FC236}">
                <a16:creationId xmlns:a16="http://schemas.microsoft.com/office/drawing/2014/main" id="{5470B3DB-1B63-82B1-30E8-13BC53A78BFE}"/>
              </a:ext>
            </a:extLst>
          </p:cNvPr>
          <p:cNvSpPr>
            <a:spLocks noGrp="1"/>
          </p:cNvSpPr>
          <p:nvPr>
            <p:ph idx="1"/>
          </p:nvPr>
        </p:nvSpPr>
        <p:spPr>
          <a:xfrm>
            <a:off x="2344115" y="1385740"/>
            <a:ext cx="8915400" cy="4807669"/>
          </a:xfrm>
        </p:spPr>
        <p:txBody>
          <a:bodyPr>
            <a:normAutofit/>
          </a:bodyPr>
          <a:lstStyle/>
          <a:p>
            <a:pPr marL="342900" marR="0" lvl="0" indent="-342900" algn="just" defTabSz="457200" rtl="0" eaLnBrk="1" fontAlgn="auto" latinLnBrk="0" hangingPunct="1">
              <a:lnSpc>
                <a:spcPct val="100000"/>
              </a:lnSpc>
              <a:spcBef>
                <a:spcPts val="1000"/>
              </a:spcBef>
              <a:spcAft>
                <a:spcPts val="0"/>
              </a:spcAft>
              <a:buClr>
                <a:srgbClr val="A53010"/>
              </a:buClr>
              <a:buSzTx/>
              <a:buFont typeface="Wingdings 3" charset="2"/>
              <a:buChar char=""/>
              <a:tabLst/>
              <a:defRPr/>
            </a:pPr>
            <a:endParaRPr kumimoji="0" lang="ro-RO" sz="24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ro-RO" sz="2400" kern="100" dirty="0">
                <a:solidFill>
                  <a:srgbClr val="3D3D3D"/>
                </a:solidFill>
                <a:effectLst/>
                <a:latin typeface="Times New Roman" panose="02020603050405020304" pitchFamily="18" charset="0"/>
                <a:ea typeface="Calibri" panose="020F0502020204030204" pitchFamily="34" charset="0"/>
                <a:cs typeface="Times New Roman" panose="02020603050405020304" pitchFamily="18" charset="0"/>
              </a:rPr>
              <a:t>Un climat pozitiv al clasei promovează relații pozitive între elevi. Pentru ca acest lucru să se </a:t>
            </a:r>
            <a:r>
              <a:rPr lang="ro-RO" sz="2400" kern="100" dirty="0">
                <a:solidFill>
                  <a:srgbClr val="3D3D3D"/>
                </a:solidFill>
                <a:latin typeface="Times New Roman" panose="02020603050405020304" pitchFamily="18" charset="0"/>
                <a:ea typeface="Calibri" panose="020F0502020204030204" pitchFamily="34" charset="0"/>
                <a:cs typeface="Times New Roman" panose="02020603050405020304" pitchFamily="18" charset="0"/>
              </a:rPr>
              <a:t>î</a:t>
            </a:r>
            <a:r>
              <a:rPr lang="ro-RO" sz="2400" kern="100" dirty="0">
                <a:solidFill>
                  <a:srgbClr val="3D3D3D"/>
                </a:solidFill>
                <a:effectLst/>
                <a:latin typeface="Times New Roman" panose="02020603050405020304" pitchFamily="18" charset="0"/>
                <a:ea typeface="Calibri" panose="020F0502020204030204" pitchFamily="34" charset="0"/>
                <a:cs typeface="Times New Roman" panose="02020603050405020304" pitchFamily="18" charset="0"/>
              </a:rPr>
              <a:t>ntâmple, elevii au nevoie să fie implicați </a:t>
            </a:r>
            <a:r>
              <a:rPr lang="ro-RO" sz="2400" kern="100" dirty="0">
                <a:solidFill>
                  <a:srgbClr val="3D3D3D"/>
                </a:solidFill>
                <a:latin typeface="Times New Roman" panose="02020603050405020304" pitchFamily="18" charset="0"/>
                <a:ea typeface="Calibri" panose="020F0502020204030204" pitchFamily="34" charset="0"/>
                <a:cs typeface="Times New Roman" panose="02020603050405020304" pitchFamily="18" charset="0"/>
              </a:rPr>
              <a:t>î</a:t>
            </a:r>
            <a:r>
              <a:rPr lang="ro-RO" sz="2400" kern="100" dirty="0">
                <a:solidFill>
                  <a:srgbClr val="3D3D3D"/>
                </a:solidFill>
                <a:effectLst/>
                <a:latin typeface="Times New Roman" panose="02020603050405020304" pitchFamily="18" charset="0"/>
                <a:ea typeface="Calibri" panose="020F0502020204030204" pitchFamily="34" charset="0"/>
                <a:cs typeface="Times New Roman" panose="02020603050405020304" pitchFamily="18" charset="0"/>
              </a:rPr>
              <a:t>n activități care să presupună colaborarea și interacțiunile pozitive.</a:t>
            </a:r>
            <a:endParaRPr lang="ro-RO" sz="2400"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defTabSz="457200" rtl="0" eaLnBrk="1" fontAlgn="auto" latinLnBrk="0" hangingPunct="1">
              <a:lnSpc>
                <a:spcPct val="100000"/>
              </a:lnSpc>
              <a:spcBef>
                <a:spcPts val="1000"/>
              </a:spcBef>
              <a:spcAft>
                <a:spcPts val="0"/>
              </a:spcAft>
              <a:buClr>
                <a:srgbClr val="A53010"/>
              </a:buClr>
              <a:buSzTx/>
              <a:buFont typeface="Wingdings 3" charset="2"/>
              <a:buChar char=""/>
              <a:tabLst/>
              <a:defRPr/>
            </a:pPr>
            <a:r>
              <a:rPr kumimoji="0" lang="ro-RO" sz="24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Sala de clasă trebuie să fie amenajată în așa fel încât să fie percepută de școlari ca fiind un mediu deschis, prietenos și stimulator. Încăperea trebuie să îi provoace pe elevi, să își dorească să exploreze universul uimitor al cunoașterii, să se implice activ și să învețe într-un mediu vizual relaxant. </a:t>
            </a:r>
            <a:endParaRPr kumimoji="0" lang="ro-RO" sz="24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mn-ea"/>
              <a:cs typeface="Times New Roman" panose="02020603050405020304" pitchFamily="18" charset="0"/>
            </a:endParaRPr>
          </a:p>
          <a:p>
            <a:endParaRPr lang="ro-RO" dirty="0"/>
          </a:p>
        </p:txBody>
      </p:sp>
    </p:spTree>
    <p:extLst>
      <p:ext uri="{BB962C8B-B14F-4D97-AF65-F5344CB8AC3E}">
        <p14:creationId xmlns:p14="http://schemas.microsoft.com/office/powerpoint/2010/main" val="42736294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stituent conținut 2">
            <a:extLst>
              <a:ext uri="{FF2B5EF4-FFF2-40B4-BE49-F238E27FC236}">
                <a16:creationId xmlns:a16="http://schemas.microsoft.com/office/drawing/2014/main" id="{E2152A01-228B-A4A4-62FD-71AF0104C2FF}"/>
              </a:ext>
            </a:extLst>
          </p:cNvPr>
          <p:cNvSpPr>
            <a:spLocks noGrp="1"/>
          </p:cNvSpPr>
          <p:nvPr>
            <p:ph idx="1"/>
          </p:nvPr>
        </p:nvSpPr>
        <p:spPr>
          <a:xfrm>
            <a:off x="688157" y="2658360"/>
            <a:ext cx="11604396" cy="5665508"/>
          </a:xfrm>
        </p:spPr>
        <p:txBody>
          <a:bodyPr>
            <a:normAutofit/>
          </a:bodyPr>
          <a:lstStyle/>
          <a:p>
            <a:pPr marL="0" indent="0">
              <a:buNone/>
            </a:pPr>
            <a:r>
              <a:rPr lang="ro-RO" sz="5400" dirty="0">
                <a:solidFill>
                  <a:srgbClr val="FF0000"/>
                </a:solidFill>
                <a:latin typeface="Algerian" panose="04020705040A02060702" pitchFamily="82" charset="0"/>
              </a:rPr>
              <a:t>  VĂ MULȚUMESC PENTRU ATENȚIE</a:t>
            </a:r>
          </a:p>
          <a:p>
            <a:pPr marL="0" indent="0">
              <a:buNone/>
            </a:pPr>
            <a:endParaRPr lang="ro-RO" sz="5400" dirty="0">
              <a:solidFill>
                <a:srgbClr val="FF0000"/>
              </a:solidFill>
              <a:latin typeface="Algerian" panose="04020705040A02060702" pitchFamily="82" charset="0"/>
            </a:endParaRPr>
          </a:p>
          <a:p>
            <a:pPr marL="0" indent="0">
              <a:buNone/>
            </a:pPr>
            <a:r>
              <a:rPr lang="ro-RO" sz="5400" dirty="0">
                <a:solidFill>
                  <a:srgbClr val="FF0000"/>
                </a:solidFill>
                <a:latin typeface="Algerian" panose="04020705040A02060702" pitchFamily="82" charset="0"/>
              </a:rPr>
              <a:t>                                     </a:t>
            </a:r>
          </a:p>
        </p:txBody>
      </p:sp>
      <p:sp>
        <p:nvSpPr>
          <p:cNvPr id="4" name="Inimă 3">
            <a:extLst>
              <a:ext uri="{FF2B5EF4-FFF2-40B4-BE49-F238E27FC236}">
                <a16:creationId xmlns:a16="http://schemas.microsoft.com/office/drawing/2014/main" id="{F8C33EC5-B1E8-070D-9352-8D4203AE13E1}"/>
              </a:ext>
            </a:extLst>
          </p:cNvPr>
          <p:cNvSpPr/>
          <p:nvPr/>
        </p:nvSpPr>
        <p:spPr>
          <a:xfrm>
            <a:off x="4666268" y="4176074"/>
            <a:ext cx="1429732" cy="1159497"/>
          </a:xfrm>
          <a:prstGeom prst="hear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5" name="Față zâmbitoare 4">
            <a:extLst>
              <a:ext uri="{FF2B5EF4-FFF2-40B4-BE49-F238E27FC236}">
                <a16:creationId xmlns:a16="http://schemas.microsoft.com/office/drawing/2014/main" id="{BD5BE54C-2C11-73C0-DA01-5C400A5DCC09}"/>
              </a:ext>
            </a:extLst>
          </p:cNvPr>
          <p:cNvSpPr/>
          <p:nvPr/>
        </p:nvSpPr>
        <p:spPr>
          <a:xfrm>
            <a:off x="7409468" y="4176074"/>
            <a:ext cx="1429732" cy="1272618"/>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ro-RO" dirty="0"/>
          </a:p>
        </p:txBody>
      </p:sp>
    </p:spTree>
    <p:extLst>
      <p:ext uri="{BB962C8B-B14F-4D97-AF65-F5344CB8AC3E}">
        <p14:creationId xmlns:p14="http://schemas.microsoft.com/office/powerpoint/2010/main" val="1171227856"/>
      </p:ext>
    </p:extLst>
  </p:cSld>
  <p:clrMapOvr>
    <a:masterClrMapping/>
  </p:clrMapOvr>
</p:sld>
</file>

<file path=ppt/theme/theme1.xml><?xml version="1.0" encoding="utf-8"?>
<a:theme xmlns:a="http://schemas.openxmlformats.org/drawingml/2006/main" name="Adiere">
  <a:themeElements>
    <a:clrScheme name="Adiere">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Adier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Adiere">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Temă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346</TotalTime>
  <Words>1255</Words>
  <Application>Microsoft Office PowerPoint</Application>
  <PresentationFormat>Ecran lat</PresentationFormat>
  <Paragraphs>42</Paragraphs>
  <Slides>23</Slides>
  <Notes>1</Notes>
  <HiddenSlides>0</HiddenSlides>
  <MMClips>0</MMClips>
  <ScaleCrop>false</ScaleCrop>
  <HeadingPairs>
    <vt:vector size="6" baseType="variant">
      <vt:variant>
        <vt:lpstr>Fonturi utilizate</vt:lpstr>
      </vt:variant>
      <vt:variant>
        <vt:i4>7</vt:i4>
      </vt:variant>
      <vt:variant>
        <vt:lpstr>Temă</vt:lpstr>
      </vt:variant>
      <vt:variant>
        <vt:i4>1</vt:i4>
      </vt:variant>
      <vt:variant>
        <vt:lpstr>Titluri diapozitive</vt:lpstr>
      </vt:variant>
      <vt:variant>
        <vt:i4>23</vt:i4>
      </vt:variant>
    </vt:vector>
  </HeadingPairs>
  <TitlesOfParts>
    <vt:vector size="31" baseType="lpstr">
      <vt:lpstr>Algerian</vt:lpstr>
      <vt:lpstr>Arial</vt:lpstr>
      <vt:lpstr>Arial Black</vt:lpstr>
      <vt:lpstr>Calibri</vt:lpstr>
      <vt:lpstr>Century Gothic</vt:lpstr>
      <vt:lpstr>Times New Roman</vt:lpstr>
      <vt:lpstr>Wingdings 3</vt:lpstr>
      <vt:lpstr>Adiere</vt:lpstr>
      <vt:lpstr>   CREATIVITATE   ȘI   INOVAȚIE  ÎN   CREAREA   CLIMATULUI EDUCAȚIONAL   LA    NIVELUL ÎNVĂȚĂMÂNTULUI    PRIMAR</vt:lpstr>
      <vt:lpstr>       Climatul educațional al clasei se referă la starea emoțională, dispoziția, atitudinea, tonul și starea de spirit pe care le au elevii în clasă. Un climat al clasei pozitiv presupune un mediu în care copilul se simte în siguranță, se simte respectat și binevenit, un mediu în care se simte sprijinit să învețe.                     Sala de clasă joacă un rol important în desfășurarea orelor de curs, iar aspecte precum mobilierul, dimensiunile încăperii și designul reprezintă elemente cheie pentru a stimula învățarea și creativitatea. Studiile arată că decorarea sălii de clasă poate influența progresul elevului cu până la 16%, in timp ce îngrămădirea prea multor stimuli vizuali afectează memoria și capacitatea de concentrare. </vt:lpstr>
      <vt:lpstr> ELEMENTE CHEIE ÎNTR-O SALĂ DE CLASĂ  O sală de clasă ideală are următoarele elemente:  </vt:lpstr>
      <vt:lpstr>     Plecând de la toate aceste elemente cheie, m-am gândit întotdeauna la ceea ce i-ar ajuta pe copii să se simtă confortabil în sala lor de clasă și în același timp să facă progrese în autocunoaștere și învățare.</vt:lpstr>
      <vt:lpstr>                              PANOUL - CELE ȘAPTE MEDALII ALE SUCCESULUI         Ideea panoului cu ,,Cele șapte medalii ale succesului” a pornit de la cartea cu același nume a profesorului Ovidiu Pânișoară.         Încă din clasa pregătitoare, elevilor li s-au citit poveștile celor 7 medalii (medalia curajului, medalia răbdării, medalia creativității, medalia perseverenței, medalia empatiei, medalia curiozității și medalia cooperării) și au fost încurajați să se gândească la situațiile în care ei ar da dovadă de aceste calități.           Apoi, timp de câte două săptămâni, copiii trebuiau să experimenteze și să exerseze situații în care au fost pe rând, curajoși, curioși, perseverenți, creativi etc. Au fot încurajați să scrie scurte mesaje în care să explice în ce context și cum au reușit să fie astfel.           După aproape 6 luni, elevilor le intrase în obișnuință să identifice situațiile în care au experimentat         aceste trăsături de caracter. Datorită faptului că vedeau și afișau toate aceste lucruri pe panou, elevii  au făcut progrese deosebite în ceea ce privește autocunoașterea, relaționarea și comportamentul.</vt:lpstr>
      <vt:lpstr>Prezentare PowerPoint</vt:lpstr>
      <vt:lpstr>Prezentare PowerPoint</vt:lpstr>
      <vt:lpstr>Prezentare PowerPoint</vt:lpstr>
      <vt:lpstr>Prezentare PowerPoint</vt:lpstr>
      <vt:lpstr>Prezentare PowerPoint</vt:lpstr>
      <vt:lpstr>Prezentare PowerPoint</vt:lpstr>
      <vt:lpstr>PANOUL VORBITOR </vt:lpstr>
      <vt:lpstr>Prezentare PowerPoint</vt:lpstr>
      <vt:lpstr>Prezentare PowerPoint</vt:lpstr>
      <vt:lpstr>Prezentare PowerPoint</vt:lpstr>
      <vt:lpstr>Prezentare PowerPoint</vt:lpstr>
      <vt:lpstr>Prezentare PowerPoint</vt:lpstr>
      <vt:lpstr>                 BORCANELE CU RECOMPENSE                Ideea de a folosi borcanele cu recompense pentru a atinge obiective ale învățării, mi-a venit atunci când am văzut cât de mult se bucură copiii când primesc o bulină în borcan și cât de mult efort depun pentru a obține acest lucru.      Astfel, pentru acest an școlar mi-am propus ca obiective - dezvoltarea deprinderilor de muncă independentă și dezvoltarea gândirii logice și a perspicacității.      Fiecărui elev i s-a atribuit un borcan în care va primi o bulină verde ori de câte ori rezolvă corect o activitate de muncă independentă (la comunicare sau la matematică) și o bulină albastră de câte ori rezolvă ,,problema zilei” (o problemă de logică și perspicacitate care este propusă zilnic spre rezolvare individuală într-un anumit interval de timp).    </vt:lpstr>
      <vt:lpstr>Prezentare PowerPoint</vt:lpstr>
      <vt:lpstr>Prezentare PowerPoint</vt:lpstr>
      <vt:lpstr>Prezentare PowerPoint</vt:lpstr>
      <vt:lpstr>Prezentare PowerPoint</vt:lpstr>
      <vt:lpstr>Prezentare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CRETIVITATE ȘI INOVAȚIE ÎN CREAREA CLIMATULUI EDUCAȚIONAL LA NIVELUL ÎNVĂȚĂMÂNTULUI PRIMAR</dc:title>
  <dc:creator>cimpeanu_anca@yahoo.com</dc:creator>
  <cp:lastModifiedBy>cimpeanu_anca@yahoo.com</cp:lastModifiedBy>
  <cp:revision>13</cp:revision>
  <dcterms:created xsi:type="dcterms:W3CDTF">2023-02-24T16:23:56Z</dcterms:created>
  <dcterms:modified xsi:type="dcterms:W3CDTF">2023-05-04T10:27:44Z</dcterms:modified>
</cp:coreProperties>
</file>