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5" d="100"/>
          <a:sy n="55" d="100"/>
        </p:scale>
        <p:origin x="75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003A8-8432-B984-9069-066D185ECE5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ro-RO"/>
          </a:p>
        </p:txBody>
      </p:sp>
      <p:sp>
        <p:nvSpPr>
          <p:cNvPr id="3" name="Subtitle 2">
            <a:extLst>
              <a:ext uri="{FF2B5EF4-FFF2-40B4-BE49-F238E27FC236}">
                <a16:creationId xmlns:a16="http://schemas.microsoft.com/office/drawing/2014/main" id="{3B1705C6-DB89-24E2-69C0-7CA226576B8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ro-RO"/>
          </a:p>
        </p:txBody>
      </p:sp>
      <p:sp>
        <p:nvSpPr>
          <p:cNvPr id="4" name="Date Placeholder 3">
            <a:extLst>
              <a:ext uri="{FF2B5EF4-FFF2-40B4-BE49-F238E27FC236}">
                <a16:creationId xmlns:a16="http://schemas.microsoft.com/office/drawing/2014/main" id="{01E2AC46-6CF9-87C3-A317-94B413159A9F}"/>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5" name="Footer Placeholder 4">
            <a:extLst>
              <a:ext uri="{FF2B5EF4-FFF2-40B4-BE49-F238E27FC236}">
                <a16:creationId xmlns:a16="http://schemas.microsoft.com/office/drawing/2014/main" id="{45078512-58AD-6F2D-73D2-654F6A3507C8}"/>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5890A8C6-8944-710D-50A0-069D4E52B752}"/>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4156942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273DA-787B-C83A-C4E3-FEA78D82AA9A}"/>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6899887D-4123-457C-7644-B085C64169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0EFD9914-15AD-DF28-97C6-CCED93FFDEFC}"/>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5" name="Footer Placeholder 4">
            <a:extLst>
              <a:ext uri="{FF2B5EF4-FFF2-40B4-BE49-F238E27FC236}">
                <a16:creationId xmlns:a16="http://schemas.microsoft.com/office/drawing/2014/main" id="{BA260C9F-2754-D719-A92E-34BD5A14EF61}"/>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8EA9D6D3-B738-041E-67D2-31C33E2EAD63}"/>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11153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BCF44-0ED4-31E1-89C5-7A335EF122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ro-RO"/>
          </a:p>
        </p:txBody>
      </p:sp>
      <p:sp>
        <p:nvSpPr>
          <p:cNvPr id="3" name="Text Placeholder 2">
            <a:extLst>
              <a:ext uri="{FF2B5EF4-FFF2-40B4-BE49-F238E27FC236}">
                <a16:creationId xmlns:a16="http://schemas.microsoft.com/office/drawing/2014/main" id="{0E6553F0-89AA-2042-1850-CD0D753F480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7BB71D7-CB07-4EED-BB16-6F1BF8094D9B}"/>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5" name="Footer Placeholder 4">
            <a:extLst>
              <a:ext uri="{FF2B5EF4-FFF2-40B4-BE49-F238E27FC236}">
                <a16:creationId xmlns:a16="http://schemas.microsoft.com/office/drawing/2014/main" id="{E2A54684-F5E0-81A3-C99E-49F2645C7245}"/>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2D3E9D94-D5CD-6780-5BB9-853DE59258BC}"/>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67054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D5307-DB4D-E2C4-31D7-A0D2AEE14D90}"/>
              </a:ext>
            </a:extLst>
          </p:cNvPr>
          <p:cNvSpPr>
            <a:spLocks noGrp="1"/>
          </p:cNvSpPr>
          <p:nvPr>
            <p:ph type="title"/>
          </p:nvPr>
        </p:nvSpPr>
        <p:spPr/>
        <p:txBody>
          <a:bodyPr/>
          <a:lstStyle/>
          <a:p>
            <a:r>
              <a:rPr lang="en-US"/>
              <a:t>Click to edit Master title style</a:t>
            </a:r>
            <a:endParaRPr lang="ro-RO"/>
          </a:p>
        </p:txBody>
      </p:sp>
      <p:sp>
        <p:nvSpPr>
          <p:cNvPr id="3" name="Content Placeholder 2">
            <a:extLst>
              <a:ext uri="{FF2B5EF4-FFF2-40B4-BE49-F238E27FC236}">
                <a16:creationId xmlns:a16="http://schemas.microsoft.com/office/drawing/2014/main" id="{3D1E1D5B-66CA-6FC1-5A39-7813E9D0461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Content Placeholder 3">
            <a:extLst>
              <a:ext uri="{FF2B5EF4-FFF2-40B4-BE49-F238E27FC236}">
                <a16:creationId xmlns:a16="http://schemas.microsoft.com/office/drawing/2014/main" id="{52239745-34E3-D4EE-572C-1AD1DC167DF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Date Placeholder 4">
            <a:extLst>
              <a:ext uri="{FF2B5EF4-FFF2-40B4-BE49-F238E27FC236}">
                <a16:creationId xmlns:a16="http://schemas.microsoft.com/office/drawing/2014/main" id="{F0CA0C9F-8734-BE44-6A0B-E3F2C353DC77}"/>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6" name="Footer Placeholder 5">
            <a:extLst>
              <a:ext uri="{FF2B5EF4-FFF2-40B4-BE49-F238E27FC236}">
                <a16:creationId xmlns:a16="http://schemas.microsoft.com/office/drawing/2014/main" id="{2997F8A9-6095-C909-E617-97E9E7D48AE9}"/>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7EB31799-6683-9BCB-F321-78DAE8DC0F24}"/>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3830773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F8D34-2A92-2363-21B5-02C7F07B6B14}"/>
              </a:ext>
            </a:extLst>
          </p:cNvPr>
          <p:cNvSpPr>
            <a:spLocks noGrp="1"/>
          </p:cNvSpPr>
          <p:nvPr>
            <p:ph type="title"/>
          </p:nvPr>
        </p:nvSpPr>
        <p:spPr>
          <a:xfrm>
            <a:off x="839788" y="365125"/>
            <a:ext cx="10515600" cy="1325563"/>
          </a:xfrm>
        </p:spPr>
        <p:txBody>
          <a:bodyPr/>
          <a:lstStyle/>
          <a:p>
            <a:r>
              <a:rPr lang="en-US"/>
              <a:t>Click to edit Master title style</a:t>
            </a:r>
            <a:endParaRPr lang="ro-RO"/>
          </a:p>
        </p:txBody>
      </p:sp>
      <p:sp>
        <p:nvSpPr>
          <p:cNvPr id="3" name="Text Placeholder 2">
            <a:extLst>
              <a:ext uri="{FF2B5EF4-FFF2-40B4-BE49-F238E27FC236}">
                <a16:creationId xmlns:a16="http://schemas.microsoft.com/office/drawing/2014/main" id="{D77F69A4-393B-182B-FE22-30718E4BEB8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B666B01-C0E8-14AF-D370-8D655C24A6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5" name="Text Placeholder 4">
            <a:extLst>
              <a:ext uri="{FF2B5EF4-FFF2-40B4-BE49-F238E27FC236}">
                <a16:creationId xmlns:a16="http://schemas.microsoft.com/office/drawing/2014/main" id="{C152ED22-D6E2-7D22-E2FF-32E451DE9B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89ABD8B-2B52-D006-CB7B-9933B771BDF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7" name="Date Placeholder 6">
            <a:extLst>
              <a:ext uri="{FF2B5EF4-FFF2-40B4-BE49-F238E27FC236}">
                <a16:creationId xmlns:a16="http://schemas.microsoft.com/office/drawing/2014/main" id="{3D90D070-09CD-FD7B-D5A2-CB78398C1BAB}"/>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8" name="Footer Placeholder 7">
            <a:extLst>
              <a:ext uri="{FF2B5EF4-FFF2-40B4-BE49-F238E27FC236}">
                <a16:creationId xmlns:a16="http://schemas.microsoft.com/office/drawing/2014/main" id="{44406878-63CE-F97A-AFF2-B071D3C033CF}"/>
              </a:ext>
            </a:extLst>
          </p:cNvPr>
          <p:cNvSpPr>
            <a:spLocks noGrp="1"/>
          </p:cNvSpPr>
          <p:nvPr>
            <p:ph type="ftr" sz="quarter" idx="11"/>
          </p:nvPr>
        </p:nvSpPr>
        <p:spPr/>
        <p:txBody>
          <a:bodyPr/>
          <a:lstStyle/>
          <a:p>
            <a:endParaRPr lang="ro-RO"/>
          </a:p>
        </p:txBody>
      </p:sp>
      <p:sp>
        <p:nvSpPr>
          <p:cNvPr id="9" name="Slide Number Placeholder 8">
            <a:extLst>
              <a:ext uri="{FF2B5EF4-FFF2-40B4-BE49-F238E27FC236}">
                <a16:creationId xmlns:a16="http://schemas.microsoft.com/office/drawing/2014/main" id="{6F23A352-7F44-4DD9-4BC8-7F78AB05328E}"/>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368991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BF8D3-9DE7-74E4-87EB-D45E28076921}"/>
              </a:ext>
            </a:extLst>
          </p:cNvPr>
          <p:cNvSpPr>
            <a:spLocks noGrp="1"/>
          </p:cNvSpPr>
          <p:nvPr>
            <p:ph type="title"/>
          </p:nvPr>
        </p:nvSpPr>
        <p:spPr/>
        <p:txBody>
          <a:bodyPr/>
          <a:lstStyle/>
          <a:p>
            <a:r>
              <a:rPr lang="en-US"/>
              <a:t>Click to edit Master title style</a:t>
            </a:r>
            <a:endParaRPr lang="ro-RO"/>
          </a:p>
        </p:txBody>
      </p:sp>
      <p:sp>
        <p:nvSpPr>
          <p:cNvPr id="3" name="Date Placeholder 2">
            <a:extLst>
              <a:ext uri="{FF2B5EF4-FFF2-40B4-BE49-F238E27FC236}">
                <a16:creationId xmlns:a16="http://schemas.microsoft.com/office/drawing/2014/main" id="{28960F30-3F17-F81F-81CC-61183DCC591D}"/>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4" name="Footer Placeholder 3">
            <a:extLst>
              <a:ext uri="{FF2B5EF4-FFF2-40B4-BE49-F238E27FC236}">
                <a16:creationId xmlns:a16="http://schemas.microsoft.com/office/drawing/2014/main" id="{6830E407-236E-C632-1E89-6E04ABECBDDD}"/>
              </a:ext>
            </a:extLst>
          </p:cNvPr>
          <p:cNvSpPr>
            <a:spLocks noGrp="1"/>
          </p:cNvSpPr>
          <p:nvPr>
            <p:ph type="ftr" sz="quarter" idx="11"/>
          </p:nvPr>
        </p:nvSpPr>
        <p:spPr/>
        <p:txBody>
          <a:bodyPr/>
          <a:lstStyle/>
          <a:p>
            <a:endParaRPr lang="ro-RO"/>
          </a:p>
        </p:txBody>
      </p:sp>
      <p:sp>
        <p:nvSpPr>
          <p:cNvPr id="5" name="Slide Number Placeholder 4">
            <a:extLst>
              <a:ext uri="{FF2B5EF4-FFF2-40B4-BE49-F238E27FC236}">
                <a16:creationId xmlns:a16="http://schemas.microsoft.com/office/drawing/2014/main" id="{39CC4A8D-C052-EDCB-1EF7-66F41683C610}"/>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3014009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EADC2B-343E-3D10-45A5-1781BC332F98}"/>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3" name="Footer Placeholder 2">
            <a:extLst>
              <a:ext uri="{FF2B5EF4-FFF2-40B4-BE49-F238E27FC236}">
                <a16:creationId xmlns:a16="http://schemas.microsoft.com/office/drawing/2014/main" id="{EE0EEAEB-D377-D4AA-482B-D30071EB1D41}"/>
              </a:ext>
            </a:extLst>
          </p:cNvPr>
          <p:cNvSpPr>
            <a:spLocks noGrp="1"/>
          </p:cNvSpPr>
          <p:nvPr>
            <p:ph type="ftr" sz="quarter" idx="11"/>
          </p:nvPr>
        </p:nvSpPr>
        <p:spPr/>
        <p:txBody>
          <a:bodyPr/>
          <a:lstStyle/>
          <a:p>
            <a:endParaRPr lang="ro-RO"/>
          </a:p>
        </p:txBody>
      </p:sp>
      <p:sp>
        <p:nvSpPr>
          <p:cNvPr id="4" name="Slide Number Placeholder 3">
            <a:extLst>
              <a:ext uri="{FF2B5EF4-FFF2-40B4-BE49-F238E27FC236}">
                <a16:creationId xmlns:a16="http://schemas.microsoft.com/office/drawing/2014/main" id="{0A817BA9-B0EE-B67B-6A0E-4C673AE3047C}"/>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11566280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0F6E79-E272-D626-BAEF-9A3B24B8AC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Content Placeholder 2">
            <a:extLst>
              <a:ext uri="{FF2B5EF4-FFF2-40B4-BE49-F238E27FC236}">
                <a16:creationId xmlns:a16="http://schemas.microsoft.com/office/drawing/2014/main" id="{CF690057-BD36-6CFF-C3AF-96C8C1D1740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Text Placeholder 3">
            <a:extLst>
              <a:ext uri="{FF2B5EF4-FFF2-40B4-BE49-F238E27FC236}">
                <a16:creationId xmlns:a16="http://schemas.microsoft.com/office/drawing/2014/main" id="{ACACDC7D-34CE-668A-F93C-1B9DC9A727E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2C5D6F-4E10-9F9A-A013-C5AD6A092A5B}"/>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6" name="Footer Placeholder 5">
            <a:extLst>
              <a:ext uri="{FF2B5EF4-FFF2-40B4-BE49-F238E27FC236}">
                <a16:creationId xmlns:a16="http://schemas.microsoft.com/office/drawing/2014/main" id="{2F5DBAB9-6E8D-149F-F88D-E38DEBBA60D1}"/>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91268519-A976-F771-54ED-5D0DCD69F6A5}"/>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14415706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FA4A5-1318-FB32-4F2A-FCC834D1C7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ro-RO"/>
          </a:p>
        </p:txBody>
      </p:sp>
      <p:sp>
        <p:nvSpPr>
          <p:cNvPr id="3" name="Picture Placeholder 2">
            <a:extLst>
              <a:ext uri="{FF2B5EF4-FFF2-40B4-BE49-F238E27FC236}">
                <a16:creationId xmlns:a16="http://schemas.microsoft.com/office/drawing/2014/main" id="{22C65512-035D-8FF4-BDC2-DDAD5DEBFFC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o-RO"/>
          </a:p>
        </p:txBody>
      </p:sp>
      <p:sp>
        <p:nvSpPr>
          <p:cNvPr id="4" name="Text Placeholder 3">
            <a:extLst>
              <a:ext uri="{FF2B5EF4-FFF2-40B4-BE49-F238E27FC236}">
                <a16:creationId xmlns:a16="http://schemas.microsoft.com/office/drawing/2014/main" id="{1D14CE3C-4CF9-2D51-BAEF-ADDDE66468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323329-5B73-2824-8BCB-5DCA5786D41B}"/>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6" name="Footer Placeholder 5">
            <a:extLst>
              <a:ext uri="{FF2B5EF4-FFF2-40B4-BE49-F238E27FC236}">
                <a16:creationId xmlns:a16="http://schemas.microsoft.com/office/drawing/2014/main" id="{68B0C3E9-751D-F796-D698-873EF5A97736}"/>
              </a:ext>
            </a:extLst>
          </p:cNvPr>
          <p:cNvSpPr>
            <a:spLocks noGrp="1"/>
          </p:cNvSpPr>
          <p:nvPr>
            <p:ph type="ftr" sz="quarter" idx="11"/>
          </p:nvPr>
        </p:nvSpPr>
        <p:spPr/>
        <p:txBody>
          <a:bodyPr/>
          <a:lstStyle/>
          <a:p>
            <a:endParaRPr lang="ro-RO"/>
          </a:p>
        </p:txBody>
      </p:sp>
      <p:sp>
        <p:nvSpPr>
          <p:cNvPr id="7" name="Slide Number Placeholder 6">
            <a:extLst>
              <a:ext uri="{FF2B5EF4-FFF2-40B4-BE49-F238E27FC236}">
                <a16:creationId xmlns:a16="http://schemas.microsoft.com/office/drawing/2014/main" id="{7A09C870-9F07-45E5-C4E9-157B3C86D8B7}"/>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33527322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2EB64-99DA-9302-D7F5-DDAD364F03C5}"/>
              </a:ext>
            </a:extLst>
          </p:cNvPr>
          <p:cNvSpPr>
            <a:spLocks noGrp="1"/>
          </p:cNvSpPr>
          <p:nvPr>
            <p:ph type="title"/>
          </p:nvPr>
        </p:nvSpPr>
        <p:spPr/>
        <p:txBody>
          <a:bodyPr/>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502408A1-E211-94F1-DC1A-DD203F51606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C147B20D-854D-B533-A184-0CE192BAD65F}"/>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5" name="Footer Placeholder 4">
            <a:extLst>
              <a:ext uri="{FF2B5EF4-FFF2-40B4-BE49-F238E27FC236}">
                <a16:creationId xmlns:a16="http://schemas.microsoft.com/office/drawing/2014/main" id="{70637A14-70D4-6DBB-1B5C-01B3EDD3CBF4}"/>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58C9C1BD-7D79-8AD9-3A22-66BC4DEC1FA1}"/>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294105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CBE0C3B-7B57-0FA2-D9D5-9E403B0C44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ro-RO"/>
          </a:p>
        </p:txBody>
      </p:sp>
      <p:sp>
        <p:nvSpPr>
          <p:cNvPr id="3" name="Vertical Text Placeholder 2">
            <a:extLst>
              <a:ext uri="{FF2B5EF4-FFF2-40B4-BE49-F238E27FC236}">
                <a16:creationId xmlns:a16="http://schemas.microsoft.com/office/drawing/2014/main" id="{F961B42E-99EE-2C1E-0AFD-30F2C661D7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112C268A-7B4A-1BA7-DBD8-97335CBB4494}"/>
              </a:ext>
            </a:extLst>
          </p:cNvPr>
          <p:cNvSpPr>
            <a:spLocks noGrp="1"/>
          </p:cNvSpPr>
          <p:nvPr>
            <p:ph type="dt" sz="half" idx="10"/>
          </p:nvPr>
        </p:nvSpPr>
        <p:spPr/>
        <p:txBody>
          <a:bodyPr/>
          <a:lstStyle/>
          <a:p>
            <a:fld id="{9AE50719-B42A-427B-A5DA-4EB919C60E39}" type="datetimeFigureOut">
              <a:rPr lang="ro-RO" smtClean="0"/>
              <a:t>01.02.2024</a:t>
            </a:fld>
            <a:endParaRPr lang="ro-RO"/>
          </a:p>
        </p:txBody>
      </p:sp>
      <p:sp>
        <p:nvSpPr>
          <p:cNvPr id="5" name="Footer Placeholder 4">
            <a:extLst>
              <a:ext uri="{FF2B5EF4-FFF2-40B4-BE49-F238E27FC236}">
                <a16:creationId xmlns:a16="http://schemas.microsoft.com/office/drawing/2014/main" id="{10A1A75E-2219-5EA6-7380-5BAE1DDF7E23}"/>
              </a:ext>
            </a:extLst>
          </p:cNvPr>
          <p:cNvSpPr>
            <a:spLocks noGrp="1"/>
          </p:cNvSpPr>
          <p:nvPr>
            <p:ph type="ftr" sz="quarter" idx="11"/>
          </p:nvPr>
        </p:nvSpPr>
        <p:spPr/>
        <p:txBody>
          <a:bodyPr/>
          <a:lstStyle/>
          <a:p>
            <a:endParaRPr lang="ro-RO"/>
          </a:p>
        </p:txBody>
      </p:sp>
      <p:sp>
        <p:nvSpPr>
          <p:cNvPr id="6" name="Slide Number Placeholder 5">
            <a:extLst>
              <a:ext uri="{FF2B5EF4-FFF2-40B4-BE49-F238E27FC236}">
                <a16:creationId xmlns:a16="http://schemas.microsoft.com/office/drawing/2014/main" id="{61E7A546-863F-56A0-4A1A-9AE14426165A}"/>
              </a:ext>
            </a:extLst>
          </p:cNvPr>
          <p:cNvSpPr>
            <a:spLocks noGrp="1"/>
          </p:cNvSpPr>
          <p:nvPr>
            <p:ph type="sldNum" sz="quarter" idx="12"/>
          </p:nvPr>
        </p:nvSpPr>
        <p:spPr/>
        <p:txBody>
          <a:bodyPr/>
          <a:lstStyle/>
          <a:p>
            <a:fld id="{2145440D-E17F-4B9B-9360-DD5462F16D92}" type="slidenum">
              <a:rPr lang="ro-RO" smtClean="0"/>
              <a:t>‹#›</a:t>
            </a:fld>
            <a:endParaRPr lang="ro-RO"/>
          </a:p>
        </p:txBody>
      </p:sp>
    </p:spTree>
    <p:extLst>
      <p:ext uri="{BB962C8B-B14F-4D97-AF65-F5344CB8AC3E}">
        <p14:creationId xmlns:p14="http://schemas.microsoft.com/office/powerpoint/2010/main" val="15689377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DA2668-11DB-1D68-914F-2270EB6D29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ro-RO"/>
          </a:p>
        </p:txBody>
      </p:sp>
      <p:sp>
        <p:nvSpPr>
          <p:cNvPr id="3" name="Text Placeholder 2">
            <a:extLst>
              <a:ext uri="{FF2B5EF4-FFF2-40B4-BE49-F238E27FC236}">
                <a16:creationId xmlns:a16="http://schemas.microsoft.com/office/drawing/2014/main" id="{D5550A78-9313-0BE7-75FE-A368053D4E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4" name="Date Placeholder 3">
            <a:extLst>
              <a:ext uri="{FF2B5EF4-FFF2-40B4-BE49-F238E27FC236}">
                <a16:creationId xmlns:a16="http://schemas.microsoft.com/office/drawing/2014/main" id="{812F475E-4EAE-920D-70D1-4A48011AAD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E50719-B42A-427B-A5DA-4EB919C60E39}" type="datetimeFigureOut">
              <a:rPr lang="ro-RO" smtClean="0"/>
              <a:t>01.02.2024</a:t>
            </a:fld>
            <a:endParaRPr lang="ro-RO"/>
          </a:p>
        </p:txBody>
      </p:sp>
      <p:sp>
        <p:nvSpPr>
          <p:cNvPr id="5" name="Footer Placeholder 4">
            <a:extLst>
              <a:ext uri="{FF2B5EF4-FFF2-40B4-BE49-F238E27FC236}">
                <a16:creationId xmlns:a16="http://schemas.microsoft.com/office/drawing/2014/main" id="{24BDB103-A29B-32B7-493C-861FA36A3EA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o-RO"/>
          </a:p>
        </p:txBody>
      </p:sp>
      <p:sp>
        <p:nvSpPr>
          <p:cNvPr id="6" name="Slide Number Placeholder 5">
            <a:extLst>
              <a:ext uri="{FF2B5EF4-FFF2-40B4-BE49-F238E27FC236}">
                <a16:creationId xmlns:a16="http://schemas.microsoft.com/office/drawing/2014/main" id="{4997CEFD-D756-1686-C541-008B5291214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45440D-E17F-4B9B-9360-DD5462F16D92}" type="slidenum">
              <a:rPr lang="ro-RO" smtClean="0"/>
              <a:t>‹#›</a:t>
            </a:fld>
            <a:endParaRPr lang="ro-RO"/>
          </a:p>
        </p:txBody>
      </p:sp>
    </p:spTree>
    <p:extLst>
      <p:ext uri="{BB962C8B-B14F-4D97-AF65-F5344CB8AC3E}">
        <p14:creationId xmlns:p14="http://schemas.microsoft.com/office/powerpoint/2010/main" val="42059319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o-R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web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73764C-6B87-5310-FED4-E85682CAC476}"/>
              </a:ext>
            </a:extLst>
          </p:cNvPr>
          <p:cNvSpPr>
            <a:spLocks noGrp="1"/>
          </p:cNvSpPr>
          <p:nvPr>
            <p:ph type="ctrTitle"/>
          </p:nvPr>
        </p:nvSpPr>
        <p:spPr/>
        <p:txBody>
          <a:bodyPr/>
          <a:lstStyle/>
          <a:p>
            <a:endParaRPr lang="ro-RO" dirty="0"/>
          </a:p>
        </p:txBody>
      </p:sp>
      <p:sp>
        <p:nvSpPr>
          <p:cNvPr id="3" name="Subtitle 2">
            <a:extLst>
              <a:ext uri="{FF2B5EF4-FFF2-40B4-BE49-F238E27FC236}">
                <a16:creationId xmlns:a16="http://schemas.microsoft.com/office/drawing/2014/main" id="{01EDFB86-3F5E-DDDE-7928-63EAEB06BAEB}"/>
              </a:ext>
            </a:extLst>
          </p:cNvPr>
          <p:cNvSpPr>
            <a:spLocks noGrp="1"/>
          </p:cNvSpPr>
          <p:nvPr>
            <p:ph type="subTitle" idx="1"/>
          </p:nvPr>
        </p:nvSpPr>
        <p:spPr>
          <a:xfrm>
            <a:off x="3986074" y="5193437"/>
            <a:ext cx="6764784" cy="1136341"/>
          </a:xfrm>
        </p:spPr>
        <p:txBody>
          <a:bodyPr>
            <a:normAutofit lnSpcReduction="10000"/>
          </a:bodyPr>
          <a:lstStyle/>
          <a:p>
            <a:pPr algn="l"/>
            <a:r>
              <a:rPr lang="ro-RO" dirty="0">
                <a:solidFill>
                  <a:srgbClr val="002060"/>
                </a:solidFill>
              </a:rPr>
              <a:t>                 </a:t>
            </a:r>
            <a:r>
              <a:rPr lang="ro-RO" dirty="0">
                <a:solidFill>
                  <a:srgbClr val="7030A0"/>
                </a:solidFill>
              </a:rPr>
              <a:t>,,Dacă le predai elevilor de azi, așa cum ai facut-o ieri, le furi ziua de mâine!”</a:t>
            </a:r>
          </a:p>
          <a:p>
            <a:pPr algn="l"/>
            <a:r>
              <a:rPr lang="ro-RO" dirty="0">
                <a:solidFill>
                  <a:srgbClr val="7030A0"/>
                </a:solidFill>
              </a:rPr>
              <a:t>                                                       John Dewey</a:t>
            </a:r>
            <a:endParaRPr lang="ro-RO" dirty="0">
              <a:solidFill>
                <a:srgbClr val="002060"/>
              </a:solidFill>
            </a:endParaRPr>
          </a:p>
        </p:txBody>
      </p:sp>
      <p:pic>
        <p:nvPicPr>
          <p:cNvPr id="5" name="Picture 4">
            <a:extLst>
              <a:ext uri="{FF2B5EF4-FFF2-40B4-BE49-F238E27FC236}">
                <a16:creationId xmlns:a16="http://schemas.microsoft.com/office/drawing/2014/main" id="{C59FE1D6-5B1C-724E-80F4-3D10138635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5728" y="340635"/>
            <a:ext cx="10120544" cy="4657493"/>
          </a:xfrm>
          <a:prstGeom prst="rect">
            <a:avLst/>
          </a:prstGeom>
        </p:spPr>
      </p:pic>
    </p:spTree>
    <p:extLst>
      <p:ext uri="{BB962C8B-B14F-4D97-AF65-F5344CB8AC3E}">
        <p14:creationId xmlns:p14="http://schemas.microsoft.com/office/powerpoint/2010/main" val="916278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BCA31-3769-2CB3-6744-E177BF380B9E}"/>
              </a:ext>
            </a:extLst>
          </p:cNvPr>
          <p:cNvSpPr>
            <a:spLocks noGrp="1"/>
          </p:cNvSpPr>
          <p:nvPr>
            <p:ph type="title"/>
          </p:nvPr>
        </p:nvSpPr>
        <p:spPr/>
        <p:txBody>
          <a:bodyPr/>
          <a:lstStyle/>
          <a:p>
            <a:pPr algn="ctr"/>
            <a:r>
              <a:rPr lang="ro-RO" b="1" dirty="0"/>
              <a:t>...despre </a:t>
            </a:r>
            <a:r>
              <a:rPr lang="ro-RO" b="1" dirty="0">
                <a:solidFill>
                  <a:srgbClr val="00B0F0"/>
                </a:solidFill>
              </a:rPr>
              <a:t>S</a:t>
            </a:r>
            <a:r>
              <a:rPr lang="ro-RO" b="1" dirty="0">
                <a:solidFill>
                  <a:srgbClr val="00B050"/>
                </a:solidFill>
              </a:rPr>
              <a:t>T</a:t>
            </a:r>
            <a:r>
              <a:rPr lang="ro-RO" b="1" dirty="0">
                <a:solidFill>
                  <a:srgbClr val="FFC000"/>
                </a:solidFill>
              </a:rPr>
              <a:t>E</a:t>
            </a:r>
            <a:r>
              <a:rPr lang="ro-RO" b="1" dirty="0">
                <a:solidFill>
                  <a:srgbClr val="FF0000"/>
                </a:solidFill>
              </a:rPr>
              <a:t>A</a:t>
            </a:r>
            <a:r>
              <a:rPr lang="ro-RO" b="1" dirty="0">
                <a:solidFill>
                  <a:srgbClr val="C00000"/>
                </a:solidFill>
              </a:rPr>
              <a:t>M</a:t>
            </a:r>
            <a:endParaRPr lang="ro-RO" b="1" dirty="0">
              <a:solidFill>
                <a:srgbClr val="00B050"/>
              </a:solidFill>
            </a:endParaRPr>
          </a:p>
        </p:txBody>
      </p:sp>
      <p:sp>
        <p:nvSpPr>
          <p:cNvPr id="3" name="Content Placeholder 2">
            <a:extLst>
              <a:ext uri="{FF2B5EF4-FFF2-40B4-BE49-F238E27FC236}">
                <a16:creationId xmlns:a16="http://schemas.microsoft.com/office/drawing/2014/main" id="{3B1D4C20-735E-B36B-4318-B5880782AD56}"/>
              </a:ext>
            </a:extLst>
          </p:cNvPr>
          <p:cNvSpPr>
            <a:spLocks noGrp="1"/>
          </p:cNvSpPr>
          <p:nvPr>
            <p:ph idx="1"/>
          </p:nvPr>
        </p:nvSpPr>
        <p:spPr/>
        <p:txBody>
          <a:bodyPr/>
          <a:lstStyle/>
          <a:p>
            <a:pPr marL="0" indent="0">
              <a:buNone/>
            </a:pPr>
            <a:r>
              <a:rPr lang="ro-RO" dirty="0"/>
              <a:t>      </a:t>
            </a:r>
          </a:p>
          <a:p>
            <a:pPr marL="0" indent="0">
              <a:buNone/>
            </a:pPr>
            <a:r>
              <a:rPr lang="ro-RO" sz="2400" dirty="0"/>
              <a:t>         Atunci când Carl Jung a propus arhetipul artistului-om de știință sau când Albert Einstein a spus că știința și arta au rădăcini comune în mister, nu au făcut decât să reflecte o perspectivă istorică, încetățenită: cele 2 domenii au o afinitate naturală. Astfel </a:t>
            </a:r>
            <a:r>
              <a:rPr lang="ro-RO" sz="2400" dirty="0">
                <a:solidFill>
                  <a:srgbClr val="C00000"/>
                </a:solidFill>
              </a:rPr>
              <a:t>A</a:t>
            </a:r>
            <a:r>
              <a:rPr lang="ro-RO" sz="2400" dirty="0"/>
              <a:t> de la arte își găsește foarte ușor locul în mijlocul acronimului </a:t>
            </a:r>
            <a:r>
              <a:rPr lang="ro-RO" sz="2400" dirty="0">
                <a:solidFill>
                  <a:srgbClr val="00B0F0"/>
                </a:solidFill>
              </a:rPr>
              <a:t>S</a:t>
            </a:r>
            <a:r>
              <a:rPr lang="ro-RO" sz="2400" dirty="0">
                <a:solidFill>
                  <a:srgbClr val="00B050"/>
                </a:solidFill>
              </a:rPr>
              <a:t>T</a:t>
            </a:r>
            <a:r>
              <a:rPr lang="ro-RO" sz="2400" dirty="0">
                <a:solidFill>
                  <a:srgbClr val="FFC000"/>
                </a:solidFill>
              </a:rPr>
              <a:t>E</a:t>
            </a:r>
            <a:r>
              <a:rPr lang="ro-RO" sz="2400" dirty="0">
                <a:solidFill>
                  <a:srgbClr val="C00000"/>
                </a:solidFill>
              </a:rPr>
              <a:t>M</a:t>
            </a:r>
            <a:r>
              <a:rPr lang="ro-RO" sz="2400" dirty="0"/>
              <a:t>(știință, tehnologie, inginerie și matematică) care devine </a:t>
            </a:r>
            <a:r>
              <a:rPr lang="ro-RO" sz="2400" dirty="0">
                <a:solidFill>
                  <a:srgbClr val="00B0F0"/>
                </a:solidFill>
              </a:rPr>
              <a:t>S</a:t>
            </a:r>
            <a:r>
              <a:rPr lang="ro-RO" sz="2400" dirty="0">
                <a:solidFill>
                  <a:srgbClr val="00B050"/>
                </a:solidFill>
              </a:rPr>
              <a:t>T</a:t>
            </a:r>
            <a:r>
              <a:rPr lang="ro-RO" sz="2400" dirty="0">
                <a:solidFill>
                  <a:srgbClr val="FFC000"/>
                </a:solidFill>
              </a:rPr>
              <a:t>E</a:t>
            </a:r>
            <a:r>
              <a:rPr lang="ro-RO" sz="2400" dirty="0">
                <a:solidFill>
                  <a:srgbClr val="FF0000"/>
                </a:solidFill>
              </a:rPr>
              <a:t>A</a:t>
            </a:r>
            <a:r>
              <a:rPr lang="ro-RO" sz="2400" dirty="0">
                <a:solidFill>
                  <a:srgbClr val="C00000"/>
                </a:solidFill>
              </a:rPr>
              <a:t>M:</a:t>
            </a:r>
            <a:r>
              <a:rPr lang="ro-RO" sz="2400" dirty="0"/>
              <a:t> o abordare modernă, interdisciplinară a cercetării și inovării.</a:t>
            </a:r>
            <a:endParaRPr lang="ro-RO" dirty="0"/>
          </a:p>
        </p:txBody>
      </p:sp>
      <p:pic>
        <p:nvPicPr>
          <p:cNvPr id="5" name="Picture 4">
            <a:extLst>
              <a:ext uri="{FF2B5EF4-FFF2-40B4-BE49-F238E27FC236}">
                <a16:creationId xmlns:a16="http://schemas.microsoft.com/office/drawing/2014/main" id="{F7759656-882A-0E21-C929-5C12201D32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16536" y="4199015"/>
            <a:ext cx="2281561" cy="2112885"/>
          </a:xfrm>
          <a:prstGeom prst="rect">
            <a:avLst/>
          </a:prstGeom>
        </p:spPr>
      </p:pic>
    </p:spTree>
    <p:extLst>
      <p:ext uri="{BB962C8B-B14F-4D97-AF65-F5344CB8AC3E}">
        <p14:creationId xmlns:p14="http://schemas.microsoft.com/office/powerpoint/2010/main" val="33911816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E5E609-8BD7-3D25-8632-CFF85B4C62C5}"/>
              </a:ext>
            </a:extLst>
          </p:cNvPr>
          <p:cNvSpPr>
            <a:spLocks noGrp="1"/>
          </p:cNvSpPr>
          <p:nvPr>
            <p:ph type="title"/>
          </p:nvPr>
        </p:nvSpPr>
        <p:spPr/>
        <p:txBody>
          <a:bodyPr/>
          <a:lstStyle/>
          <a:p>
            <a:r>
              <a:rPr lang="ro-RO" b="1" dirty="0"/>
              <a:t>1. Ce este </a:t>
            </a:r>
            <a:r>
              <a:rPr lang="ro-RO" b="1" dirty="0">
                <a:solidFill>
                  <a:srgbClr val="00B0F0"/>
                </a:solidFill>
              </a:rPr>
              <a:t>S</a:t>
            </a:r>
            <a:r>
              <a:rPr lang="ro-RO" b="1" dirty="0">
                <a:solidFill>
                  <a:srgbClr val="00B050"/>
                </a:solidFill>
              </a:rPr>
              <a:t>T</a:t>
            </a:r>
            <a:r>
              <a:rPr lang="ro-RO" b="1" dirty="0">
                <a:solidFill>
                  <a:srgbClr val="FFC000"/>
                </a:solidFill>
              </a:rPr>
              <a:t>E</a:t>
            </a:r>
            <a:r>
              <a:rPr lang="ro-RO" b="1" dirty="0">
                <a:solidFill>
                  <a:srgbClr val="FF0000"/>
                </a:solidFill>
              </a:rPr>
              <a:t>A</a:t>
            </a:r>
            <a:r>
              <a:rPr lang="ro-RO" b="1" dirty="0">
                <a:solidFill>
                  <a:srgbClr val="C00000"/>
                </a:solidFill>
              </a:rPr>
              <a:t>M</a:t>
            </a:r>
            <a:r>
              <a:rPr lang="ro-RO" b="1" dirty="0"/>
              <a:t>?</a:t>
            </a:r>
          </a:p>
        </p:txBody>
      </p:sp>
      <p:sp>
        <p:nvSpPr>
          <p:cNvPr id="3" name="Content Placeholder 2">
            <a:extLst>
              <a:ext uri="{FF2B5EF4-FFF2-40B4-BE49-F238E27FC236}">
                <a16:creationId xmlns:a16="http://schemas.microsoft.com/office/drawing/2014/main" id="{90D08917-29EA-0803-6586-ACAEA7DF096D}"/>
              </a:ext>
            </a:extLst>
          </p:cNvPr>
          <p:cNvSpPr>
            <a:spLocks noGrp="1"/>
          </p:cNvSpPr>
          <p:nvPr>
            <p:ph idx="1"/>
          </p:nvPr>
        </p:nvSpPr>
        <p:spPr>
          <a:xfrm>
            <a:off x="838200" y="1825624"/>
            <a:ext cx="10515600" cy="3811695"/>
          </a:xfrm>
        </p:spPr>
        <p:txBody>
          <a:bodyPr>
            <a:normAutofit fontScale="85000" lnSpcReduction="20000"/>
          </a:bodyPr>
          <a:lstStyle/>
          <a:p>
            <a:pPr marL="0" indent="0">
              <a:buNone/>
            </a:pPr>
            <a:r>
              <a:rPr lang="ro-RO" dirty="0"/>
              <a:t>         </a:t>
            </a:r>
          </a:p>
          <a:p>
            <a:pPr marL="0" indent="0">
              <a:buNone/>
            </a:pPr>
            <a:r>
              <a:rPr lang="ro-RO" dirty="0">
                <a:solidFill>
                  <a:srgbClr val="00B0F0"/>
                </a:solidFill>
              </a:rPr>
              <a:t>       S</a:t>
            </a:r>
            <a:r>
              <a:rPr lang="ro-RO" dirty="0">
                <a:solidFill>
                  <a:srgbClr val="00B050"/>
                </a:solidFill>
              </a:rPr>
              <a:t>T</a:t>
            </a:r>
            <a:r>
              <a:rPr lang="ro-RO" dirty="0">
                <a:solidFill>
                  <a:srgbClr val="FFC000"/>
                </a:solidFill>
              </a:rPr>
              <a:t>E</a:t>
            </a:r>
            <a:r>
              <a:rPr lang="ro-RO" dirty="0">
                <a:solidFill>
                  <a:srgbClr val="FF0000"/>
                </a:solidFill>
              </a:rPr>
              <a:t>A</a:t>
            </a:r>
            <a:r>
              <a:rPr lang="ro-RO" dirty="0">
                <a:solidFill>
                  <a:srgbClr val="C00000"/>
                </a:solidFill>
              </a:rPr>
              <a:t>M </a:t>
            </a:r>
            <a:r>
              <a:rPr lang="ro-RO" dirty="0"/>
              <a:t>este o abordare educațională a învățării care folosește </a:t>
            </a:r>
            <a:r>
              <a:rPr lang="ro-RO" dirty="0">
                <a:solidFill>
                  <a:srgbClr val="0070C0"/>
                </a:solidFill>
              </a:rPr>
              <a:t>Știința, </a:t>
            </a:r>
            <a:r>
              <a:rPr lang="ro-RO" dirty="0">
                <a:solidFill>
                  <a:srgbClr val="00B050"/>
                </a:solidFill>
              </a:rPr>
              <a:t>Tehnologia,</a:t>
            </a:r>
            <a:r>
              <a:rPr lang="ro-RO" dirty="0">
                <a:solidFill>
                  <a:srgbClr val="FFC000"/>
                </a:solidFill>
              </a:rPr>
              <a:t>Ingineria, </a:t>
            </a:r>
            <a:r>
              <a:rPr lang="ro-RO" dirty="0">
                <a:solidFill>
                  <a:srgbClr val="FF0000"/>
                </a:solidFill>
              </a:rPr>
              <a:t>Artele </a:t>
            </a:r>
            <a:r>
              <a:rPr lang="ro-RO" dirty="0"/>
              <a:t>și </a:t>
            </a:r>
            <a:r>
              <a:rPr lang="ro-RO" dirty="0">
                <a:solidFill>
                  <a:srgbClr val="C00000"/>
                </a:solidFill>
              </a:rPr>
              <a:t>Matematica </a:t>
            </a:r>
            <a:r>
              <a:rPr lang="ro-RO" dirty="0"/>
              <a:t>ca puncte de acces pentru ghidarea anchetei, dialogului și gândirii critice a elevilor.</a:t>
            </a:r>
          </a:p>
          <a:p>
            <a:pPr marL="0" indent="0">
              <a:buNone/>
            </a:pPr>
            <a:r>
              <a:rPr lang="ro-RO" dirty="0"/>
              <a:t>         Educația STEAM face parte din educația non-formală, ce își propune să promoveze și să utilizeze metode de predare bazate pe știință, investigare și analiză directă.</a:t>
            </a:r>
          </a:p>
          <a:p>
            <a:pPr marL="0" indent="0">
              <a:buNone/>
            </a:pPr>
            <a:r>
              <a:rPr lang="ro-RO" dirty="0"/>
              <a:t>        Acest tip de educație este despre învățarea mixtă, ce le demonstrează copiilor cum o teorie științifică poate fi aplicată în viața de zi cu zi.</a:t>
            </a:r>
          </a:p>
          <a:p>
            <a:pPr marL="0" indent="0">
              <a:buNone/>
            </a:pPr>
            <a:r>
              <a:rPr lang="ro-RO" dirty="0"/>
              <a:t>        Observarea, adresarea întrebărilor, formularea ideilor și punerea acestora în practică sunt bazele educației </a:t>
            </a:r>
            <a:r>
              <a:rPr lang="ro-RO" dirty="0">
                <a:solidFill>
                  <a:srgbClr val="00B0F0"/>
                </a:solidFill>
              </a:rPr>
              <a:t> S</a:t>
            </a:r>
            <a:r>
              <a:rPr lang="ro-RO" dirty="0">
                <a:solidFill>
                  <a:srgbClr val="00B050"/>
                </a:solidFill>
              </a:rPr>
              <a:t>T</a:t>
            </a:r>
            <a:r>
              <a:rPr lang="ro-RO" dirty="0">
                <a:solidFill>
                  <a:srgbClr val="FFC000"/>
                </a:solidFill>
              </a:rPr>
              <a:t>E</a:t>
            </a:r>
            <a:r>
              <a:rPr lang="ro-RO" dirty="0">
                <a:solidFill>
                  <a:srgbClr val="FF0000"/>
                </a:solidFill>
              </a:rPr>
              <a:t>A</a:t>
            </a:r>
            <a:r>
              <a:rPr lang="ro-RO" dirty="0">
                <a:solidFill>
                  <a:srgbClr val="C00000"/>
                </a:solidFill>
              </a:rPr>
              <a:t>M. </a:t>
            </a:r>
            <a:endParaRPr lang="ro-RO" dirty="0"/>
          </a:p>
          <a:p>
            <a:pPr marL="0" indent="0">
              <a:buNone/>
            </a:pPr>
            <a:r>
              <a:rPr lang="ro-RO" dirty="0"/>
              <a:t>        </a:t>
            </a:r>
          </a:p>
          <a:p>
            <a:pPr marL="0" indent="0">
              <a:buNone/>
            </a:pPr>
            <a:endParaRPr lang="ro-RO" dirty="0"/>
          </a:p>
        </p:txBody>
      </p:sp>
    </p:spTree>
    <p:extLst>
      <p:ext uri="{BB962C8B-B14F-4D97-AF65-F5344CB8AC3E}">
        <p14:creationId xmlns:p14="http://schemas.microsoft.com/office/powerpoint/2010/main" val="41447505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64BB1-F04D-F864-2387-F3EC18BCF91C}"/>
              </a:ext>
            </a:extLst>
          </p:cNvPr>
          <p:cNvSpPr>
            <a:spLocks noGrp="1"/>
          </p:cNvSpPr>
          <p:nvPr>
            <p:ph type="title"/>
          </p:nvPr>
        </p:nvSpPr>
        <p:spPr/>
        <p:txBody>
          <a:bodyPr/>
          <a:lstStyle/>
          <a:p>
            <a:r>
              <a:rPr lang="ro-RO" b="1" dirty="0"/>
              <a:t>2. Scopul educației </a:t>
            </a:r>
            <a:r>
              <a:rPr lang="ro-RO" b="1" dirty="0">
                <a:solidFill>
                  <a:srgbClr val="00B0F0"/>
                </a:solidFill>
              </a:rPr>
              <a:t>S</a:t>
            </a:r>
            <a:r>
              <a:rPr lang="ro-RO" b="1" dirty="0">
                <a:solidFill>
                  <a:srgbClr val="00B050"/>
                </a:solidFill>
              </a:rPr>
              <a:t>T</a:t>
            </a:r>
            <a:r>
              <a:rPr lang="ro-RO" b="1" dirty="0">
                <a:solidFill>
                  <a:srgbClr val="FFC000"/>
                </a:solidFill>
              </a:rPr>
              <a:t>E</a:t>
            </a:r>
            <a:r>
              <a:rPr lang="ro-RO" b="1" dirty="0">
                <a:solidFill>
                  <a:srgbClr val="FF0000"/>
                </a:solidFill>
              </a:rPr>
              <a:t>A</a:t>
            </a:r>
            <a:r>
              <a:rPr lang="ro-RO" b="1" dirty="0">
                <a:solidFill>
                  <a:srgbClr val="C00000"/>
                </a:solidFill>
              </a:rPr>
              <a:t>M</a:t>
            </a:r>
            <a:r>
              <a:rPr lang="ro-RO" b="1" dirty="0"/>
              <a:t>?</a:t>
            </a:r>
          </a:p>
        </p:txBody>
      </p:sp>
      <p:sp>
        <p:nvSpPr>
          <p:cNvPr id="3" name="Content Placeholder 2">
            <a:extLst>
              <a:ext uri="{FF2B5EF4-FFF2-40B4-BE49-F238E27FC236}">
                <a16:creationId xmlns:a16="http://schemas.microsoft.com/office/drawing/2014/main" id="{31484D49-4A2F-138E-D918-D3992901ED9C}"/>
              </a:ext>
            </a:extLst>
          </p:cNvPr>
          <p:cNvSpPr>
            <a:spLocks noGrp="1"/>
          </p:cNvSpPr>
          <p:nvPr>
            <p:ph idx="1"/>
          </p:nvPr>
        </p:nvSpPr>
        <p:spPr>
          <a:xfrm>
            <a:off x="838200" y="1825625"/>
            <a:ext cx="4568301" cy="4351338"/>
          </a:xfrm>
        </p:spPr>
        <p:txBody>
          <a:bodyPr/>
          <a:lstStyle/>
          <a:p>
            <a:endParaRPr lang="ro-RO" dirty="0"/>
          </a:p>
          <a:p>
            <a:endParaRPr lang="ro-RO" dirty="0"/>
          </a:p>
          <a:p>
            <a:pPr marL="0" indent="0">
              <a:buNone/>
            </a:pPr>
            <a:r>
              <a:rPr lang="ro-RO" dirty="0"/>
              <a:t>       Crearea unui mediu de învățare, în care copiii să își folosească abilitățile din cele 5 domenii, pentru a rezolva probleme tangibile.</a:t>
            </a:r>
          </a:p>
        </p:txBody>
      </p:sp>
      <p:pic>
        <p:nvPicPr>
          <p:cNvPr id="5" name="Picture 4">
            <a:extLst>
              <a:ext uri="{FF2B5EF4-FFF2-40B4-BE49-F238E27FC236}">
                <a16:creationId xmlns:a16="http://schemas.microsoft.com/office/drawing/2014/main" id="{AF422E1E-D92A-ACF9-3250-0D39185E97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1" y="2423604"/>
            <a:ext cx="3820356" cy="2778711"/>
          </a:xfrm>
          <a:prstGeom prst="rect">
            <a:avLst/>
          </a:prstGeom>
        </p:spPr>
      </p:pic>
    </p:spTree>
    <p:extLst>
      <p:ext uri="{BB962C8B-B14F-4D97-AF65-F5344CB8AC3E}">
        <p14:creationId xmlns:p14="http://schemas.microsoft.com/office/powerpoint/2010/main" val="40175518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B0B00-7773-A072-D454-6E5D5588CFED}"/>
              </a:ext>
            </a:extLst>
          </p:cNvPr>
          <p:cNvSpPr>
            <a:spLocks noGrp="1"/>
          </p:cNvSpPr>
          <p:nvPr>
            <p:ph type="title"/>
          </p:nvPr>
        </p:nvSpPr>
        <p:spPr/>
        <p:txBody>
          <a:bodyPr/>
          <a:lstStyle/>
          <a:p>
            <a:r>
              <a:rPr lang="ro-RO" b="1" dirty="0"/>
              <a:t>3. De ce educația </a:t>
            </a:r>
            <a:r>
              <a:rPr lang="ro-RO" b="1" dirty="0">
                <a:solidFill>
                  <a:srgbClr val="00B0F0"/>
                </a:solidFill>
              </a:rPr>
              <a:t>S</a:t>
            </a:r>
            <a:r>
              <a:rPr lang="ro-RO" b="1" dirty="0">
                <a:solidFill>
                  <a:srgbClr val="00B050"/>
                </a:solidFill>
              </a:rPr>
              <a:t>T</a:t>
            </a:r>
            <a:r>
              <a:rPr lang="ro-RO" b="1" dirty="0">
                <a:solidFill>
                  <a:srgbClr val="FFC000"/>
                </a:solidFill>
              </a:rPr>
              <a:t>E</a:t>
            </a:r>
            <a:r>
              <a:rPr lang="ro-RO" b="1" dirty="0">
                <a:solidFill>
                  <a:srgbClr val="FF0000"/>
                </a:solidFill>
              </a:rPr>
              <a:t>A</a:t>
            </a:r>
            <a:r>
              <a:rPr lang="ro-RO" b="1" dirty="0">
                <a:solidFill>
                  <a:srgbClr val="C00000"/>
                </a:solidFill>
              </a:rPr>
              <a:t>M</a:t>
            </a:r>
            <a:r>
              <a:rPr lang="ro-RO" b="1" dirty="0"/>
              <a:t>?</a:t>
            </a:r>
          </a:p>
        </p:txBody>
      </p:sp>
      <p:sp>
        <p:nvSpPr>
          <p:cNvPr id="3" name="Content Placeholder 2">
            <a:extLst>
              <a:ext uri="{FF2B5EF4-FFF2-40B4-BE49-F238E27FC236}">
                <a16:creationId xmlns:a16="http://schemas.microsoft.com/office/drawing/2014/main" id="{FF41F47D-FA0C-5BE7-F8FB-504A8E95744B}"/>
              </a:ext>
            </a:extLst>
          </p:cNvPr>
          <p:cNvSpPr>
            <a:spLocks noGrp="1"/>
          </p:cNvSpPr>
          <p:nvPr>
            <p:ph idx="1"/>
          </p:nvPr>
        </p:nvSpPr>
        <p:spPr>
          <a:xfrm>
            <a:off x="838200" y="1825625"/>
            <a:ext cx="7178336" cy="4351338"/>
          </a:xfrm>
        </p:spPr>
        <p:txBody>
          <a:bodyPr/>
          <a:lstStyle/>
          <a:p>
            <a:r>
              <a:rPr lang="ro-RO" dirty="0"/>
              <a:t>Pentru că avem nevoie să creștem copii care:</a:t>
            </a:r>
          </a:p>
          <a:p>
            <a:pPr>
              <a:buFont typeface="Wingdings" panose="05000000000000000000" pitchFamily="2" charset="2"/>
              <a:buChar char="q"/>
            </a:pPr>
            <a:r>
              <a:rPr lang="ro-RO" dirty="0"/>
              <a:t> adresează întrebări;</a:t>
            </a:r>
          </a:p>
          <a:p>
            <a:pPr>
              <a:buFont typeface="Wingdings" panose="05000000000000000000" pitchFamily="2" charset="2"/>
              <a:buChar char="q"/>
            </a:pPr>
            <a:r>
              <a:rPr lang="ro-RO" dirty="0"/>
              <a:t> creează soluții noi;</a:t>
            </a:r>
          </a:p>
          <a:p>
            <a:pPr>
              <a:buFont typeface="Wingdings" panose="05000000000000000000" pitchFamily="2" charset="2"/>
              <a:buChar char="q"/>
            </a:pPr>
            <a:r>
              <a:rPr lang="ro-RO" dirty="0"/>
              <a:t> formulează planuri;</a:t>
            </a:r>
          </a:p>
          <a:p>
            <a:pPr>
              <a:buFont typeface="Wingdings" panose="05000000000000000000" pitchFamily="2" charset="2"/>
              <a:buChar char="q"/>
            </a:pPr>
            <a:r>
              <a:rPr lang="ro-RO" dirty="0"/>
              <a:t> conduc cercetarea;</a:t>
            </a:r>
          </a:p>
          <a:p>
            <a:pPr>
              <a:buFont typeface="Wingdings" panose="05000000000000000000" pitchFamily="2" charset="2"/>
              <a:buChar char="q"/>
            </a:pPr>
            <a:r>
              <a:rPr lang="ro-RO" dirty="0"/>
              <a:t> aplică ce au descoperit în lumea reală;</a:t>
            </a:r>
          </a:p>
        </p:txBody>
      </p:sp>
      <p:pic>
        <p:nvPicPr>
          <p:cNvPr id="5" name="Picture 4">
            <a:extLst>
              <a:ext uri="{FF2B5EF4-FFF2-40B4-BE49-F238E27FC236}">
                <a16:creationId xmlns:a16="http://schemas.microsoft.com/office/drawing/2014/main" id="{C017DF38-F5D3-8319-605A-827ED851C7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72653" y="3329126"/>
            <a:ext cx="3192494" cy="2575503"/>
          </a:xfrm>
          <a:prstGeom prst="rect">
            <a:avLst/>
          </a:prstGeom>
        </p:spPr>
      </p:pic>
    </p:spTree>
    <p:extLst>
      <p:ext uri="{BB962C8B-B14F-4D97-AF65-F5344CB8AC3E}">
        <p14:creationId xmlns:p14="http://schemas.microsoft.com/office/powerpoint/2010/main" val="38081238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A297B-595F-F668-4C36-DBA2F9DA4819}"/>
              </a:ext>
            </a:extLst>
          </p:cNvPr>
          <p:cNvSpPr>
            <a:spLocks noGrp="1"/>
          </p:cNvSpPr>
          <p:nvPr>
            <p:ph type="title"/>
          </p:nvPr>
        </p:nvSpPr>
        <p:spPr/>
        <p:txBody>
          <a:bodyPr/>
          <a:lstStyle/>
          <a:p>
            <a:r>
              <a:rPr lang="ro-RO" b="1" dirty="0"/>
              <a:t>4. Avantajele  educația </a:t>
            </a:r>
            <a:r>
              <a:rPr lang="ro-RO" b="1" dirty="0">
                <a:solidFill>
                  <a:srgbClr val="00B0F0"/>
                </a:solidFill>
              </a:rPr>
              <a:t>S</a:t>
            </a:r>
            <a:r>
              <a:rPr lang="ro-RO" b="1" dirty="0">
                <a:solidFill>
                  <a:srgbClr val="00B050"/>
                </a:solidFill>
              </a:rPr>
              <a:t>T</a:t>
            </a:r>
            <a:r>
              <a:rPr lang="ro-RO" b="1" dirty="0">
                <a:solidFill>
                  <a:srgbClr val="FFC000"/>
                </a:solidFill>
              </a:rPr>
              <a:t>E</a:t>
            </a:r>
            <a:r>
              <a:rPr lang="ro-RO" b="1" dirty="0">
                <a:solidFill>
                  <a:srgbClr val="FF0000"/>
                </a:solidFill>
              </a:rPr>
              <a:t>A</a:t>
            </a:r>
            <a:r>
              <a:rPr lang="ro-RO" b="1" dirty="0">
                <a:solidFill>
                  <a:srgbClr val="C00000"/>
                </a:solidFill>
              </a:rPr>
              <a:t>M</a:t>
            </a:r>
            <a:r>
              <a:rPr lang="ro-RO" b="1" dirty="0"/>
              <a:t>:</a:t>
            </a:r>
            <a:br>
              <a:rPr lang="ro-RO" b="1" dirty="0">
                <a:solidFill>
                  <a:srgbClr val="C00000"/>
                </a:solidFill>
              </a:rPr>
            </a:br>
            <a:endParaRPr lang="ro-RO" b="1" dirty="0"/>
          </a:p>
        </p:txBody>
      </p:sp>
      <p:sp>
        <p:nvSpPr>
          <p:cNvPr id="3" name="Content Placeholder 2">
            <a:extLst>
              <a:ext uri="{FF2B5EF4-FFF2-40B4-BE49-F238E27FC236}">
                <a16:creationId xmlns:a16="http://schemas.microsoft.com/office/drawing/2014/main" id="{FD25F579-182D-9700-FFBB-F18F48E474E9}"/>
              </a:ext>
            </a:extLst>
          </p:cNvPr>
          <p:cNvSpPr>
            <a:spLocks noGrp="1"/>
          </p:cNvSpPr>
          <p:nvPr>
            <p:ph idx="1"/>
          </p:nvPr>
        </p:nvSpPr>
        <p:spPr>
          <a:xfrm>
            <a:off x="838200" y="1825625"/>
            <a:ext cx="7400278" cy="4351338"/>
          </a:xfrm>
        </p:spPr>
        <p:txBody>
          <a:bodyPr>
            <a:normAutofit fontScale="92500" lnSpcReduction="10000"/>
          </a:bodyPr>
          <a:lstStyle/>
          <a:p>
            <a:pPr>
              <a:buFont typeface="Wingdings" panose="05000000000000000000" pitchFamily="2" charset="2"/>
              <a:buChar char="q"/>
            </a:pPr>
            <a:r>
              <a:rPr lang="ro-RO" sz="2400" dirty="0"/>
              <a:t> pune accent pe dezvoltarea abilităților specifice secolului XXI;</a:t>
            </a:r>
          </a:p>
          <a:p>
            <a:pPr>
              <a:buFont typeface="Wingdings" panose="05000000000000000000" pitchFamily="2" charset="2"/>
              <a:buChar char="q"/>
            </a:pPr>
            <a:r>
              <a:rPr lang="ro-RO" sz="2400" dirty="0"/>
              <a:t> încurajează perseverența;</a:t>
            </a:r>
          </a:p>
          <a:p>
            <a:pPr>
              <a:buFont typeface="Wingdings" panose="05000000000000000000" pitchFamily="2" charset="2"/>
              <a:buChar char="q"/>
            </a:pPr>
            <a:r>
              <a:rPr lang="ro-RO" sz="2400" dirty="0"/>
              <a:t> propune antrenament în gândire;</a:t>
            </a:r>
          </a:p>
          <a:p>
            <a:pPr>
              <a:buFont typeface="Wingdings" panose="05000000000000000000" pitchFamily="2" charset="2"/>
              <a:buChar char="q"/>
            </a:pPr>
            <a:r>
              <a:rPr lang="ro-RO" sz="2400" dirty="0"/>
              <a:t> încurajează lucrul în echipă;</a:t>
            </a:r>
          </a:p>
          <a:p>
            <a:pPr>
              <a:buFont typeface="Wingdings" panose="05000000000000000000" pitchFamily="2" charset="2"/>
              <a:buChar char="q"/>
            </a:pPr>
            <a:r>
              <a:rPr lang="ro-RO" sz="2400" dirty="0"/>
              <a:t> profesorii acționează ca mentori ce ghidează copilul spre dezvoltare;</a:t>
            </a:r>
          </a:p>
          <a:p>
            <a:pPr>
              <a:buFont typeface="Wingdings" panose="05000000000000000000" pitchFamily="2" charset="2"/>
              <a:buChar char="q"/>
            </a:pPr>
            <a:r>
              <a:rPr lang="ro-RO" sz="2400" dirty="0"/>
              <a:t> evaluarea se bazează pe proiecte, pe munca în echipă;</a:t>
            </a:r>
          </a:p>
          <a:p>
            <a:pPr>
              <a:buFont typeface="Wingdings" panose="05000000000000000000" pitchFamily="2" charset="2"/>
              <a:buChar char="q"/>
            </a:pPr>
            <a:r>
              <a:rPr lang="ro-RO" sz="2400" dirty="0"/>
              <a:t> participanții sunt dornici de învățare;</a:t>
            </a:r>
          </a:p>
          <a:p>
            <a:pPr>
              <a:buFont typeface="Wingdings" panose="05000000000000000000" pitchFamily="2" charset="2"/>
              <a:buChar char="q"/>
            </a:pPr>
            <a:r>
              <a:rPr lang="ro-RO" sz="2400" dirty="0"/>
              <a:t> stimulează creativitate și imaginația;</a:t>
            </a:r>
          </a:p>
          <a:p>
            <a:pPr>
              <a:buFont typeface="Wingdings" panose="05000000000000000000" pitchFamily="2" charset="2"/>
              <a:buChar char="q"/>
            </a:pPr>
            <a:r>
              <a:rPr lang="ro-RO" sz="2400" dirty="0"/>
              <a:t> formează ,,inovatori, educatori, lideri și cursanți ai mileniului III”.</a:t>
            </a:r>
          </a:p>
          <a:p>
            <a:pPr>
              <a:buFont typeface="Wingdings" panose="05000000000000000000" pitchFamily="2" charset="2"/>
              <a:buChar char="q"/>
            </a:pPr>
            <a:endParaRPr lang="ro-RO" dirty="0"/>
          </a:p>
        </p:txBody>
      </p:sp>
      <p:pic>
        <p:nvPicPr>
          <p:cNvPr id="5" name="Picture 4">
            <a:extLst>
              <a:ext uri="{FF2B5EF4-FFF2-40B4-BE49-F238E27FC236}">
                <a16:creationId xmlns:a16="http://schemas.microsoft.com/office/drawing/2014/main" id="{52EC9A54-185D-0D2C-0CFC-39C1D4078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36533">
            <a:off x="7910003" y="1690688"/>
            <a:ext cx="3751838" cy="2125480"/>
          </a:xfrm>
          <a:prstGeom prst="rect">
            <a:avLst/>
          </a:prstGeom>
        </p:spPr>
      </p:pic>
    </p:spTree>
    <p:extLst>
      <p:ext uri="{BB962C8B-B14F-4D97-AF65-F5344CB8AC3E}">
        <p14:creationId xmlns:p14="http://schemas.microsoft.com/office/powerpoint/2010/main" val="24352314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B27F7-AEDE-FE6B-C88D-159858BB08BA}"/>
              </a:ext>
            </a:extLst>
          </p:cNvPr>
          <p:cNvSpPr>
            <a:spLocks noGrp="1"/>
          </p:cNvSpPr>
          <p:nvPr>
            <p:ph type="title"/>
          </p:nvPr>
        </p:nvSpPr>
        <p:spPr/>
        <p:txBody>
          <a:bodyPr>
            <a:normAutofit/>
          </a:bodyPr>
          <a:lstStyle/>
          <a:p>
            <a:r>
              <a:rPr lang="ro-RO" sz="2800" b="1" dirty="0">
                <a:solidFill>
                  <a:srgbClr val="00B0F0"/>
                </a:solidFill>
              </a:rPr>
              <a:t>S – super distracție</a:t>
            </a:r>
          </a:p>
        </p:txBody>
      </p:sp>
      <p:sp>
        <p:nvSpPr>
          <p:cNvPr id="3" name="Content Placeholder 2">
            <a:extLst>
              <a:ext uri="{FF2B5EF4-FFF2-40B4-BE49-F238E27FC236}">
                <a16:creationId xmlns:a16="http://schemas.microsoft.com/office/drawing/2014/main" id="{D1889EDC-7F98-73A0-BEBB-6B5C91FE797B}"/>
              </a:ext>
            </a:extLst>
          </p:cNvPr>
          <p:cNvSpPr>
            <a:spLocks noGrp="1"/>
          </p:cNvSpPr>
          <p:nvPr>
            <p:ph idx="1"/>
          </p:nvPr>
        </p:nvSpPr>
        <p:spPr>
          <a:xfrm>
            <a:off x="838201" y="1825625"/>
            <a:ext cx="6876494" cy="4351338"/>
          </a:xfrm>
        </p:spPr>
        <p:txBody>
          <a:bodyPr>
            <a:normAutofit lnSpcReduction="10000"/>
          </a:bodyPr>
          <a:lstStyle/>
          <a:p>
            <a:pPr marL="0" indent="0">
              <a:buNone/>
            </a:pPr>
            <a:r>
              <a:rPr lang="ro-RO" dirty="0">
                <a:solidFill>
                  <a:srgbClr val="00B0F0"/>
                </a:solidFill>
              </a:rPr>
              <a:t>     </a:t>
            </a:r>
            <a:endParaRPr lang="ro-RO" b="1" dirty="0">
              <a:solidFill>
                <a:srgbClr val="00B0F0"/>
              </a:solidFill>
            </a:endParaRPr>
          </a:p>
          <a:p>
            <a:pPr marL="0" indent="0">
              <a:buNone/>
            </a:pPr>
            <a:r>
              <a:rPr lang="ro-RO" dirty="0">
                <a:solidFill>
                  <a:srgbClr val="00B0F0"/>
                </a:solidFill>
              </a:rPr>
              <a:t> Educația STEAM este distractivă! Copiii sunt curioși prin natura lor și activitățile se bazează fix pe această curiozitate nativă.Se încurajează adresarea întrebărilor, explorarea și acel simț de uimire în ceea ce privește lumea din jurul lor.</a:t>
            </a:r>
          </a:p>
          <a:p>
            <a:pPr marL="0" indent="0">
              <a:buNone/>
            </a:pPr>
            <a:r>
              <a:rPr lang="ro-RO" dirty="0">
                <a:solidFill>
                  <a:srgbClr val="00B0F0"/>
                </a:solidFill>
              </a:rPr>
              <a:t> Activitățile STEAM sunt foarte ,,hand-on”-ele necesită implicarea fizică a participanților și experiențe multisenzoriale care îi ajută pe copii să se îndrăgostească de ceea ce fac.</a:t>
            </a:r>
          </a:p>
          <a:p>
            <a:pPr marL="0" indent="0">
              <a:buNone/>
            </a:pPr>
            <a:endParaRPr lang="ro-RO" dirty="0"/>
          </a:p>
        </p:txBody>
      </p:sp>
      <p:pic>
        <p:nvPicPr>
          <p:cNvPr id="5" name="Picture 4">
            <a:extLst>
              <a:ext uri="{FF2B5EF4-FFF2-40B4-BE49-F238E27FC236}">
                <a16:creationId xmlns:a16="http://schemas.microsoft.com/office/drawing/2014/main" id="{44D51EB9-8E6C-7E51-EAFF-0E301F6866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54392" y="2219416"/>
            <a:ext cx="3551067" cy="3590833"/>
          </a:xfrm>
          <a:prstGeom prst="rect">
            <a:avLst/>
          </a:prstGeom>
        </p:spPr>
      </p:pic>
    </p:spTree>
    <p:extLst>
      <p:ext uri="{BB962C8B-B14F-4D97-AF65-F5344CB8AC3E}">
        <p14:creationId xmlns:p14="http://schemas.microsoft.com/office/powerpoint/2010/main" val="4953629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6F491-9882-063D-E93E-AC7ED8E9C7FE}"/>
              </a:ext>
            </a:extLst>
          </p:cNvPr>
          <p:cNvSpPr>
            <a:spLocks noGrp="1"/>
          </p:cNvSpPr>
          <p:nvPr>
            <p:ph type="title"/>
          </p:nvPr>
        </p:nvSpPr>
        <p:spPr/>
        <p:txBody>
          <a:bodyPr>
            <a:normAutofit/>
          </a:bodyPr>
          <a:lstStyle/>
          <a:p>
            <a:r>
              <a:rPr lang="ro-RO" sz="2800" b="1" dirty="0">
                <a:solidFill>
                  <a:srgbClr val="00B050"/>
                </a:solidFill>
              </a:rPr>
              <a:t>T-team work                                           </a:t>
            </a:r>
            <a:r>
              <a:rPr lang="ro-RO" sz="2800" b="1" dirty="0">
                <a:solidFill>
                  <a:srgbClr val="FFC000"/>
                </a:solidFill>
              </a:rPr>
              <a:t>E- energie în rezolvarea problemelor</a:t>
            </a:r>
            <a:endParaRPr lang="ro-RO" sz="2800" b="1" dirty="0">
              <a:solidFill>
                <a:srgbClr val="00B050"/>
              </a:solidFill>
            </a:endParaRPr>
          </a:p>
        </p:txBody>
      </p:sp>
      <p:sp>
        <p:nvSpPr>
          <p:cNvPr id="3" name="Content Placeholder 2">
            <a:extLst>
              <a:ext uri="{FF2B5EF4-FFF2-40B4-BE49-F238E27FC236}">
                <a16:creationId xmlns:a16="http://schemas.microsoft.com/office/drawing/2014/main" id="{19A3EE72-F8F9-B127-3B6B-5008042B2B1D}"/>
              </a:ext>
            </a:extLst>
          </p:cNvPr>
          <p:cNvSpPr>
            <a:spLocks noGrp="1"/>
          </p:cNvSpPr>
          <p:nvPr>
            <p:ph sz="half" idx="1"/>
          </p:nvPr>
        </p:nvSpPr>
        <p:spPr/>
        <p:txBody>
          <a:bodyPr/>
          <a:lstStyle/>
          <a:p>
            <a:pPr marL="0" indent="0">
              <a:buNone/>
            </a:pPr>
            <a:r>
              <a:rPr lang="ro-RO" dirty="0"/>
              <a:t>     </a:t>
            </a:r>
            <a:r>
              <a:rPr lang="ro-RO" dirty="0">
                <a:solidFill>
                  <a:srgbClr val="00B050"/>
                </a:solidFill>
              </a:rPr>
              <a:t>Educația Steam îi învață pe copii despre lucrul în echipă.          Majoritatea proiectelor implică copii care lucrează în echipă sau în perechi, pentru a descoperi o soluție la o anumită problemă.    Astfel se creează un mediu în care copiii învață să colaboreze, să asculte activ și să implementeze ideile altora.</a:t>
            </a:r>
          </a:p>
        </p:txBody>
      </p:sp>
      <p:sp>
        <p:nvSpPr>
          <p:cNvPr id="4" name="Content Placeholder 3">
            <a:extLst>
              <a:ext uri="{FF2B5EF4-FFF2-40B4-BE49-F238E27FC236}">
                <a16:creationId xmlns:a16="http://schemas.microsoft.com/office/drawing/2014/main" id="{F32336CB-39CE-9182-5395-0E66C1D74C5A}"/>
              </a:ext>
            </a:extLst>
          </p:cNvPr>
          <p:cNvSpPr>
            <a:spLocks noGrp="1"/>
          </p:cNvSpPr>
          <p:nvPr>
            <p:ph sz="half" idx="2"/>
          </p:nvPr>
        </p:nvSpPr>
        <p:spPr/>
        <p:txBody>
          <a:bodyPr/>
          <a:lstStyle/>
          <a:p>
            <a:r>
              <a:rPr lang="ro-RO" dirty="0">
                <a:solidFill>
                  <a:srgbClr val="FFC000"/>
                </a:solidFill>
              </a:rPr>
              <a:t>Una din cele mai valoroase componente ale acestei educații este încurajarea copiilor de a veni cu soluții noi. Mai mult de atât, STEAM învață că nu există o singură soluție- copiii pot sugera mai multe opțiuni, le pot dezvolta și testa.</a:t>
            </a:r>
          </a:p>
        </p:txBody>
      </p:sp>
    </p:spTree>
    <p:extLst>
      <p:ext uri="{BB962C8B-B14F-4D97-AF65-F5344CB8AC3E}">
        <p14:creationId xmlns:p14="http://schemas.microsoft.com/office/powerpoint/2010/main" val="1204246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1AAF4C-17BD-B985-2B10-BD54BE578BAC}"/>
              </a:ext>
            </a:extLst>
          </p:cNvPr>
          <p:cNvSpPr>
            <a:spLocks noGrp="1"/>
          </p:cNvSpPr>
          <p:nvPr>
            <p:ph type="title"/>
          </p:nvPr>
        </p:nvSpPr>
        <p:spPr/>
        <p:txBody>
          <a:bodyPr>
            <a:normAutofit/>
          </a:bodyPr>
          <a:lstStyle/>
          <a:p>
            <a:r>
              <a:rPr lang="ro-RO" sz="2800" b="1" dirty="0">
                <a:solidFill>
                  <a:srgbClr val="FF0000"/>
                </a:solidFill>
              </a:rPr>
              <a:t>A- accent pe concentrare                  </a:t>
            </a:r>
            <a:r>
              <a:rPr lang="ro-RO" sz="2800" b="1" dirty="0">
                <a:solidFill>
                  <a:srgbClr val="C00000"/>
                </a:solidFill>
              </a:rPr>
              <a:t>M-multiple abordări/stiluri de învățare</a:t>
            </a:r>
            <a:endParaRPr lang="ro-RO" sz="2800" b="1" dirty="0">
              <a:solidFill>
                <a:srgbClr val="FF0000"/>
              </a:solidFill>
            </a:endParaRPr>
          </a:p>
        </p:txBody>
      </p:sp>
      <p:sp>
        <p:nvSpPr>
          <p:cNvPr id="3" name="Content Placeholder 2">
            <a:extLst>
              <a:ext uri="{FF2B5EF4-FFF2-40B4-BE49-F238E27FC236}">
                <a16:creationId xmlns:a16="http://schemas.microsoft.com/office/drawing/2014/main" id="{501C98A1-50F8-B2FB-3335-8A9E205C07BA}"/>
              </a:ext>
            </a:extLst>
          </p:cNvPr>
          <p:cNvSpPr>
            <a:spLocks noGrp="1"/>
          </p:cNvSpPr>
          <p:nvPr>
            <p:ph sz="half" idx="1"/>
          </p:nvPr>
        </p:nvSpPr>
        <p:spPr/>
        <p:txBody>
          <a:bodyPr>
            <a:normAutofit lnSpcReduction="10000"/>
          </a:bodyPr>
          <a:lstStyle/>
          <a:p>
            <a:r>
              <a:rPr lang="ro-RO" dirty="0">
                <a:solidFill>
                  <a:srgbClr val="FF0000"/>
                </a:solidFill>
              </a:rPr>
              <a:t>Această educație pune mai mult accent pe procesul educațional, decât pe rezultate (note, premii). Educația STEAM este despre întrebări, inovație, gândire critică- despre întreg procesul educațional din spatele soluției.</a:t>
            </a:r>
          </a:p>
        </p:txBody>
      </p:sp>
      <p:sp>
        <p:nvSpPr>
          <p:cNvPr id="4" name="Content Placeholder 3">
            <a:extLst>
              <a:ext uri="{FF2B5EF4-FFF2-40B4-BE49-F238E27FC236}">
                <a16:creationId xmlns:a16="http://schemas.microsoft.com/office/drawing/2014/main" id="{145C3A5C-3C7A-AC5D-318D-E1FB140DCD5D}"/>
              </a:ext>
            </a:extLst>
          </p:cNvPr>
          <p:cNvSpPr>
            <a:spLocks noGrp="1"/>
          </p:cNvSpPr>
          <p:nvPr>
            <p:ph sz="half" idx="2"/>
          </p:nvPr>
        </p:nvSpPr>
        <p:spPr/>
        <p:txBody>
          <a:bodyPr>
            <a:normAutofit lnSpcReduction="10000"/>
          </a:bodyPr>
          <a:lstStyle/>
          <a:p>
            <a:r>
              <a:rPr lang="ro-RO" dirty="0">
                <a:solidFill>
                  <a:srgbClr val="C00000"/>
                </a:solidFill>
              </a:rPr>
              <a:t>STEAM abordează stiluri de învățare cât mai diverse. Abordarea integrată a procesului de învățare înseamnă că fiecare elev este inclus în funcție de apetențe, experiență și stilul său de asimilare a informației.</a:t>
            </a:r>
          </a:p>
          <a:p>
            <a:r>
              <a:rPr lang="ro-RO" dirty="0">
                <a:solidFill>
                  <a:srgbClr val="C00000"/>
                </a:solidFill>
              </a:rPr>
              <a:t>Un copil reticent în a citi cu voce tare poate înflori în momentul în care trebuie să descopere o soluție ,,out of the box”. </a:t>
            </a:r>
          </a:p>
        </p:txBody>
      </p:sp>
    </p:spTree>
    <p:extLst>
      <p:ext uri="{BB962C8B-B14F-4D97-AF65-F5344CB8AC3E}">
        <p14:creationId xmlns:p14="http://schemas.microsoft.com/office/powerpoint/2010/main" val="1577264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8CFA-81E3-0E7B-3770-30B59005CE8A}"/>
              </a:ext>
            </a:extLst>
          </p:cNvPr>
          <p:cNvSpPr>
            <a:spLocks noGrp="1"/>
          </p:cNvSpPr>
          <p:nvPr>
            <p:ph type="title"/>
          </p:nvPr>
        </p:nvSpPr>
        <p:spPr/>
        <p:txBody>
          <a:bodyPr/>
          <a:lstStyle/>
          <a:p>
            <a:r>
              <a:rPr lang="ro-RO" b="1" dirty="0"/>
              <a:t>5. Exemple de activități:</a:t>
            </a:r>
          </a:p>
        </p:txBody>
      </p:sp>
      <p:sp>
        <p:nvSpPr>
          <p:cNvPr id="3" name="Content Placeholder 2">
            <a:extLst>
              <a:ext uri="{FF2B5EF4-FFF2-40B4-BE49-F238E27FC236}">
                <a16:creationId xmlns:a16="http://schemas.microsoft.com/office/drawing/2014/main" id="{8C927262-1468-F108-3B49-1A786803ACA7}"/>
              </a:ext>
            </a:extLst>
          </p:cNvPr>
          <p:cNvSpPr>
            <a:spLocks noGrp="1"/>
          </p:cNvSpPr>
          <p:nvPr>
            <p:ph idx="1"/>
          </p:nvPr>
        </p:nvSpPr>
        <p:spPr>
          <a:xfrm>
            <a:off x="705035" y="1896647"/>
            <a:ext cx="7879672" cy="4351338"/>
          </a:xfrm>
        </p:spPr>
        <p:txBody>
          <a:bodyPr>
            <a:normAutofit fontScale="85000" lnSpcReduction="20000"/>
          </a:bodyPr>
          <a:lstStyle/>
          <a:p>
            <a:r>
              <a:rPr lang="ro-RO" dirty="0"/>
              <a:t> </a:t>
            </a:r>
            <a:r>
              <a:rPr lang="ro-RO" b="1" dirty="0">
                <a:solidFill>
                  <a:srgbClr val="FF0000"/>
                </a:solidFill>
              </a:rPr>
              <a:t>Pictura gravitațională</a:t>
            </a:r>
          </a:p>
          <a:p>
            <a:pPr marL="0" indent="0">
              <a:buNone/>
            </a:pPr>
            <a:r>
              <a:rPr lang="ro-RO" b="1" dirty="0"/>
              <a:t>    Materiale:carton alb de pictură, culori de apă lichide, pipete, resturi de pânză,material textil</a:t>
            </a:r>
          </a:p>
          <a:p>
            <a:pPr marL="0" indent="0">
              <a:buNone/>
            </a:pPr>
            <a:r>
              <a:rPr lang="ro-RO" b="1" dirty="0"/>
              <a:t>    Gravitatea este forța care ține oamenii și obiectele pe sol și face obiectele să cadă pe pământ. </a:t>
            </a:r>
          </a:p>
          <a:p>
            <a:pPr marL="0" indent="0">
              <a:buNone/>
            </a:pPr>
            <a:r>
              <a:rPr lang="ro-RO" b="1" dirty="0"/>
              <a:t>   Instrucțiuni:</a:t>
            </a:r>
          </a:p>
          <a:p>
            <a:pPr marL="0" indent="0">
              <a:buNone/>
            </a:pPr>
            <a:r>
              <a:rPr lang="ro-RO" b="1" dirty="0"/>
              <a:t>-pregătirea spațiului de lucru, punând o bucată de material pe masă. Se pune bucata de carton pe un șevalet sau sprijinită de ceva ca să stea perpendicular;</a:t>
            </a:r>
          </a:p>
          <a:p>
            <a:pPr marL="0" indent="0">
              <a:buNone/>
            </a:pPr>
            <a:r>
              <a:rPr lang="ro-RO" b="1" dirty="0"/>
              <a:t>- utilizează o pipetă pentru a pune vopseaua pe partea de sus a cartonului;</a:t>
            </a:r>
          </a:p>
          <a:p>
            <a:pPr marL="0" indent="0">
              <a:buNone/>
            </a:pPr>
            <a:r>
              <a:rPr lang="ro-RO" b="1" dirty="0"/>
              <a:t>- experimentează, manipulând picăturile de vopsea, întorcând cartonul în timp ce vopseaua se scurge în jos.</a:t>
            </a:r>
          </a:p>
          <a:p>
            <a:pPr marL="0" indent="0">
              <a:buNone/>
            </a:pPr>
            <a:endParaRPr lang="ro-RO" dirty="0"/>
          </a:p>
        </p:txBody>
      </p:sp>
      <p:pic>
        <p:nvPicPr>
          <p:cNvPr id="5" name="Picture 4">
            <a:extLst>
              <a:ext uri="{FF2B5EF4-FFF2-40B4-BE49-F238E27FC236}">
                <a16:creationId xmlns:a16="http://schemas.microsoft.com/office/drawing/2014/main" id="{FEF7B2DD-07CD-035D-88B8-4A508B1BB9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24909" y="1896647"/>
            <a:ext cx="3372608" cy="3776184"/>
          </a:xfrm>
          <a:prstGeom prst="rect">
            <a:avLst/>
          </a:prstGeom>
        </p:spPr>
      </p:pic>
    </p:spTree>
    <p:extLst>
      <p:ext uri="{BB962C8B-B14F-4D97-AF65-F5344CB8AC3E}">
        <p14:creationId xmlns:p14="http://schemas.microsoft.com/office/powerpoint/2010/main" val="16135287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F05C55-3F33-BEB8-F07A-93EB6391292B}"/>
              </a:ext>
            </a:extLst>
          </p:cNvPr>
          <p:cNvSpPr>
            <a:spLocks noGrp="1"/>
          </p:cNvSpPr>
          <p:nvPr>
            <p:ph type="title"/>
          </p:nvPr>
        </p:nvSpPr>
        <p:spPr/>
        <p:txBody>
          <a:bodyPr>
            <a:normAutofit/>
          </a:bodyPr>
          <a:lstStyle/>
          <a:p>
            <a:r>
              <a:rPr lang="ro-RO" sz="2800" b="1" dirty="0">
                <a:solidFill>
                  <a:srgbClr val="FF0000"/>
                </a:solidFill>
              </a:rPr>
              <a:t>Cum funcționează plămânii?</a:t>
            </a:r>
          </a:p>
        </p:txBody>
      </p:sp>
      <p:sp>
        <p:nvSpPr>
          <p:cNvPr id="3" name="Content Placeholder 2">
            <a:extLst>
              <a:ext uri="{FF2B5EF4-FFF2-40B4-BE49-F238E27FC236}">
                <a16:creationId xmlns:a16="http://schemas.microsoft.com/office/drawing/2014/main" id="{2E970CDE-0AF7-C6CC-FBB5-C6D514A840B1}"/>
              </a:ext>
            </a:extLst>
          </p:cNvPr>
          <p:cNvSpPr>
            <a:spLocks noGrp="1"/>
          </p:cNvSpPr>
          <p:nvPr>
            <p:ph idx="1"/>
          </p:nvPr>
        </p:nvSpPr>
        <p:spPr>
          <a:xfrm>
            <a:off x="838200" y="1825625"/>
            <a:ext cx="8953870" cy="4351338"/>
          </a:xfrm>
        </p:spPr>
        <p:txBody>
          <a:bodyPr>
            <a:normAutofit fontScale="92500" lnSpcReduction="20000"/>
          </a:bodyPr>
          <a:lstStyle/>
          <a:p>
            <a:pPr marL="0" indent="0">
              <a:buNone/>
            </a:pPr>
            <a:r>
              <a:rPr lang="ro-RO" dirty="0"/>
              <a:t>    Această activitate este foarte benefică pentru o înțelegre mult mai aprofundată a funcționalității plămânilor umani.Aceast experiment poate fi însoțit și de activitatea practică (decuparea și lipirea materialelor). </a:t>
            </a:r>
          </a:p>
          <a:p>
            <a:pPr marL="0" indent="0">
              <a:buNone/>
            </a:pPr>
            <a:r>
              <a:rPr lang="ro-RO" dirty="0"/>
              <a:t>    Materiale: printarea șabloanelor (plămânii , nasul, gura), 2 pungi de plastic, 2 paie, scotch</a:t>
            </a:r>
          </a:p>
          <a:p>
            <a:pPr marL="0" indent="0">
              <a:buNone/>
            </a:pPr>
            <a:r>
              <a:rPr lang="ro-RO" dirty="0"/>
              <a:t>     Instrucțiuni:</a:t>
            </a:r>
          </a:p>
          <a:p>
            <a:pPr marL="0" indent="0">
              <a:buNone/>
            </a:pPr>
            <a:r>
              <a:rPr lang="ro-RO" dirty="0"/>
              <a:t>- copiii colorează alveolele pulmonare, decupează plămânii, gura și nasul;</a:t>
            </a:r>
          </a:p>
          <a:p>
            <a:pPr marL="0" indent="0">
              <a:buNone/>
            </a:pPr>
            <a:r>
              <a:rPr lang="ro-RO" dirty="0"/>
              <a:t>- se lipesc cu scotch paiele, unul lângă altul, având grijă ca cele 2 capete care se îndoaie să fie orientate în direcții diferite;;</a:t>
            </a:r>
          </a:p>
          <a:p>
            <a:pPr marL="0" indent="0">
              <a:buNone/>
            </a:pPr>
            <a:r>
              <a:rPr lang="ro-RO" dirty="0"/>
              <a:t>- se lipesc pungile de capetele paielor, nasul și gura</a:t>
            </a:r>
          </a:p>
          <a:p>
            <a:pPr marL="0" indent="0">
              <a:buNone/>
            </a:pPr>
            <a:endParaRPr lang="ro-RO" dirty="0"/>
          </a:p>
        </p:txBody>
      </p:sp>
    </p:spTree>
    <p:extLst>
      <p:ext uri="{BB962C8B-B14F-4D97-AF65-F5344CB8AC3E}">
        <p14:creationId xmlns:p14="http://schemas.microsoft.com/office/powerpoint/2010/main" val="10747248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BEF8EB-3EBF-58D8-C40A-D3D1495EB27D}"/>
              </a:ext>
            </a:extLst>
          </p:cNvPr>
          <p:cNvSpPr>
            <a:spLocks noGrp="1"/>
          </p:cNvSpPr>
          <p:nvPr>
            <p:ph type="title"/>
          </p:nvPr>
        </p:nvSpPr>
        <p:spPr/>
        <p:txBody>
          <a:bodyPr>
            <a:normAutofit/>
          </a:bodyPr>
          <a:lstStyle/>
          <a:p>
            <a:r>
              <a:rPr lang="ro-RO" sz="2800" b="1" dirty="0">
                <a:solidFill>
                  <a:srgbClr val="C00000"/>
                </a:solidFill>
              </a:rPr>
              <a:t>Vulcanul într-un pahar </a:t>
            </a:r>
          </a:p>
        </p:txBody>
      </p:sp>
      <p:sp>
        <p:nvSpPr>
          <p:cNvPr id="3" name="Content Placeholder 2">
            <a:extLst>
              <a:ext uri="{FF2B5EF4-FFF2-40B4-BE49-F238E27FC236}">
                <a16:creationId xmlns:a16="http://schemas.microsoft.com/office/drawing/2014/main" id="{892FE592-CDBE-63A8-0EFC-16D5759FE9A5}"/>
              </a:ext>
            </a:extLst>
          </p:cNvPr>
          <p:cNvSpPr>
            <a:spLocks noGrp="1"/>
          </p:cNvSpPr>
          <p:nvPr>
            <p:ph idx="1"/>
          </p:nvPr>
        </p:nvSpPr>
        <p:spPr/>
        <p:txBody>
          <a:bodyPr/>
          <a:lstStyle/>
          <a:p>
            <a:r>
              <a:rPr lang="ro-RO" dirty="0"/>
              <a:t> Materiale necesare: pahar înalt sau borcan, apă, sclipici, doțet, 2 lingurițe bicarbonat de sodiu, colorant alimentar</a:t>
            </a:r>
          </a:p>
        </p:txBody>
      </p:sp>
      <p:pic>
        <p:nvPicPr>
          <p:cNvPr id="2050" name="Picture 2">
            <a:extLst>
              <a:ext uri="{FF2B5EF4-FFF2-40B4-BE49-F238E27FC236}">
                <a16:creationId xmlns:a16="http://schemas.microsoft.com/office/drawing/2014/main" id="{3F16EEC4-11D6-F6B5-95EC-DFA05B17998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6378" y="3429000"/>
            <a:ext cx="3994950" cy="25101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06070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BD1918-9D7F-6E16-BD97-8343235CED1C}"/>
              </a:ext>
            </a:extLst>
          </p:cNvPr>
          <p:cNvSpPr>
            <a:spLocks noGrp="1"/>
          </p:cNvSpPr>
          <p:nvPr>
            <p:ph type="title"/>
          </p:nvPr>
        </p:nvSpPr>
        <p:spPr/>
        <p:txBody>
          <a:bodyPr>
            <a:normAutofit/>
          </a:bodyPr>
          <a:lstStyle/>
          <a:p>
            <a:r>
              <a:rPr lang="ro-RO" sz="2800" b="1" dirty="0">
                <a:solidFill>
                  <a:srgbClr val="C00000"/>
                </a:solidFill>
              </a:rPr>
              <a:t> Pictura magnetică</a:t>
            </a:r>
          </a:p>
        </p:txBody>
      </p:sp>
      <p:sp>
        <p:nvSpPr>
          <p:cNvPr id="3" name="Content Placeholder 2">
            <a:extLst>
              <a:ext uri="{FF2B5EF4-FFF2-40B4-BE49-F238E27FC236}">
                <a16:creationId xmlns:a16="http://schemas.microsoft.com/office/drawing/2014/main" id="{CE5BE3A8-2047-A39A-3978-D886FEAEFE9A}"/>
              </a:ext>
            </a:extLst>
          </p:cNvPr>
          <p:cNvSpPr>
            <a:spLocks noGrp="1"/>
          </p:cNvSpPr>
          <p:nvPr>
            <p:ph idx="1"/>
          </p:nvPr>
        </p:nvSpPr>
        <p:spPr>
          <a:xfrm>
            <a:off x="1015753" y="1171852"/>
            <a:ext cx="7533443" cy="4996233"/>
          </a:xfrm>
        </p:spPr>
        <p:txBody>
          <a:bodyPr>
            <a:normAutofit fontScale="25000" lnSpcReduction="20000"/>
          </a:bodyPr>
          <a:lstStyle/>
          <a:p>
            <a:pPr marL="0" indent="0" algn="just" fontAlgn="base">
              <a:buNone/>
            </a:pPr>
            <a:endParaRPr lang="ro-RO" b="0" i="0" dirty="0">
              <a:solidFill>
                <a:srgbClr val="404040"/>
              </a:solidFill>
              <a:effectLst/>
              <a:latin typeface="Helvetica Neue"/>
            </a:endParaRPr>
          </a:p>
          <a:p>
            <a:pPr marL="0" indent="0" algn="just" fontAlgn="base">
              <a:buNone/>
            </a:pPr>
            <a:endParaRPr lang="ro-RO" sz="9600" b="0" i="0" dirty="0">
              <a:solidFill>
                <a:srgbClr val="404040"/>
              </a:solidFill>
              <a:effectLst/>
              <a:latin typeface="Calibri" panose="020F0502020204030204" pitchFamily="34" charset="0"/>
              <a:cs typeface="Calibri" panose="020F0502020204030204" pitchFamily="34" charset="0"/>
            </a:endParaRPr>
          </a:p>
          <a:p>
            <a:pPr marL="0" indent="0" algn="just" fontAlgn="base">
              <a:buNone/>
            </a:pPr>
            <a:r>
              <a:rPr lang="ro-RO" sz="9600" b="0" i="0" dirty="0">
                <a:solidFill>
                  <a:srgbClr val="404040"/>
                </a:solidFill>
                <a:effectLst/>
                <a:latin typeface="Calibri" panose="020F0502020204030204" pitchFamily="34" charset="0"/>
                <a:cs typeface="Calibri" panose="020F0502020204030204" pitchFamily="34" charset="0"/>
              </a:rPr>
              <a:t>     Explorează forta magnetica cu aceasta amuzanta activitate practica STEAM</a:t>
            </a:r>
          </a:p>
          <a:p>
            <a:pPr marL="0" indent="0" algn="just" fontAlgn="base">
              <a:buNone/>
            </a:pPr>
            <a:r>
              <a:rPr lang="ro-RO" sz="9600" b="1" i="0" dirty="0">
                <a:solidFill>
                  <a:srgbClr val="404040"/>
                </a:solidFill>
                <a:effectLst/>
                <a:latin typeface="Calibri" panose="020F0502020204030204" pitchFamily="34" charset="0"/>
                <a:cs typeface="Calibri" panose="020F0502020204030204" pitchFamily="34" charset="0"/>
              </a:rPr>
              <a:t>     Materiale:</a:t>
            </a:r>
            <a:r>
              <a:rPr lang="ro-RO" sz="9600" b="0" i="0" dirty="0">
                <a:solidFill>
                  <a:srgbClr val="404040"/>
                </a:solidFill>
                <a:effectLst/>
                <a:latin typeface="Calibri" panose="020F0502020204030204" pitchFamily="34" charset="0"/>
                <a:cs typeface="Calibri" panose="020F0502020204030204" pitchFamily="34" charset="0"/>
              </a:rPr>
              <a:t> mici obiecte de metal (nu aluminiu sau alte metale ne-magnetice), </a:t>
            </a:r>
            <a:r>
              <a:rPr lang="ro-RO" sz="9600" dirty="0">
                <a:solidFill>
                  <a:srgbClr val="404040"/>
                </a:solidFill>
                <a:latin typeface="Calibri" panose="020F0502020204030204" pitchFamily="34" charset="0"/>
                <a:cs typeface="Calibri" panose="020F0502020204030204" pitchFamily="34" charset="0"/>
              </a:rPr>
              <a:t>m</a:t>
            </a:r>
            <a:r>
              <a:rPr lang="ro-RO" sz="9600" b="0" i="0" dirty="0">
                <a:solidFill>
                  <a:srgbClr val="404040"/>
                </a:solidFill>
                <a:effectLst/>
                <a:latin typeface="Calibri" panose="020F0502020204030204" pitchFamily="34" charset="0"/>
                <a:cs typeface="Calibri" panose="020F0502020204030204" pitchFamily="34" charset="0"/>
              </a:rPr>
              <a:t>agnet, </a:t>
            </a:r>
            <a:r>
              <a:rPr lang="ro-RO" sz="9600" dirty="0">
                <a:solidFill>
                  <a:srgbClr val="404040"/>
                </a:solidFill>
                <a:latin typeface="Calibri" panose="020F0502020204030204" pitchFamily="34" charset="0"/>
                <a:cs typeface="Calibri" panose="020F0502020204030204" pitchFamily="34" charset="0"/>
              </a:rPr>
              <a:t>h</a:t>
            </a:r>
            <a:r>
              <a:rPr lang="ro-RO" sz="9600" b="0" i="0" dirty="0">
                <a:solidFill>
                  <a:srgbClr val="404040"/>
                </a:solidFill>
                <a:effectLst/>
                <a:latin typeface="Calibri" panose="020F0502020204030204" pitchFamily="34" charset="0"/>
                <a:cs typeface="Calibri" panose="020F0502020204030204" pitchFamily="34" charset="0"/>
              </a:rPr>
              <a:t>artie/ carton de impachetat (alb), banda adeziva, </a:t>
            </a:r>
            <a:r>
              <a:rPr lang="ro-RO" sz="9600" dirty="0">
                <a:solidFill>
                  <a:srgbClr val="404040"/>
                </a:solidFill>
                <a:latin typeface="Calibri" panose="020F0502020204030204" pitchFamily="34" charset="0"/>
                <a:cs typeface="Calibri" panose="020F0502020204030204" pitchFamily="34" charset="0"/>
              </a:rPr>
              <a:t>v</a:t>
            </a:r>
            <a:r>
              <a:rPr lang="ro-RO" sz="9600" b="0" i="0" dirty="0">
                <a:solidFill>
                  <a:srgbClr val="404040"/>
                </a:solidFill>
                <a:effectLst/>
                <a:latin typeface="Calibri" panose="020F0502020204030204" pitchFamily="34" charset="0"/>
                <a:cs typeface="Calibri" panose="020F0502020204030204" pitchFamily="34" charset="0"/>
              </a:rPr>
              <a:t>opsele lavabile, </a:t>
            </a:r>
            <a:r>
              <a:rPr lang="ro-RO" sz="9600" dirty="0">
                <a:solidFill>
                  <a:srgbClr val="404040"/>
                </a:solidFill>
                <a:latin typeface="Calibri" panose="020F0502020204030204" pitchFamily="34" charset="0"/>
                <a:cs typeface="Calibri" panose="020F0502020204030204" pitchFamily="34" charset="0"/>
              </a:rPr>
              <a:t>t</a:t>
            </a:r>
            <a:r>
              <a:rPr lang="ro-RO" sz="9600" b="0" i="0" dirty="0">
                <a:solidFill>
                  <a:srgbClr val="404040"/>
                </a:solidFill>
                <a:effectLst/>
                <a:latin typeface="Calibri" panose="020F0502020204030204" pitchFamily="34" charset="0"/>
                <a:cs typeface="Calibri" panose="020F0502020204030204" pitchFamily="34" charset="0"/>
              </a:rPr>
              <a:t>ava.</a:t>
            </a:r>
          </a:p>
          <a:p>
            <a:pPr marL="0" indent="0" algn="just" fontAlgn="base">
              <a:buNone/>
            </a:pPr>
            <a:r>
              <a:rPr lang="ro-RO" sz="9600" b="1" i="0" dirty="0">
                <a:solidFill>
                  <a:srgbClr val="404040"/>
                </a:solidFill>
                <a:effectLst/>
                <a:latin typeface="Calibri" panose="020F0502020204030204" pitchFamily="34" charset="0"/>
                <a:cs typeface="Calibri" panose="020F0502020204030204" pitchFamily="34" charset="0"/>
              </a:rPr>
              <a:t>     Instructiuni:</a:t>
            </a:r>
            <a:endParaRPr lang="ro-RO" sz="9600" b="0" i="0" dirty="0">
              <a:solidFill>
                <a:srgbClr val="404040"/>
              </a:solidFill>
              <a:effectLst/>
              <a:latin typeface="Calibri" panose="020F0502020204030204" pitchFamily="34" charset="0"/>
              <a:cs typeface="Calibri" panose="020F0502020204030204" pitchFamily="34" charset="0"/>
            </a:endParaRPr>
          </a:p>
          <a:p>
            <a:pPr marL="0" indent="0" algn="just" fontAlgn="base">
              <a:buNone/>
            </a:pPr>
            <a:r>
              <a:rPr lang="ro-RO" sz="9600" b="0" i="0" dirty="0">
                <a:solidFill>
                  <a:srgbClr val="404040"/>
                </a:solidFill>
                <a:effectLst/>
                <a:latin typeface="Calibri" panose="020F0502020204030204" pitchFamily="34" charset="0"/>
                <a:cs typeface="Calibri" panose="020F0502020204030204" pitchFamily="34" charset="0"/>
              </a:rPr>
              <a:t>1. Lipeste cu banda adeziva hartia/ alba pe o tava de copt.</a:t>
            </a:r>
          </a:p>
          <a:p>
            <a:pPr marL="0" indent="0" algn="just" fontAlgn="base">
              <a:buNone/>
            </a:pPr>
            <a:r>
              <a:rPr lang="ro-RO" sz="9600" b="0" i="0" dirty="0">
                <a:solidFill>
                  <a:srgbClr val="404040"/>
                </a:solidFill>
                <a:effectLst/>
                <a:latin typeface="Calibri" panose="020F0502020204030204" pitchFamily="34" charset="0"/>
                <a:cs typeface="Calibri" panose="020F0502020204030204" pitchFamily="34" charset="0"/>
              </a:rPr>
              <a:t>2. plaseaza bucatile mici de metal pe hartia alba si plaseaza magnetul dedesubtul tavii de prajituri. Experimenteaza miscand obiectele de metal pe hartie cu ajutorul magnetului.</a:t>
            </a:r>
          </a:p>
          <a:p>
            <a:pPr marL="0" indent="0" algn="just" fontAlgn="base">
              <a:buNone/>
            </a:pPr>
            <a:r>
              <a:rPr lang="ro-RO" sz="9600" b="0" i="0" dirty="0">
                <a:solidFill>
                  <a:srgbClr val="404040"/>
                </a:solidFill>
                <a:effectLst/>
                <a:latin typeface="Calibri" panose="020F0502020204030204" pitchFamily="34" charset="0"/>
                <a:cs typeface="Calibri" panose="020F0502020204030204" pitchFamily="34" charset="0"/>
              </a:rPr>
              <a:t>3. Plaseaza un mic strop de vopsea pe hartie si utilizeaza magnettul pentru a misca bucatile de metal prin si in jurul vopselei. Incercati sa miscati obiectele incet, repede, de-a latul paginii sau in cercuri.</a:t>
            </a:r>
          </a:p>
          <a:p>
            <a:endParaRPr lang="ro-RO" dirty="0"/>
          </a:p>
        </p:txBody>
      </p:sp>
      <p:pic>
        <p:nvPicPr>
          <p:cNvPr id="4" name="Picture 3">
            <a:extLst>
              <a:ext uri="{FF2B5EF4-FFF2-40B4-BE49-F238E27FC236}">
                <a16:creationId xmlns:a16="http://schemas.microsoft.com/office/drawing/2014/main" id="{B60DAF1F-9481-28E9-796B-D33765D2A545}"/>
              </a:ext>
            </a:extLst>
          </p:cNvPr>
          <p:cNvPicPr>
            <a:picLocks noChangeAspect="1"/>
          </p:cNvPicPr>
          <p:nvPr/>
        </p:nvPicPr>
        <p:blipFill>
          <a:blip r:embed="rId2"/>
          <a:stretch>
            <a:fillRect/>
          </a:stretch>
        </p:blipFill>
        <p:spPr>
          <a:xfrm>
            <a:off x="9001957" y="2489678"/>
            <a:ext cx="2689934" cy="3085498"/>
          </a:xfrm>
          <a:prstGeom prst="rect">
            <a:avLst/>
          </a:prstGeom>
        </p:spPr>
      </p:pic>
    </p:spTree>
    <p:extLst>
      <p:ext uri="{BB962C8B-B14F-4D97-AF65-F5344CB8AC3E}">
        <p14:creationId xmlns:p14="http://schemas.microsoft.com/office/powerpoint/2010/main" val="31982928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C3068F-F74C-F926-A10B-13920232C41F}"/>
              </a:ext>
            </a:extLst>
          </p:cNvPr>
          <p:cNvSpPr>
            <a:spLocks noGrp="1"/>
          </p:cNvSpPr>
          <p:nvPr>
            <p:ph type="title"/>
          </p:nvPr>
        </p:nvSpPr>
        <p:spPr/>
        <p:txBody>
          <a:bodyPr/>
          <a:lstStyle/>
          <a:p>
            <a:r>
              <a:rPr lang="ro-RO" b="1" dirty="0"/>
              <a:t>6.Concluzie:</a:t>
            </a:r>
          </a:p>
        </p:txBody>
      </p:sp>
      <p:sp>
        <p:nvSpPr>
          <p:cNvPr id="3" name="Content Placeholder 2">
            <a:extLst>
              <a:ext uri="{FF2B5EF4-FFF2-40B4-BE49-F238E27FC236}">
                <a16:creationId xmlns:a16="http://schemas.microsoft.com/office/drawing/2014/main" id="{E43AB1E2-685A-9D1A-6225-CF24F0C4B605}"/>
              </a:ext>
            </a:extLst>
          </p:cNvPr>
          <p:cNvSpPr>
            <a:spLocks noGrp="1"/>
          </p:cNvSpPr>
          <p:nvPr>
            <p:ph idx="1"/>
          </p:nvPr>
        </p:nvSpPr>
        <p:spPr/>
        <p:txBody>
          <a:bodyPr/>
          <a:lstStyle/>
          <a:p>
            <a:endParaRPr lang="ro-RO" dirty="0"/>
          </a:p>
          <a:p>
            <a:pPr marL="0" indent="0">
              <a:buNone/>
            </a:pPr>
            <a:r>
              <a:rPr lang="ro-RO" dirty="0"/>
              <a:t>        Activitățile STEAM nu vor transforma copiii reticenți în oameni de știință, ingineri sau programatori în miniatură, dar, cu siguranță, vor reuși să dezvolte copilului abilități precum: gândirea critică, colaborarea, comunicarea, încrederea și creativitatea, necesare în profesiile viitorului.</a:t>
            </a:r>
          </a:p>
        </p:txBody>
      </p:sp>
      <p:pic>
        <p:nvPicPr>
          <p:cNvPr id="5" name="Picture 4">
            <a:extLst>
              <a:ext uri="{FF2B5EF4-FFF2-40B4-BE49-F238E27FC236}">
                <a16:creationId xmlns:a16="http://schemas.microsoft.com/office/drawing/2014/main" id="{3F701A03-0A71-7464-1112-65213A0E31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2450" y="4376691"/>
            <a:ext cx="2716567" cy="1914571"/>
          </a:xfrm>
          <a:prstGeom prst="rect">
            <a:avLst/>
          </a:prstGeom>
        </p:spPr>
      </p:pic>
    </p:spTree>
    <p:extLst>
      <p:ext uri="{BB962C8B-B14F-4D97-AF65-F5344CB8AC3E}">
        <p14:creationId xmlns:p14="http://schemas.microsoft.com/office/powerpoint/2010/main" val="15880950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0B9B2F-FE2E-A80A-73B4-EA860EAE9EEF}"/>
              </a:ext>
            </a:extLst>
          </p:cNvPr>
          <p:cNvSpPr>
            <a:spLocks noGrp="1"/>
          </p:cNvSpPr>
          <p:nvPr>
            <p:ph type="ctrTitle"/>
          </p:nvPr>
        </p:nvSpPr>
        <p:spPr/>
        <p:txBody>
          <a:bodyPr/>
          <a:lstStyle/>
          <a:p>
            <a:r>
              <a:rPr lang="ro-RO" dirty="0"/>
              <a:t>MULȚUMIM!</a:t>
            </a:r>
          </a:p>
        </p:txBody>
      </p:sp>
      <p:sp>
        <p:nvSpPr>
          <p:cNvPr id="3" name="Subtitle 2">
            <a:extLst>
              <a:ext uri="{FF2B5EF4-FFF2-40B4-BE49-F238E27FC236}">
                <a16:creationId xmlns:a16="http://schemas.microsoft.com/office/drawing/2014/main" id="{48DB25EE-46A8-5A4A-6585-D0CC4E072B84}"/>
              </a:ext>
            </a:extLst>
          </p:cNvPr>
          <p:cNvSpPr>
            <a:spLocks noGrp="1"/>
          </p:cNvSpPr>
          <p:nvPr>
            <p:ph type="subTitle" idx="1"/>
          </p:nvPr>
        </p:nvSpPr>
        <p:spPr/>
        <p:txBody>
          <a:bodyPr/>
          <a:lstStyle/>
          <a:p>
            <a:r>
              <a:rPr lang="ro-RO" dirty="0"/>
              <a:t>Prof.înv.primar: Buna Elena</a:t>
            </a:r>
          </a:p>
          <a:p>
            <a:r>
              <a:rPr lang="ro-RO" dirty="0"/>
              <a:t>Școala Gimnazială Nr.11, Buzău</a:t>
            </a:r>
          </a:p>
          <a:p>
            <a:endParaRPr lang="ro-RO" dirty="0"/>
          </a:p>
        </p:txBody>
      </p:sp>
    </p:spTree>
    <p:extLst>
      <p:ext uri="{BB962C8B-B14F-4D97-AF65-F5344CB8AC3E}">
        <p14:creationId xmlns:p14="http://schemas.microsoft.com/office/powerpoint/2010/main" val="36268747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TotalTime>
  <Words>1132</Words>
  <Application>Microsoft Office PowerPoint</Application>
  <PresentationFormat>Ecran lat</PresentationFormat>
  <Paragraphs>76</Paragraphs>
  <Slides>15</Slides>
  <Notes>0</Notes>
  <HiddenSlides>0</HiddenSlides>
  <MMClips>0</MMClips>
  <ScaleCrop>false</ScaleCrop>
  <HeadingPairs>
    <vt:vector size="6" baseType="variant">
      <vt:variant>
        <vt:lpstr>Fonturi utilizate</vt:lpstr>
      </vt:variant>
      <vt:variant>
        <vt:i4>5</vt:i4>
      </vt:variant>
      <vt:variant>
        <vt:lpstr>Temă</vt:lpstr>
      </vt:variant>
      <vt:variant>
        <vt:i4>1</vt:i4>
      </vt:variant>
      <vt:variant>
        <vt:lpstr>Titluri diapozitive</vt:lpstr>
      </vt:variant>
      <vt:variant>
        <vt:i4>15</vt:i4>
      </vt:variant>
    </vt:vector>
  </HeadingPairs>
  <TitlesOfParts>
    <vt:vector size="21" baseType="lpstr">
      <vt:lpstr>Arial</vt:lpstr>
      <vt:lpstr>Calibri</vt:lpstr>
      <vt:lpstr>Calibri Light</vt:lpstr>
      <vt:lpstr>Helvetica Neue</vt:lpstr>
      <vt:lpstr>Wingdings</vt:lpstr>
      <vt:lpstr>Office Theme</vt:lpstr>
      <vt:lpstr>Prezentare PowerPoint</vt:lpstr>
      <vt:lpstr>...despre STEAM</vt:lpstr>
      <vt:lpstr>1. Ce este STEAM?</vt:lpstr>
      <vt:lpstr>2. Scopul educației STEAM?</vt:lpstr>
      <vt:lpstr>3. De ce educația STEAM?</vt:lpstr>
      <vt:lpstr>4. Avantajele  educația STEAM: </vt:lpstr>
      <vt:lpstr>S – super distracție</vt:lpstr>
      <vt:lpstr>T-team work                                           E- energie în rezolvarea problemelor</vt:lpstr>
      <vt:lpstr>A- accent pe concentrare                  M-multiple abordări/stiluri de învățare</vt:lpstr>
      <vt:lpstr>5. Exemple de activități:</vt:lpstr>
      <vt:lpstr>Cum funcționează plămânii?</vt:lpstr>
      <vt:lpstr>Vulcanul într-un pahar </vt:lpstr>
      <vt:lpstr> Pictura magnetică</vt:lpstr>
      <vt:lpstr>6.Concluzie:</vt:lpstr>
      <vt:lpstr>MULȚUMIM!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elennabuna@yahoo.com</dc:creator>
  <cp:lastModifiedBy>elennabuna@yahoo.com</cp:lastModifiedBy>
  <cp:revision>2</cp:revision>
  <dcterms:created xsi:type="dcterms:W3CDTF">2023-11-11T19:19:04Z</dcterms:created>
  <dcterms:modified xsi:type="dcterms:W3CDTF">2024-02-01T17:21:08Z</dcterms:modified>
</cp:coreProperties>
</file>