
<file path=[Content_Types].xml><?xml version="1.0" encoding="utf-8"?>
<Types xmlns="http://schemas.openxmlformats.org/package/2006/content-types">
  <Default Extension="fntdata" ContentType="application/x-fontdata"/>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5" r:id="rId8"/>
    <p:sldId id="266" r:id="rId9"/>
    <p:sldId id="267" r:id="rId10"/>
    <p:sldId id="268" r:id="rId11"/>
    <p:sldId id="269" r:id="rId12"/>
    <p:sldId id="270" r:id="rId13"/>
    <p:sldId id="281" r:id="rId14"/>
    <p:sldId id="282" r:id="rId15"/>
    <p:sldId id="283" r:id="rId16"/>
    <p:sldId id="284" r:id="rId17"/>
    <p:sldId id="285" r:id="rId18"/>
    <p:sldId id="286" r:id="rId19"/>
    <p:sldId id="287" r:id="rId20"/>
    <p:sldId id="288" r:id="rId21"/>
    <p:sldId id="289" r:id="rId22"/>
    <p:sldId id="290" r:id="rId23"/>
    <p:sldId id="291" r:id="rId24"/>
    <p:sldId id="292" r:id="rId25"/>
    <p:sldId id="293" r:id="rId26"/>
    <p:sldId id="294" r:id="rId27"/>
    <p:sldId id="295" r:id="rId28"/>
    <p:sldId id="296" r:id="rId29"/>
  </p:sldIdLst>
  <p:sldSz cx="18288000" cy="10287000"/>
  <p:notesSz cx="6858000" cy="9144000"/>
  <p:embeddedFontLst>
    <p:embeddedFont>
      <p:font typeface="Adigiana Toybox" panose="020B0604020202020204" charset="0"/>
      <p:regular r:id="rId30"/>
    </p:embeddedFont>
    <p:embeddedFont>
      <p:font typeface="Adlery Pro" panose="020B0604020202020204" charset="-18"/>
      <p:regular r:id="rId31"/>
    </p:embeddedFont>
    <p:embeddedFont>
      <p:font typeface="Arimo" panose="020B0604020202020204" charset="0"/>
      <p:regular r:id="rId32"/>
    </p:embeddedFont>
    <p:embeddedFont>
      <p:font typeface="Arimo Bold" panose="020B0604020202020204" charset="0"/>
      <p:regular r:id="rId33"/>
    </p:embeddedFont>
    <p:embeddedFont>
      <p:font typeface="Arimo Bold Italics" panose="020B0604020202020204" charset="0"/>
      <p:regular r:id="rId34"/>
    </p:embeddedFont>
    <p:embeddedFont>
      <p:font typeface="Arimo Italics" panose="020B0604020202020204" charset="0"/>
      <p:regular r:id="rId35"/>
    </p:embeddedFont>
    <p:embeddedFont>
      <p:font typeface="Arturo Heavy" panose="020B0604020202020204" charset="0"/>
      <p:regular r:id="rId36"/>
    </p:embeddedFont>
    <p:embeddedFont>
      <p:font typeface="Arturo Heavy Italics" panose="020B0604020202020204" charset="0"/>
      <p:regular r:id="rId37"/>
    </p:embeddedFont>
    <p:embeddedFont>
      <p:font typeface="Barlow Bold" panose="020B0604020202020204" charset="-18"/>
      <p:regular r:id="rId38"/>
    </p:embeddedFont>
    <p:embeddedFont>
      <p:font typeface="Barlow Bold Bold" panose="020B0604020202020204" charset="-18"/>
      <p:regular r:id="rId39"/>
    </p:embeddedFont>
    <p:embeddedFont>
      <p:font typeface="Barlow Bold Italics" panose="020B0604020202020204" charset="-18"/>
      <p:regular r:id="rId40"/>
    </p:embeddedFont>
    <p:embeddedFont>
      <p:font typeface="Calibri" panose="020F0502020204030204" pitchFamily="34" charset="0"/>
      <p:regular r:id="rId41"/>
      <p:bold r:id="rId42"/>
      <p:italic r:id="rId43"/>
      <p:boldItalic r:id="rId44"/>
    </p:embeddedFont>
    <p:embeddedFont>
      <p:font typeface="Fascinate" panose="020B0604020202020204" charset="0"/>
      <p:regular r:id="rId45"/>
    </p:embeddedFont>
    <p:embeddedFont>
      <p:font typeface="Lora" pitchFamily="2" charset="-18"/>
      <p:regular r:id="rId46"/>
      <p:bold r:id="rId47"/>
      <p:italic r:id="rId48"/>
      <p:boldItalic r:id="rId49"/>
    </p:embeddedFont>
    <p:embeddedFont>
      <p:font typeface="Montserrat Light" panose="00000400000000000000" pitchFamily="2" charset="-18"/>
      <p:regular r:id="rId50"/>
      <p:italic r:id="rId51"/>
    </p:embeddedFont>
    <p:embeddedFont>
      <p:font typeface="Montserrat Light Bold" panose="020B0604020202020204" charset="-18"/>
      <p:regular r:id="rId52"/>
    </p:embeddedFont>
    <p:embeddedFont>
      <p:font typeface="Montserrat Light Italics" panose="020B0604020202020204" charset="-18"/>
      <p:regular r:id="rId53"/>
    </p:embeddedFont>
    <p:embeddedFont>
      <p:font typeface="Public Sans" panose="020B0604020202020204" charset="-18"/>
      <p:regular r:id="rId54"/>
    </p:embeddedFont>
    <p:embeddedFont>
      <p:font typeface="Public Sans Bold" panose="020B0604020202020204" charset="-18"/>
      <p:regular r:id="rId55"/>
    </p:embeddedFont>
    <p:embeddedFont>
      <p:font typeface="Public Sans Bold Bold" panose="020B0604020202020204" charset="-18"/>
      <p:regular r:id="rId56"/>
    </p:embeddedFont>
    <p:embeddedFont>
      <p:font typeface="TAN Angleton" panose="020B0604020202020204" charset="-18"/>
      <p:regular r:id="rId5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52" d="100"/>
          <a:sy n="52" d="100"/>
        </p:scale>
        <p:origin x="850"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0.fntdata"/><Relationship Id="rId21" Type="http://schemas.openxmlformats.org/officeDocument/2006/relationships/slide" Target="slides/slide20.xml"/><Relationship Id="rId34" Type="http://schemas.openxmlformats.org/officeDocument/2006/relationships/font" Target="fonts/font5.fntdata"/><Relationship Id="rId42" Type="http://schemas.openxmlformats.org/officeDocument/2006/relationships/font" Target="fonts/font13.fntdata"/><Relationship Id="rId47" Type="http://schemas.openxmlformats.org/officeDocument/2006/relationships/font" Target="fonts/font18.fntdata"/><Relationship Id="rId50" Type="http://schemas.openxmlformats.org/officeDocument/2006/relationships/font" Target="fonts/font21.fntdata"/><Relationship Id="rId55" Type="http://schemas.openxmlformats.org/officeDocument/2006/relationships/font" Target="fonts/font26.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12.fntdata"/><Relationship Id="rId54" Type="http://schemas.openxmlformats.org/officeDocument/2006/relationships/font" Target="fonts/font2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font" Target="fonts/font8.fntdata"/><Relationship Id="rId40" Type="http://schemas.openxmlformats.org/officeDocument/2006/relationships/font" Target="fonts/font11.fntdata"/><Relationship Id="rId45" Type="http://schemas.openxmlformats.org/officeDocument/2006/relationships/font" Target="fonts/font16.fntdata"/><Relationship Id="rId53" Type="http://schemas.openxmlformats.org/officeDocument/2006/relationships/font" Target="fonts/font24.fntdata"/><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7.fntdata"/><Relationship Id="rId49" Type="http://schemas.openxmlformats.org/officeDocument/2006/relationships/font" Target="fonts/font20.fntdata"/><Relationship Id="rId57" Type="http://schemas.openxmlformats.org/officeDocument/2006/relationships/font" Target="fonts/font28.fntdata"/><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4" Type="http://schemas.openxmlformats.org/officeDocument/2006/relationships/font" Target="fonts/font15.fntdata"/><Relationship Id="rId52" Type="http://schemas.openxmlformats.org/officeDocument/2006/relationships/font" Target="fonts/font23.fntdata"/><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font" Target="fonts/font6.fntdata"/><Relationship Id="rId43" Type="http://schemas.openxmlformats.org/officeDocument/2006/relationships/font" Target="fonts/font14.fntdata"/><Relationship Id="rId48" Type="http://schemas.openxmlformats.org/officeDocument/2006/relationships/font" Target="fonts/font19.fntdata"/><Relationship Id="rId56" Type="http://schemas.openxmlformats.org/officeDocument/2006/relationships/font" Target="fonts/font27.fntdata"/><Relationship Id="rId8" Type="http://schemas.openxmlformats.org/officeDocument/2006/relationships/slide" Target="slides/slide7.xml"/><Relationship Id="rId51" Type="http://schemas.openxmlformats.org/officeDocument/2006/relationships/font" Target="fonts/font22.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openxmlformats.org/officeDocument/2006/relationships/font" Target="fonts/font9.fntdata"/><Relationship Id="rId46" Type="http://schemas.openxmlformats.org/officeDocument/2006/relationships/font" Target="fonts/font17.fntdata"/><Relationship Id="rId5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5/9/2022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5/9/2022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5/9/2022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5/9/2022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5/9/2022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svg"/><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21.png"/><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slideLayout" Target="../slideLayouts/slideLayout7.xml"/><Relationship Id="rId7" Type="http://schemas.openxmlformats.org/officeDocument/2006/relationships/image" Target="../media/image25.svg"/><Relationship Id="rId12" Type="http://schemas.openxmlformats.org/officeDocument/2006/relationships/image" Target="../media/image30.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24.png"/><Relationship Id="rId11" Type="http://schemas.openxmlformats.org/officeDocument/2006/relationships/image" Target="../media/image29.svg"/><Relationship Id="rId5" Type="http://schemas.openxmlformats.org/officeDocument/2006/relationships/image" Target="../media/image23.svg"/><Relationship Id="rId10" Type="http://schemas.openxmlformats.org/officeDocument/2006/relationships/image" Target="../media/image28.png"/><Relationship Id="rId4" Type="http://schemas.openxmlformats.org/officeDocument/2006/relationships/image" Target="../media/image22.png"/><Relationship Id="rId9" Type="http://schemas.openxmlformats.org/officeDocument/2006/relationships/image" Target="../media/image27.svg"/></Relationships>
</file>

<file path=ppt/slides/_rels/slide9.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32.jpeg"/><Relationship Id="rId7" Type="http://schemas.openxmlformats.org/officeDocument/2006/relationships/image" Target="../media/image36.jpeg"/><Relationship Id="rId2" Type="http://schemas.openxmlformats.org/officeDocument/2006/relationships/image" Target="../media/image31.jpeg"/><Relationship Id="rId1" Type="http://schemas.openxmlformats.org/officeDocument/2006/relationships/slideLayout" Target="../slideLayouts/slideLayout7.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 Id="rId9" Type="http://schemas.openxmlformats.org/officeDocument/2006/relationships/image" Target="../media/image38.jpeg"/></Relationships>
</file>

<file path=ppt/slides/_rels/slide10.xml.rels><?xml version="1.0" encoding="UTF-8" standalone="yes"?>
<Relationships xmlns="http://schemas.openxmlformats.org/package/2006/relationships"><Relationship Id="rId8" Type="http://schemas.openxmlformats.org/officeDocument/2006/relationships/image" Target="../media/image45.svg"/><Relationship Id="rId13" Type="http://schemas.openxmlformats.org/officeDocument/2006/relationships/image" Target="../media/image50.png"/><Relationship Id="rId3" Type="http://schemas.openxmlformats.org/officeDocument/2006/relationships/image" Target="../media/image40.png"/><Relationship Id="rId7" Type="http://schemas.openxmlformats.org/officeDocument/2006/relationships/image" Target="../media/image44.png"/><Relationship Id="rId12" Type="http://schemas.openxmlformats.org/officeDocument/2006/relationships/image" Target="../media/image49.png"/><Relationship Id="rId17" Type="http://schemas.openxmlformats.org/officeDocument/2006/relationships/image" Target="../media/image52.png"/><Relationship Id="rId2" Type="http://schemas.openxmlformats.org/officeDocument/2006/relationships/image" Target="../media/image39.png"/><Relationship Id="rId16" Type="http://schemas.openxmlformats.org/officeDocument/2006/relationships/image" Target="../media/image51.png"/><Relationship Id="rId1" Type="http://schemas.openxmlformats.org/officeDocument/2006/relationships/slideLayout" Target="../slideLayouts/slideLayout7.xml"/><Relationship Id="rId6" Type="http://schemas.openxmlformats.org/officeDocument/2006/relationships/image" Target="../media/image43.svg"/><Relationship Id="rId11" Type="http://schemas.openxmlformats.org/officeDocument/2006/relationships/image" Target="../media/image48.png"/><Relationship Id="rId5" Type="http://schemas.openxmlformats.org/officeDocument/2006/relationships/image" Target="../media/image42.png"/><Relationship Id="rId15" Type="http://schemas.openxmlformats.org/officeDocument/2006/relationships/image" Target="../media/image7.png"/><Relationship Id="rId10" Type="http://schemas.openxmlformats.org/officeDocument/2006/relationships/image" Target="../media/image47.svg"/><Relationship Id="rId4" Type="http://schemas.openxmlformats.org/officeDocument/2006/relationships/image" Target="../media/image41.png"/><Relationship Id="rId9" Type="http://schemas.openxmlformats.org/officeDocument/2006/relationships/image" Target="../media/image46.png"/><Relationship Id="rId1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8.svg"/><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60.png"/><Relationship Id="rId7" Type="http://schemas.openxmlformats.org/officeDocument/2006/relationships/image" Target="../media/image64.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 Id="rId9" Type="http://schemas.openxmlformats.org/officeDocument/2006/relationships/image" Target="../media/image66.png"/></Relationships>
</file>

<file path=ppt/slides/_rels/slide16.xml.rels><?xml version="1.0" encoding="UTF-8" standalone="yes"?>
<Relationships xmlns="http://schemas.openxmlformats.org/package/2006/relationships"><Relationship Id="rId8" Type="http://schemas.openxmlformats.org/officeDocument/2006/relationships/image" Target="../media/image69.svg"/><Relationship Id="rId13" Type="http://schemas.openxmlformats.org/officeDocument/2006/relationships/image" Target="../media/image74.png"/><Relationship Id="rId18" Type="http://schemas.openxmlformats.org/officeDocument/2006/relationships/image" Target="../media/image79.svg"/><Relationship Id="rId3" Type="http://schemas.openxmlformats.org/officeDocument/2006/relationships/image" Target="../media/image40.png"/><Relationship Id="rId21" Type="http://schemas.openxmlformats.org/officeDocument/2006/relationships/image" Target="../media/image82.png"/><Relationship Id="rId7" Type="http://schemas.openxmlformats.org/officeDocument/2006/relationships/image" Target="../media/image68.png"/><Relationship Id="rId12" Type="http://schemas.openxmlformats.org/officeDocument/2006/relationships/image" Target="../media/image73.svg"/><Relationship Id="rId17" Type="http://schemas.openxmlformats.org/officeDocument/2006/relationships/image" Target="../media/image78.png"/><Relationship Id="rId2" Type="http://schemas.openxmlformats.org/officeDocument/2006/relationships/image" Target="../media/image39.png"/><Relationship Id="rId16" Type="http://schemas.openxmlformats.org/officeDocument/2006/relationships/image" Target="../media/image77.svg"/><Relationship Id="rId20" Type="http://schemas.openxmlformats.org/officeDocument/2006/relationships/image" Target="../media/image81.svg"/><Relationship Id="rId1" Type="http://schemas.openxmlformats.org/officeDocument/2006/relationships/slideLayout" Target="../slideLayouts/slideLayout7.xml"/><Relationship Id="rId6" Type="http://schemas.openxmlformats.org/officeDocument/2006/relationships/image" Target="../media/image67.png"/><Relationship Id="rId11" Type="http://schemas.openxmlformats.org/officeDocument/2006/relationships/image" Target="../media/image72.png"/><Relationship Id="rId5" Type="http://schemas.openxmlformats.org/officeDocument/2006/relationships/image" Target="../media/image41.png"/><Relationship Id="rId15" Type="http://schemas.openxmlformats.org/officeDocument/2006/relationships/image" Target="../media/image76.png"/><Relationship Id="rId23" Type="http://schemas.openxmlformats.org/officeDocument/2006/relationships/image" Target="../media/image84.png"/><Relationship Id="rId10" Type="http://schemas.openxmlformats.org/officeDocument/2006/relationships/image" Target="../media/image71.svg"/><Relationship Id="rId19" Type="http://schemas.openxmlformats.org/officeDocument/2006/relationships/image" Target="../media/image80.png"/><Relationship Id="rId4" Type="http://schemas.openxmlformats.org/officeDocument/2006/relationships/image" Target="../media/image50.png"/><Relationship Id="rId9" Type="http://schemas.openxmlformats.org/officeDocument/2006/relationships/image" Target="../media/image70.png"/><Relationship Id="rId14" Type="http://schemas.openxmlformats.org/officeDocument/2006/relationships/image" Target="../media/image75.svg"/><Relationship Id="rId22" Type="http://schemas.openxmlformats.org/officeDocument/2006/relationships/image" Target="../media/image83.svg"/></Relationships>
</file>

<file path=ppt/slides/_rels/slide17.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image" Target="../media/image86.jpeg"/><Relationship Id="rId1" Type="http://schemas.openxmlformats.org/officeDocument/2006/relationships/slideLayout" Target="../slideLayouts/slideLayout7.xml"/><Relationship Id="rId5" Type="http://schemas.openxmlformats.org/officeDocument/2006/relationships/image" Target="../media/image89.jpeg"/><Relationship Id="rId4" Type="http://schemas.openxmlformats.org/officeDocument/2006/relationships/image" Target="../media/image88.jpeg"/></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8" Type="http://schemas.openxmlformats.org/officeDocument/2006/relationships/image" Target="../media/image97.jpeg"/><Relationship Id="rId3" Type="http://schemas.openxmlformats.org/officeDocument/2006/relationships/image" Target="../media/image92.jpeg"/><Relationship Id="rId7" Type="http://schemas.openxmlformats.org/officeDocument/2006/relationships/image" Target="../media/image96.jpeg"/><Relationship Id="rId2" Type="http://schemas.openxmlformats.org/officeDocument/2006/relationships/image" Target="../media/image91.jpeg"/><Relationship Id="rId1" Type="http://schemas.openxmlformats.org/officeDocument/2006/relationships/slideLayout" Target="../slideLayouts/slideLayout7.xml"/><Relationship Id="rId6" Type="http://schemas.openxmlformats.org/officeDocument/2006/relationships/image" Target="../media/image95.jpeg"/><Relationship Id="rId5" Type="http://schemas.openxmlformats.org/officeDocument/2006/relationships/image" Target="../media/image94.jpeg"/><Relationship Id="rId4" Type="http://schemas.openxmlformats.org/officeDocument/2006/relationships/image" Target="../media/image93.jpeg"/></Relationships>
</file>

<file path=ppt/slides/_rels/slide22.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image" Target="../media/image98.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00.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10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49.png"/><Relationship Id="rId3" Type="http://schemas.openxmlformats.org/officeDocument/2006/relationships/image" Target="../media/image48.png"/><Relationship Id="rId7" Type="http://schemas.openxmlformats.org/officeDocument/2006/relationships/image" Target="../media/image9.png"/><Relationship Id="rId12" Type="http://schemas.openxmlformats.org/officeDocument/2006/relationships/image" Target="../media/image109.png"/><Relationship Id="rId2" Type="http://schemas.openxmlformats.org/officeDocument/2006/relationships/image" Target="../media/image103.png"/><Relationship Id="rId1" Type="http://schemas.openxmlformats.org/officeDocument/2006/relationships/slideLayout" Target="../slideLayouts/slideLayout7.xml"/><Relationship Id="rId6" Type="http://schemas.openxmlformats.org/officeDocument/2006/relationships/image" Target="../media/image105.png"/><Relationship Id="rId11" Type="http://schemas.openxmlformats.org/officeDocument/2006/relationships/image" Target="../media/image108.png"/><Relationship Id="rId5" Type="http://schemas.openxmlformats.org/officeDocument/2006/relationships/image" Target="../media/image104.png"/><Relationship Id="rId10" Type="http://schemas.openxmlformats.org/officeDocument/2006/relationships/image" Target="../media/image107.png"/><Relationship Id="rId4" Type="http://schemas.openxmlformats.org/officeDocument/2006/relationships/image" Target="../media/image6.png"/><Relationship Id="rId9" Type="http://schemas.openxmlformats.org/officeDocument/2006/relationships/image" Target="../media/image10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l="13172" t="4545" b="22285"/>
          <a:stretch>
            <a:fillRect/>
          </a:stretch>
        </p:blipFill>
        <p:spPr>
          <a:xfrm>
            <a:off x="0" y="0"/>
            <a:ext cx="18288000" cy="10287000"/>
          </a:xfrm>
          <a:prstGeom prst="rect">
            <a:avLst/>
          </a:prstGeom>
        </p:spPr>
      </p:pic>
      <p:sp>
        <p:nvSpPr>
          <p:cNvPr id="3" name="TextBox 3"/>
          <p:cNvSpPr txBox="1"/>
          <p:nvPr/>
        </p:nvSpPr>
        <p:spPr>
          <a:xfrm>
            <a:off x="2132077" y="403225"/>
            <a:ext cx="12947107" cy="1811020"/>
          </a:xfrm>
          <a:prstGeom prst="rect">
            <a:avLst/>
          </a:prstGeom>
        </p:spPr>
        <p:txBody>
          <a:bodyPr lIns="0" tIns="0" rIns="0" bIns="0" rtlCol="0" anchor="t">
            <a:spAutoFit/>
          </a:bodyPr>
          <a:lstStyle/>
          <a:p>
            <a:pPr algn="ctr">
              <a:lnSpc>
                <a:spcPts val="7279"/>
              </a:lnSpc>
            </a:pPr>
            <a:r>
              <a:rPr lang="en-US" sz="5199" dirty="0">
                <a:solidFill>
                  <a:srgbClr val="F7A09C"/>
                </a:solidFill>
                <a:latin typeface="Arturo Heavy Italics"/>
              </a:rPr>
              <a:t>Bine v-am </a:t>
            </a:r>
            <a:r>
              <a:rPr lang="en-US" sz="5199" dirty="0" err="1">
                <a:solidFill>
                  <a:srgbClr val="F7A09C"/>
                </a:solidFill>
                <a:latin typeface="Arturo Heavy Italics"/>
              </a:rPr>
              <a:t>regăsit</a:t>
            </a:r>
            <a:r>
              <a:rPr lang="en-US" sz="5199" dirty="0">
                <a:solidFill>
                  <a:srgbClr val="F7A09C"/>
                </a:solidFill>
                <a:latin typeface="Arturo Heavy Italics"/>
              </a:rPr>
              <a:t>,</a:t>
            </a:r>
          </a:p>
          <a:p>
            <a:pPr algn="ctr">
              <a:lnSpc>
                <a:spcPts val="7279"/>
              </a:lnSpc>
            </a:pPr>
            <a:r>
              <a:rPr lang="en-US" sz="5199" dirty="0">
                <a:solidFill>
                  <a:srgbClr val="F7A09C"/>
                </a:solidFill>
                <a:latin typeface="Arturo Heavy Italics"/>
              </a:rPr>
              <a:t> </a:t>
            </a:r>
            <a:r>
              <a:rPr lang="en-US" sz="5199" dirty="0" err="1">
                <a:solidFill>
                  <a:srgbClr val="F7A09C"/>
                </a:solidFill>
                <a:latin typeface="Arturo Heavy Italics"/>
              </a:rPr>
              <a:t>dragi</a:t>
            </a:r>
            <a:r>
              <a:rPr lang="en-US" sz="5199" dirty="0">
                <a:solidFill>
                  <a:srgbClr val="F7A09C"/>
                </a:solidFill>
                <a:latin typeface="Arturo Heavy Italics"/>
              </a:rPr>
              <a:t> </a:t>
            </a:r>
            <a:r>
              <a:rPr lang="en-US" sz="5199" dirty="0" err="1">
                <a:solidFill>
                  <a:srgbClr val="F7A09C"/>
                </a:solidFill>
                <a:latin typeface="Arturo Heavy Italics"/>
              </a:rPr>
              <a:t>colegi</a:t>
            </a:r>
            <a:r>
              <a:rPr lang="en-US" sz="5199" dirty="0">
                <a:solidFill>
                  <a:srgbClr val="F7A09C"/>
                </a:solidFill>
                <a:latin typeface="Arturo Heavy Italics"/>
              </a:rPr>
              <a:t>! </a:t>
            </a:r>
          </a:p>
        </p:txBody>
      </p:sp>
      <p:sp>
        <p:nvSpPr>
          <p:cNvPr id="4" name="TextBox 4"/>
          <p:cNvSpPr txBox="1"/>
          <p:nvPr/>
        </p:nvSpPr>
        <p:spPr>
          <a:xfrm>
            <a:off x="8083731" y="5605670"/>
            <a:ext cx="9777880" cy="4259467"/>
          </a:xfrm>
          <a:prstGeom prst="rect">
            <a:avLst/>
          </a:prstGeom>
        </p:spPr>
        <p:txBody>
          <a:bodyPr lIns="0" tIns="0" rIns="0" bIns="0" rtlCol="0" anchor="t">
            <a:spAutoFit/>
          </a:bodyPr>
          <a:lstStyle/>
          <a:p>
            <a:pPr algn="ctr">
              <a:lnSpc>
                <a:spcPts val="5676"/>
              </a:lnSpc>
            </a:pPr>
            <a:r>
              <a:rPr lang="en-US" sz="4054">
                <a:solidFill>
                  <a:srgbClr val="FFFFFF"/>
                </a:solidFill>
                <a:latin typeface="Barlow Bold"/>
              </a:rPr>
              <a:t>Prin cărți am citit, pe internet am navigat,</a:t>
            </a:r>
          </a:p>
          <a:p>
            <a:pPr algn="ctr">
              <a:lnSpc>
                <a:spcPts val="5676"/>
              </a:lnSpc>
            </a:pPr>
            <a:r>
              <a:rPr lang="en-US" sz="4054">
                <a:solidFill>
                  <a:srgbClr val="FFFFFF"/>
                </a:solidFill>
                <a:latin typeface="Barlow Bold"/>
              </a:rPr>
              <a:t>Chestiuni teoretice am găsit de aplicat.</a:t>
            </a:r>
          </a:p>
          <a:p>
            <a:pPr algn="ctr">
              <a:lnSpc>
                <a:spcPts val="5676"/>
              </a:lnSpc>
            </a:pPr>
            <a:r>
              <a:rPr lang="en-US" sz="4054">
                <a:solidFill>
                  <a:srgbClr val="FFFFFF"/>
                </a:solidFill>
                <a:latin typeface="Barlow Bold"/>
              </a:rPr>
              <a:t>Dorim ca </a:t>
            </a:r>
            <a:r>
              <a:rPr lang="en-US" sz="4054">
                <a:solidFill>
                  <a:srgbClr val="00F4CB"/>
                </a:solidFill>
                <a:latin typeface="Barlow Bold Italics"/>
              </a:rPr>
              <a:t>atitudinea</a:t>
            </a:r>
            <a:r>
              <a:rPr lang="en-US" sz="4054">
                <a:solidFill>
                  <a:srgbClr val="008037"/>
                </a:solidFill>
                <a:latin typeface="Barlow Bold"/>
              </a:rPr>
              <a:t> </a:t>
            </a:r>
            <a:r>
              <a:rPr lang="en-US" sz="4054">
                <a:solidFill>
                  <a:srgbClr val="FFFFFF"/>
                </a:solidFill>
                <a:latin typeface="Barlow Bold"/>
              </a:rPr>
              <a:t>copilului să fie din ce în mai asumată,</a:t>
            </a:r>
          </a:p>
          <a:p>
            <a:pPr algn="ctr">
              <a:lnSpc>
                <a:spcPts val="5676"/>
              </a:lnSpc>
            </a:pPr>
            <a:r>
              <a:rPr lang="en-US" sz="4054">
                <a:solidFill>
                  <a:srgbClr val="00F4CB"/>
                </a:solidFill>
                <a:latin typeface="Barlow Bold"/>
              </a:rPr>
              <a:t>Deprinderea de </a:t>
            </a:r>
            <a:r>
              <a:rPr lang="en-US" sz="4054">
                <a:solidFill>
                  <a:srgbClr val="00F4CB"/>
                </a:solidFill>
                <a:latin typeface="Barlow Bold Bold"/>
              </a:rPr>
              <a:t>LUCRU INDIVIDUAL</a:t>
            </a:r>
            <a:r>
              <a:rPr lang="en-US" sz="4054">
                <a:solidFill>
                  <a:srgbClr val="FFFFFF"/>
                </a:solidFill>
                <a:latin typeface="Barlow Bold"/>
              </a:rPr>
              <a:t> să fie formată</a:t>
            </a:r>
          </a:p>
        </p:txBody>
      </p:sp>
      <p:sp>
        <p:nvSpPr>
          <p:cNvPr id="5" name="TextBox 5"/>
          <p:cNvSpPr txBox="1"/>
          <p:nvPr/>
        </p:nvSpPr>
        <p:spPr>
          <a:xfrm>
            <a:off x="13752208" y="441325"/>
            <a:ext cx="4109403" cy="587375"/>
          </a:xfrm>
          <a:prstGeom prst="rect">
            <a:avLst/>
          </a:prstGeom>
        </p:spPr>
        <p:txBody>
          <a:bodyPr lIns="0" tIns="0" rIns="0" bIns="0" rtlCol="0" anchor="t">
            <a:spAutoFit/>
          </a:bodyPr>
          <a:lstStyle/>
          <a:p>
            <a:pPr algn="ctr">
              <a:lnSpc>
                <a:spcPts val="4899"/>
              </a:lnSpc>
            </a:pPr>
            <a:r>
              <a:rPr lang="en-US" sz="3499" u="sng">
                <a:solidFill>
                  <a:srgbClr val="F0532C"/>
                </a:solidFill>
                <a:latin typeface="Adigiana Toybox"/>
              </a:rPr>
              <a:t>31-MARTIE-2022</a:t>
            </a:r>
          </a:p>
        </p:txBody>
      </p:sp>
      <p:sp>
        <p:nvSpPr>
          <p:cNvPr id="6" name="TextBox 6"/>
          <p:cNvSpPr txBox="1"/>
          <p:nvPr/>
        </p:nvSpPr>
        <p:spPr>
          <a:xfrm>
            <a:off x="1582974" y="2138045"/>
            <a:ext cx="9512676" cy="2772883"/>
          </a:xfrm>
          <a:prstGeom prst="rect">
            <a:avLst/>
          </a:prstGeom>
        </p:spPr>
        <p:txBody>
          <a:bodyPr lIns="0" tIns="0" rIns="0" bIns="0" rtlCol="0" anchor="t">
            <a:spAutoFit/>
          </a:bodyPr>
          <a:lstStyle/>
          <a:p>
            <a:pPr algn="ctr">
              <a:lnSpc>
                <a:spcPts val="5363"/>
              </a:lnSpc>
            </a:pPr>
            <a:r>
              <a:rPr lang="en-US" sz="3831">
                <a:solidFill>
                  <a:srgbClr val="FFFFFF"/>
                </a:solidFill>
                <a:latin typeface="Montserrat Light Bold"/>
              </a:rPr>
              <a:t>De-o perioadă lungă-ncoace,</a:t>
            </a:r>
          </a:p>
          <a:p>
            <a:pPr algn="ctr">
              <a:lnSpc>
                <a:spcPts val="5363"/>
              </a:lnSpc>
            </a:pPr>
            <a:r>
              <a:rPr lang="en-US" sz="3831">
                <a:solidFill>
                  <a:srgbClr val="FFFFFF"/>
                </a:solidFill>
                <a:latin typeface="Montserrat Light Bold"/>
              </a:rPr>
              <a:t>Am avut o temă ce nu ne-a dat pace!</a:t>
            </a:r>
          </a:p>
          <a:p>
            <a:pPr algn="ctr">
              <a:lnSpc>
                <a:spcPts val="5363"/>
              </a:lnSpc>
            </a:pPr>
            <a:r>
              <a:rPr lang="en-US" sz="3831">
                <a:solidFill>
                  <a:srgbClr val="00F4CB"/>
                </a:solidFill>
                <a:latin typeface="Montserrat Light Bold"/>
              </a:rPr>
              <a:t>METODE MODERNE</a:t>
            </a:r>
            <a:r>
              <a:rPr lang="en-US" sz="3831">
                <a:solidFill>
                  <a:srgbClr val="FFFFFF"/>
                </a:solidFill>
                <a:latin typeface="Montserrat Light Bold"/>
              </a:rPr>
              <a:t> am căutat,</a:t>
            </a:r>
          </a:p>
          <a:p>
            <a:pPr algn="ctr">
              <a:lnSpc>
                <a:spcPts val="5363"/>
              </a:lnSpc>
            </a:pPr>
            <a:r>
              <a:rPr lang="en-US" sz="3831">
                <a:solidFill>
                  <a:srgbClr val="FFFFFF"/>
                </a:solidFill>
                <a:latin typeface="Montserrat Light Bold"/>
              </a:rPr>
              <a:t>Între noi, colegii, am tot   discutat.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3E3D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3288345" y="5506972"/>
            <a:ext cx="3081244" cy="2025918"/>
          </a:xfrm>
          <a:prstGeom prst="rect">
            <a:avLst/>
          </a:prstGeom>
        </p:spPr>
      </p:pic>
      <p:pic>
        <p:nvPicPr>
          <p:cNvPr id="3" name="Picture 3"/>
          <p:cNvPicPr>
            <a:picLocks noChangeAspect="1"/>
          </p:cNvPicPr>
          <p:nvPr/>
        </p:nvPicPr>
        <p:blipFill>
          <a:blip r:embed="rId3"/>
          <a:srcRect/>
          <a:stretch>
            <a:fillRect/>
          </a:stretch>
        </p:blipFill>
        <p:spPr>
          <a:xfrm>
            <a:off x="5197183" y="847171"/>
            <a:ext cx="8501901" cy="8448764"/>
          </a:xfrm>
          <a:prstGeom prst="rect">
            <a:avLst/>
          </a:prstGeom>
        </p:spPr>
      </p:pic>
      <p:pic>
        <p:nvPicPr>
          <p:cNvPr id="4" name="Picture 4"/>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3888004">
            <a:off x="5518952" y="1505222"/>
            <a:ext cx="7250096" cy="7276556"/>
          </a:xfrm>
          <a:prstGeom prst="rect">
            <a:avLst/>
          </a:prstGeom>
        </p:spPr>
      </p:pic>
      <p:pic>
        <p:nvPicPr>
          <p:cNvPr id="5" name="Picture 5"/>
          <p:cNvPicPr>
            <a:picLocks noChangeAspect="1"/>
          </p:cNvPicPr>
          <p:nvPr/>
        </p:nvPicPr>
        <p:blipFill>
          <a:blip r:embed="rId6"/>
          <a:srcRect l="13470" r="13470"/>
          <a:stretch>
            <a:fillRect/>
          </a:stretch>
        </p:blipFill>
        <p:spPr>
          <a:xfrm>
            <a:off x="-127670" y="1734283"/>
            <a:ext cx="20261473" cy="6309337"/>
          </a:xfrm>
          <a:prstGeom prst="rect">
            <a:avLst/>
          </a:prstGeom>
        </p:spPr>
      </p:pic>
      <p:pic>
        <p:nvPicPr>
          <p:cNvPr id="6" name="Picture 6"/>
          <p:cNvPicPr>
            <a:picLocks noChangeAspect="1"/>
          </p:cNvPicPr>
          <p:nvPr/>
        </p:nvPicPr>
        <p:blipFill>
          <a:blip r:embed="rId7"/>
          <a:srcRect/>
          <a:stretch>
            <a:fillRect/>
          </a:stretch>
        </p:blipFill>
        <p:spPr>
          <a:xfrm>
            <a:off x="11874891" y="-626755"/>
            <a:ext cx="3648385" cy="3310910"/>
          </a:xfrm>
          <a:prstGeom prst="rect">
            <a:avLst/>
          </a:prstGeom>
        </p:spPr>
      </p:pic>
      <p:pic>
        <p:nvPicPr>
          <p:cNvPr id="7" name="Picture 7"/>
          <p:cNvPicPr>
            <a:picLocks noChangeAspect="1"/>
          </p:cNvPicPr>
          <p:nvPr/>
        </p:nvPicPr>
        <p:blipFill>
          <a:blip r:embed="rId8"/>
          <a:srcRect/>
          <a:stretch>
            <a:fillRect/>
          </a:stretch>
        </p:blipFill>
        <p:spPr>
          <a:xfrm rot="-1679378">
            <a:off x="3876789" y="107034"/>
            <a:ext cx="2204922" cy="3254498"/>
          </a:xfrm>
          <a:prstGeom prst="rect">
            <a:avLst/>
          </a:prstGeom>
        </p:spPr>
      </p:pic>
      <p:pic>
        <p:nvPicPr>
          <p:cNvPr id="8" name="Picture 8"/>
          <p:cNvPicPr>
            <a:picLocks noChangeAspect="1"/>
          </p:cNvPicPr>
          <p:nvPr/>
        </p:nvPicPr>
        <p:blipFill>
          <a:blip r:embed="rId9"/>
          <a:srcRect/>
          <a:stretch>
            <a:fillRect/>
          </a:stretch>
        </p:blipFill>
        <p:spPr>
          <a:xfrm>
            <a:off x="10555795" y="7023248"/>
            <a:ext cx="5069707" cy="4397971"/>
          </a:xfrm>
          <a:prstGeom prst="rect">
            <a:avLst/>
          </a:prstGeom>
        </p:spPr>
      </p:pic>
      <p:sp>
        <p:nvSpPr>
          <p:cNvPr id="9" name="TextBox 9"/>
          <p:cNvSpPr txBox="1"/>
          <p:nvPr/>
        </p:nvSpPr>
        <p:spPr>
          <a:xfrm rot="-95085">
            <a:off x="1451425" y="2927767"/>
            <a:ext cx="16134097" cy="3369681"/>
          </a:xfrm>
          <a:prstGeom prst="rect">
            <a:avLst/>
          </a:prstGeom>
        </p:spPr>
        <p:txBody>
          <a:bodyPr lIns="0" tIns="0" rIns="0" bIns="0" rtlCol="0" anchor="t">
            <a:spAutoFit/>
          </a:bodyPr>
          <a:lstStyle/>
          <a:p>
            <a:pPr algn="ctr">
              <a:lnSpc>
                <a:spcPts val="9068"/>
              </a:lnSpc>
            </a:pPr>
            <a:r>
              <a:rPr lang="en-US" sz="5667" spc="-158" dirty="0">
                <a:solidFill>
                  <a:srgbClr val="000000"/>
                </a:solidFill>
                <a:latin typeface="Public Sans Bold Bold"/>
              </a:rPr>
              <a:t>METODE MODERNE DE PREDARE-ÎNVĂȚARE CU IMPACT  ÎN FORMAREA DEPRINDERILOR DE LUCRU INDIVIDUAL LA ȘCOLARUL MIC </a:t>
            </a:r>
          </a:p>
        </p:txBody>
      </p:sp>
      <p:sp>
        <p:nvSpPr>
          <p:cNvPr id="11" name="TextBox 11"/>
          <p:cNvSpPr txBox="1"/>
          <p:nvPr/>
        </p:nvSpPr>
        <p:spPr>
          <a:xfrm>
            <a:off x="264866" y="9201314"/>
            <a:ext cx="16193155" cy="458395"/>
          </a:xfrm>
          <a:prstGeom prst="rect">
            <a:avLst/>
          </a:prstGeom>
        </p:spPr>
        <p:txBody>
          <a:bodyPr wrap="square" lIns="0" tIns="0" rIns="0" bIns="0" rtlCol="0" anchor="t">
            <a:spAutoFit/>
          </a:bodyPr>
          <a:lstStyle/>
          <a:p>
            <a:pPr>
              <a:lnSpc>
                <a:spcPts val="3999"/>
              </a:lnSpc>
              <a:spcBef>
                <a:spcPct val="0"/>
              </a:spcBef>
            </a:pPr>
            <a:r>
              <a:rPr lang="en-US" sz="2499" spc="259" dirty="0">
                <a:solidFill>
                  <a:srgbClr val="000000"/>
                </a:solidFill>
                <a:latin typeface="Public Sans"/>
              </a:rPr>
              <a:t>P</a:t>
            </a:r>
            <a:r>
              <a:rPr lang="ro-RO" sz="2499" spc="259" dirty="0" err="1">
                <a:solidFill>
                  <a:srgbClr val="000000"/>
                </a:solidFill>
                <a:latin typeface="Public Sans"/>
              </a:rPr>
              <a:t>rof</a:t>
            </a:r>
            <a:r>
              <a:rPr lang="en-US" sz="2499" spc="259" dirty="0">
                <a:solidFill>
                  <a:srgbClr val="000000"/>
                </a:solidFill>
                <a:latin typeface="Public Sans"/>
              </a:rPr>
              <a:t>.Î</a:t>
            </a:r>
            <a:r>
              <a:rPr lang="ro-RO" sz="2499" spc="259" dirty="0" err="1">
                <a:solidFill>
                  <a:srgbClr val="000000"/>
                </a:solidFill>
                <a:latin typeface="Public Sans"/>
              </a:rPr>
              <a:t>nv</a:t>
            </a:r>
            <a:r>
              <a:rPr lang="ro-RO" sz="2499" spc="259" dirty="0">
                <a:solidFill>
                  <a:srgbClr val="000000"/>
                </a:solidFill>
                <a:latin typeface="Public Sans"/>
              </a:rPr>
              <a:t>.</a:t>
            </a:r>
            <a:r>
              <a:rPr lang="en-US" sz="2499" spc="259" dirty="0">
                <a:solidFill>
                  <a:srgbClr val="000000"/>
                </a:solidFill>
                <a:latin typeface="Public Sans"/>
              </a:rPr>
              <a:t>.P</a:t>
            </a:r>
            <a:r>
              <a:rPr lang="ro-RO" sz="2499" spc="259" dirty="0" err="1">
                <a:solidFill>
                  <a:srgbClr val="000000"/>
                </a:solidFill>
                <a:latin typeface="Public Sans"/>
              </a:rPr>
              <a:t>rim</a:t>
            </a:r>
            <a:r>
              <a:rPr lang="ro-RO" sz="2499" spc="259" dirty="0">
                <a:solidFill>
                  <a:srgbClr val="000000"/>
                </a:solidFill>
                <a:latin typeface="Public Sans"/>
              </a:rPr>
              <a:t>.</a:t>
            </a:r>
            <a:r>
              <a:rPr lang="en-US" sz="2499" spc="259" dirty="0">
                <a:solidFill>
                  <a:srgbClr val="000000"/>
                </a:solidFill>
                <a:latin typeface="Public Sans"/>
              </a:rPr>
              <a:t> MIRCEA MIHAELA / P</a:t>
            </a:r>
            <a:r>
              <a:rPr lang="ro-RO" sz="2499" spc="259" dirty="0" err="1">
                <a:solidFill>
                  <a:srgbClr val="000000"/>
                </a:solidFill>
                <a:latin typeface="Public Sans"/>
              </a:rPr>
              <a:t>rof</a:t>
            </a:r>
            <a:r>
              <a:rPr lang="en-US" sz="2499" spc="259" dirty="0">
                <a:solidFill>
                  <a:srgbClr val="000000"/>
                </a:solidFill>
                <a:latin typeface="Public Sans"/>
              </a:rPr>
              <a:t>.Î</a:t>
            </a:r>
            <a:r>
              <a:rPr lang="ro-RO" sz="2499" spc="259" dirty="0" err="1">
                <a:solidFill>
                  <a:srgbClr val="000000"/>
                </a:solidFill>
                <a:latin typeface="Public Sans"/>
              </a:rPr>
              <a:t>nv</a:t>
            </a:r>
            <a:r>
              <a:rPr lang="en-US" sz="2499" spc="259" dirty="0">
                <a:solidFill>
                  <a:srgbClr val="000000"/>
                </a:solidFill>
                <a:latin typeface="Public Sans"/>
              </a:rPr>
              <a:t>.P</a:t>
            </a:r>
            <a:r>
              <a:rPr lang="ro-RO" sz="2499" spc="259" dirty="0" err="1">
                <a:solidFill>
                  <a:srgbClr val="000000"/>
                </a:solidFill>
                <a:latin typeface="Public Sans"/>
              </a:rPr>
              <a:t>rim</a:t>
            </a:r>
            <a:r>
              <a:rPr lang="en-US" sz="2499" spc="259" dirty="0">
                <a:solidFill>
                  <a:srgbClr val="000000"/>
                </a:solidFill>
                <a:latin typeface="Public Sans"/>
              </a:rPr>
              <a:t>. CAZACU FLORENTINA  - CLS. IV-A SBS </a:t>
            </a:r>
          </a:p>
        </p:txBody>
      </p:sp>
      <p:sp>
        <p:nvSpPr>
          <p:cNvPr id="12" name="TextBox 12"/>
          <p:cNvSpPr txBox="1"/>
          <p:nvPr/>
        </p:nvSpPr>
        <p:spPr>
          <a:xfrm>
            <a:off x="14431610" y="9613318"/>
            <a:ext cx="3220303" cy="506790"/>
          </a:xfrm>
          <a:prstGeom prst="rect">
            <a:avLst/>
          </a:prstGeom>
        </p:spPr>
        <p:txBody>
          <a:bodyPr lIns="0" tIns="0" rIns="0" bIns="0" rtlCol="0" anchor="t">
            <a:spAutoFit/>
          </a:bodyPr>
          <a:lstStyle/>
          <a:p>
            <a:pPr algn="r">
              <a:lnSpc>
                <a:spcPts val="4138"/>
              </a:lnSpc>
              <a:spcBef>
                <a:spcPct val="0"/>
              </a:spcBef>
            </a:pPr>
            <a:r>
              <a:rPr lang="en-US" sz="2586" spc="268" dirty="0">
                <a:solidFill>
                  <a:srgbClr val="000000"/>
                </a:solidFill>
                <a:latin typeface="Public Sans"/>
              </a:rPr>
              <a:t>31.03.2022</a:t>
            </a:r>
          </a:p>
        </p:txBody>
      </p:sp>
      <p:sp>
        <p:nvSpPr>
          <p:cNvPr id="13" name="TextBox 13"/>
          <p:cNvSpPr txBox="1"/>
          <p:nvPr/>
        </p:nvSpPr>
        <p:spPr>
          <a:xfrm>
            <a:off x="4654314" y="-28225"/>
            <a:ext cx="7414260" cy="599440"/>
          </a:xfrm>
          <a:prstGeom prst="rect">
            <a:avLst/>
          </a:prstGeom>
        </p:spPr>
        <p:txBody>
          <a:bodyPr lIns="0" tIns="0" rIns="0" bIns="0" rtlCol="0" anchor="t">
            <a:spAutoFit/>
          </a:bodyPr>
          <a:lstStyle/>
          <a:p>
            <a:pPr algn="ctr">
              <a:lnSpc>
                <a:spcPts val="4759"/>
              </a:lnSpc>
            </a:pPr>
            <a:r>
              <a:rPr lang="en-US" sz="3399" dirty="0">
                <a:solidFill>
                  <a:srgbClr val="000000"/>
                </a:solidFill>
                <a:latin typeface="Arimo"/>
              </a:rPr>
              <a:t>ȘCOALA GIMNAZIALĂ NR.11 BUZĂU</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3E3D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7463815" y="0"/>
            <a:ext cx="3360370" cy="970307"/>
          </a:xfrm>
          <a:prstGeom prst="rect">
            <a:avLst/>
          </a:prstGeom>
        </p:spPr>
      </p:pic>
      <p:pic>
        <p:nvPicPr>
          <p:cNvPr id="3" name="Picture 3"/>
          <p:cNvPicPr>
            <a:picLocks noChangeAspect="1"/>
          </p:cNvPicPr>
          <p:nvPr/>
        </p:nvPicPr>
        <p:blipFill>
          <a:blip r:embed="rId3"/>
          <a:srcRect/>
          <a:stretch>
            <a:fillRect/>
          </a:stretch>
        </p:blipFill>
        <p:spPr>
          <a:xfrm>
            <a:off x="7463815" y="5143500"/>
            <a:ext cx="3360370" cy="949305"/>
          </a:xfrm>
          <a:prstGeom prst="rect">
            <a:avLst/>
          </a:prstGeom>
        </p:spPr>
      </p:pic>
      <p:pic>
        <p:nvPicPr>
          <p:cNvPr id="4" name="Picture 4"/>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7675063" y="6895925"/>
            <a:ext cx="2937874" cy="2986403"/>
          </a:xfrm>
          <a:prstGeom prst="rect">
            <a:avLst/>
          </a:prstGeom>
        </p:spPr>
      </p:pic>
      <p:sp>
        <p:nvSpPr>
          <p:cNvPr id="5" name="TextBox 5"/>
          <p:cNvSpPr txBox="1"/>
          <p:nvPr/>
        </p:nvSpPr>
        <p:spPr>
          <a:xfrm>
            <a:off x="2102430" y="1805306"/>
            <a:ext cx="14083140" cy="488286"/>
          </a:xfrm>
          <a:prstGeom prst="rect">
            <a:avLst/>
          </a:prstGeom>
        </p:spPr>
        <p:txBody>
          <a:bodyPr lIns="0" tIns="0" rIns="0" bIns="0" rtlCol="0" anchor="t">
            <a:spAutoFit/>
          </a:bodyPr>
          <a:lstStyle/>
          <a:p>
            <a:pPr algn="ctr">
              <a:lnSpc>
                <a:spcPts val="4120"/>
              </a:lnSpc>
            </a:pPr>
            <a:r>
              <a:rPr lang="en-US" sz="2575" spc="-72">
                <a:solidFill>
                  <a:srgbClr val="000000"/>
                </a:solidFill>
                <a:latin typeface="TAN Angleton"/>
              </a:rPr>
              <a:t>„</a:t>
            </a:r>
          </a:p>
        </p:txBody>
      </p:sp>
      <p:sp>
        <p:nvSpPr>
          <p:cNvPr id="6" name="TextBox 6"/>
          <p:cNvSpPr txBox="1"/>
          <p:nvPr/>
        </p:nvSpPr>
        <p:spPr>
          <a:xfrm>
            <a:off x="3226503" y="2169767"/>
            <a:ext cx="12444889" cy="2653743"/>
          </a:xfrm>
          <a:prstGeom prst="rect">
            <a:avLst/>
          </a:prstGeom>
        </p:spPr>
        <p:txBody>
          <a:bodyPr lIns="0" tIns="0" rIns="0" bIns="0" rtlCol="0" anchor="t">
            <a:spAutoFit/>
          </a:bodyPr>
          <a:lstStyle/>
          <a:p>
            <a:pPr algn="ctr">
              <a:lnSpc>
                <a:spcPts val="7030"/>
              </a:lnSpc>
            </a:pPr>
            <a:r>
              <a:rPr lang="en-US" sz="5021">
                <a:solidFill>
                  <a:srgbClr val="000000"/>
                </a:solidFill>
                <a:latin typeface="Arimo Italics"/>
              </a:rPr>
              <a:t>,,Școala cea mai bună e aceea în care înveți, înainte de toate, a învăța”</a:t>
            </a:r>
          </a:p>
          <a:p>
            <a:pPr algn="ctr">
              <a:lnSpc>
                <a:spcPts val="7030"/>
              </a:lnSpc>
            </a:pPr>
            <a:r>
              <a:rPr lang="en-US" sz="5021">
                <a:solidFill>
                  <a:srgbClr val="000000"/>
                </a:solidFill>
                <a:latin typeface="Arimo Italics"/>
              </a:rPr>
              <a:t>N. Iorga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3E3D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6326176">
            <a:off x="15365790" y="4306410"/>
            <a:ext cx="3470449" cy="9903779"/>
          </a:xfrm>
          <a:prstGeom prst="rect">
            <a:avLst/>
          </a:prstGeom>
        </p:spPr>
      </p:pic>
      <p:pic>
        <p:nvPicPr>
          <p:cNvPr id="3" name="Picture 3"/>
          <p:cNvPicPr>
            <a:picLocks noChangeAspect="1"/>
          </p:cNvPicPr>
          <p:nvPr/>
        </p:nvPicPr>
        <p:blipFill>
          <a:blip r:embed="rId3"/>
          <a:srcRect/>
          <a:stretch>
            <a:fillRect/>
          </a:stretch>
        </p:blipFill>
        <p:spPr>
          <a:xfrm rot="5486278">
            <a:off x="-1876331" y="-5323357"/>
            <a:ext cx="3642668" cy="9116166"/>
          </a:xfrm>
          <a:prstGeom prst="rect">
            <a:avLst/>
          </a:prstGeom>
        </p:spPr>
      </p:pic>
      <p:sp>
        <p:nvSpPr>
          <p:cNvPr id="4" name="TextBox 4"/>
          <p:cNvSpPr txBox="1"/>
          <p:nvPr/>
        </p:nvSpPr>
        <p:spPr>
          <a:xfrm>
            <a:off x="1028700" y="802640"/>
            <a:ext cx="16706365" cy="7753351"/>
          </a:xfrm>
          <a:prstGeom prst="rect">
            <a:avLst/>
          </a:prstGeom>
        </p:spPr>
        <p:txBody>
          <a:bodyPr lIns="0" tIns="0" rIns="0" bIns="0" rtlCol="0" anchor="t">
            <a:spAutoFit/>
          </a:bodyPr>
          <a:lstStyle/>
          <a:p>
            <a:pPr algn="ctr">
              <a:lnSpc>
                <a:spcPts val="4799"/>
              </a:lnSpc>
            </a:pPr>
            <a:r>
              <a:rPr lang="en-US" sz="2999" spc="-83">
                <a:solidFill>
                  <a:srgbClr val="000000"/>
                </a:solidFill>
                <a:latin typeface="TAN Angleton"/>
              </a:rPr>
              <a:t>         Activitatea independentă a elevului este o dimensiune operațională, determinată de finalitățile educației, este proiectată, dirijată și evaluată de cadrul didactic și se raportează la specificul grupului de elevi implicat în ea.</a:t>
            </a:r>
          </a:p>
          <a:p>
            <a:pPr algn="ctr">
              <a:lnSpc>
                <a:spcPts val="4799"/>
              </a:lnSpc>
            </a:pPr>
            <a:r>
              <a:rPr lang="en-US" sz="2999" spc="-83">
                <a:solidFill>
                  <a:srgbClr val="000000"/>
                </a:solidFill>
                <a:latin typeface="TAN Angleton"/>
              </a:rPr>
              <a:t>          </a:t>
            </a:r>
            <a:r>
              <a:rPr lang="en-US" sz="2999" spc="-83">
                <a:solidFill>
                  <a:srgbClr val="000000"/>
                </a:solidFill>
                <a:latin typeface="Arimo"/>
              </a:rPr>
              <a:t>Formarea deprinderilor de muncă independentă stă la baza învățării acasă  și a învățării ulterioare ca adult. </a:t>
            </a:r>
          </a:p>
          <a:p>
            <a:pPr algn="ctr">
              <a:lnSpc>
                <a:spcPts val="4799"/>
              </a:lnSpc>
            </a:pPr>
            <a:r>
              <a:rPr lang="en-US" sz="2999" spc="-83">
                <a:solidFill>
                  <a:srgbClr val="000000"/>
                </a:solidFill>
                <a:latin typeface="Arimo"/>
              </a:rPr>
              <a:t>        În condițiile vieții contemporane, când omul trebuie să se  instruiască și să se perfecționeze necontenit, obișnuirea elevilor cu munca independentă este o necesitate, o formă de pregătire pentru viață.</a:t>
            </a:r>
          </a:p>
          <a:p>
            <a:pPr algn="ctr">
              <a:lnSpc>
                <a:spcPts val="4799"/>
              </a:lnSpc>
            </a:pPr>
            <a:r>
              <a:rPr lang="en-US" sz="2999" spc="-83">
                <a:solidFill>
                  <a:srgbClr val="000000"/>
                </a:solidFill>
                <a:latin typeface="Arimo"/>
              </a:rPr>
              <a:t>        Prin munca independentă a elevilor înțelegem mijlocul instructiv-educativ, care constă în activitatea de îmbogățire a cunoștințelor, priceperilor și deprinderilor, fără a apela la ajutorul altor persoane și ducând, sub îndrumarea cadrului didactic, la formarea spiritului de independență și a inițiativei.</a:t>
            </a:r>
          </a:p>
        </p:txBody>
      </p:sp>
      <p:sp>
        <p:nvSpPr>
          <p:cNvPr id="5" name="TextBox 5"/>
          <p:cNvSpPr txBox="1"/>
          <p:nvPr/>
        </p:nvSpPr>
        <p:spPr>
          <a:xfrm>
            <a:off x="6127515" y="-190500"/>
            <a:ext cx="6953573" cy="946153"/>
          </a:xfrm>
          <a:prstGeom prst="rect">
            <a:avLst/>
          </a:prstGeom>
        </p:spPr>
        <p:txBody>
          <a:bodyPr lIns="0" tIns="0" rIns="0" bIns="0" rtlCol="0" anchor="t">
            <a:spAutoFit/>
          </a:bodyPr>
          <a:lstStyle/>
          <a:p>
            <a:pPr algn="ctr">
              <a:lnSpc>
                <a:spcPts val="7999"/>
              </a:lnSpc>
            </a:pPr>
            <a:r>
              <a:rPr lang="en-US" sz="4999" spc="-139">
                <a:solidFill>
                  <a:srgbClr val="000000"/>
                </a:solidFill>
                <a:latin typeface="Public Sans Bold Bold"/>
              </a:rPr>
              <a:t>REPERE TEORETICE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E3E3D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159965" y="464268"/>
            <a:ext cx="4783235" cy="2397596"/>
          </a:xfrm>
          <a:prstGeom prst="rect">
            <a:avLst/>
          </a:prstGeom>
        </p:spPr>
      </p:pic>
      <p:pic>
        <p:nvPicPr>
          <p:cNvPr id="3" name="Picture 3"/>
          <p:cNvPicPr>
            <a:picLocks noChangeAspect="1"/>
          </p:cNvPicPr>
          <p:nvPr/>
        </p:nvPicPr>
        <p:blipFill>
          <a:blip r:embed="rId3"/>
          <a:srcRect/>
          <a:stretch>
            <a:fillRect/>
          </a:stretch>
        </p:blipFill>
        <p:spPr>
          <a:xfrm rot="-10800000">
            <a:off x="13504765" y="866406"/>
            <a:ext cx="4783235" cy="2397596"/>
          </a:xfrm>
          <a:prstGeom prst="rect">
            <a:avLst/>
          </a:prstGeom>
        </p:spPr>
      </p:pic>
      <p:sp>
        <p:nvSpPr>
          <p:cNvPr id="4" name="TextBox 4"/>
          <p:cNvSpPr txBox="1"/>
          <p:nvPr/>
        </p:nvSpPr>
        <p:spPr>
          <a:xfrm>
            <a:off x="1028700" y="2276801"/>
            <a:ext cx="15647063" cy="7095490"/>
          </a:xfrm>
          <a:prstGeom prst="rect">
            <a:avLst/>
          </a:prstGeom>
        </p:spPr>
        <p:txBody>
          <a:bodyPr lIns="0" tIns="0" rIns="0" bIns="0" rtlCol="0" anchor="t">
            <a:spAutoFit/>
          </a:bodyPr>
          <a:lstStyle/>
          <a:p>
            <a:pPr algn="ctr">
              <a:lnSpc>
                <a:spcPts val="5119"/>
              </a:lnSpc>
            </a:pPr>
            <a:endParaRPr/>
          </a:p>
          <a:p>
            <a:pPr algn="ctr">
              <a:lnSpc>
                <a:spcPts val="5119"/>
              </a:lnSpc>
            </a:pPr>
            <a:r>
              <a:rPr lang="en-US" sz="3199" spc="-89">
                <a:solidFill>
                  <a:srgbClr val="000000"/>
                </a:solidFill>
                <a:latin typeface="Arimo"/>
              </a:rPr>
              <a:t>- Existenţa unei strânse colaborări între şcoală, familie şi organizaţiile de copii şi tineret, adică societate;</a:t>
            </a:r>
          </a:p>
          <a:p>
            <a:pPr algn="ctr">
              <a:lnSpc>
                <a:spcPts val="5119"/>
              </a:lnSpc>
            </a:pPr>
            <a:endParaRPr lang="en-US" sz="3199" spc="-89">
              <a:solidFill>
                <a:srgbClr val="000000"/>
              </a:solidFill>
              <a:latin typeface="Arimo"/>
            </a:endParaRPr>
          </a:p>
          <a:p>
            <a:pPr algn="ctr">
              <a:lnSpc>
                <a:spcPts val="5119"/>
              </a:lnSpc>
            </a:pPr>
            <a:r>
              <a:rPr lang="en-US" sz="3199" spc="-89">
                <a:solidFill>
                  <a:srgbClr val="000000"/>
                </a:solidFill>
                <a:latin typeface="Arimo"/>
              </a:rPr>
              <a:t>-Existenţa unei coordonări pe clase a tuturor măsurilor luate în vederea organizării muncii independente a elevilor.</a:t>
            </a:r>
          </a:p>
          <a:p>
            <a:pPr algn="ctr">
              <a:lnSpc>
                <a:spcPts val="5119"/>
              </a:lnSpc>
            </a:pPr>
            <a:endParaRPr lang="en-US" sz="3199" spc="-89">
              <a:solidFill>
                <a:srgbClr val="000000"/>
              </a:solidFill>
              <a:latin typeface="Arimo"/>
            </a:endParaRPr>
          </a:p>
          <a:p>
            <a:pPr algn="ctr">
              <a:lnSpc>
                <a:spcPts val="5119"/>
              </a:lnSpc>
            </a:pPr>
            <a:r>
              <a:rPr lang="en-US" sz="3199" spc="-89">
                <a:solidFill>
                  <a:srgbClr val="000000"/>
                </a:solidFill>
                <a:latin typeface="TAN Angleton"/>
              </a:rPr>
              <a:t>- Necesitatea respectării particularităților individuale ale elevilor.</a:t>
            </a:r>
          </a:p>
          <a:p>
            <a:pPr algn="ctr">
              <a:lnSpc>
                <a:spcPts val="5119"/>
              </a:lnSpc>
            </a:pPr>
            <a:endParaRPr lang="en-US" sz="3199" spc="-89">
              <a:solidFill>
                <a:srgbClr val="000000"/>
              </a:solidFill>
              <a:latin typeface="TAN Angleton"/>
            </a:endParaRPr>
          </a:p>
          <a:p>
            <a:pPr algn="ctr">
              <a:lnSpc>
                <a:spcPts val="5119"/>
              </a:lnSpc>
            </a:pPr>
            <a:r>
              <a:rPr lang="en-US" sz="3199" spc="-89">
                <a:solidFill>
                  <a:srgbClr val="000000"/>
                </a:solidFill>
                <a:latin typeface="TAN Angleton"/>
              </a:rPr>
              <a:t>- Preocuparea pentru formarea deprinderilor de muncă independentă trebuie să fie o acțiune susținută și permanentă. </a:t>
            </a:r>
          </a:p>
        </p:txBody>
      </p:sp>
      <p:sp>
        <p:nvSpPr>
          <p:cNvPr id="5" name="TextBox 5"/>
          <p:cNvSpPr txBox="1"/>
          <p:nvPr/>
        </p:nvSpPr>
        <p:spPr>
          <a:xfrm>
            <a:off x="4943199" y="857250"/>
            <a:ext cx="8401601" cy="805817"/>
          </a:xfrm>
          <a:prstGeom prst="rect">
            <a:avLst/>
          </a:prstGeom>
        </p:spPr>
        <p:txBody>
          <a:bodyPr lIns="0" tIns="0" rIns="0" bIns="0" rtlCol="0" anchor="t">
            <a:spAutoFit/>
          </a:bodyPr>
          <a:lstStyle/>
          <a:p>
            <a:pPr algn="ctr">
              <a:lnSpc>
                <a:spcPts val="6719"/>
              </a:lnSpc>
            </a:pPr>
            <a:r>
              <a:rPr lang="en-US" sz="4199" spc="-117">
                <a:solidFill>
                  <a:srgbClr val="000000"/>
                </a:solidFill>
                <a:latin typeface="Public Sans Bold Bold"/>
              </a:rPr>
              <a:t>CERINȚE DE ORDIN PEDAGOGIC</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E3E3DC"/>
        </a:solidFill>
        <a:effectLst/>
      </p:bgPr>
    </p:bg>
    <p:spTree>
      <p:nvGrpSpPr>
        <p:cNvPr id="1" name=""/>
        <p:cNvGrpSpPr/>
        <p:nvPr/>
      </p:nvGrpSpPr>
      <p:grpSpPr>
        <a:xfrm>
          <a:off x="0" y="0"/>
          <a:ext cx="0" cy="0"/>
          <a:chOff x="0" y="0"/>
          <a:chExt cx="0" cy="0"/>
        </a:xfrm>
      </p:grpSpPr>
      <p:sp>
        <p:nvSpPr>
          <p:cNvPr id="2" name="TextBox 2"/>
          <p:cNvSpPr txBox="1"/>
          <p:nvPr/>
        </p:nvSpPr>
        <p:spPr>
          <a:xfrm>
            <a:off x="3583212" y="782070"/>
            <a:ext cx="9627510" cy="8442326"/>
          </a:xfrm>
          <a:prstGeom prst="rect">
            <a:avLst/>
          </a:prstGeom>
        </p:spPr>
        <p:txBody>
          <a:bodyPr lIns="0" tIns="0" rIns="0" bIns="0" rtlCol="0" anchor="t">
            <a:spAutoFit/>
          </a:bodyPr>
          <a:lstStyle/>
          <a:p>
            <a:pPr algn="ctr">
              <a:lnSpc>
                <a:spcPts val="5599"/>
              </a:lnSpc>
              <a:spcBef>
                <a:spcPct val="0"/>
              </a:spcBef>
            </a:pPr>
            <a:r>
              <a:rPr lang="en-US" sz="3999">
                <a:solidFill>
                  <a:srgbClr val="000000"/>
                </a:solidFill>
                <a:latin typeface="Sigher Bold"/>
              </a:rPr>
              <a:t>  Un punct foarte slab pe care îl au elevii din învățământul românesc în momentul de față este lipsa autonomiei în învățare. Încă de la vârsta preșcolară, continuând cu ciclul primar, copiii încep să aibă logica aceasta: </a:t>
            </a:r>
            <a:r>
              <a:rPr lang="en-US" sz="3999">
                <a:solidFill>
                  <a:srgbClr val="F0532C"/>
                </a:solidFill>
                <a:latin typeface="Sigher Bold"/>
              </a:rPr>
              <a:t>„trebuie să-mi spună doamna ce trebuie să fac”</a:t>
            </a:r>
            <a:r>
              <a:rPr lang="en-US" sz="3999">
                <a:solidFill>
                  <a:srgbClr val="000000"/>
                </a:solidFill>
                <a:latin typeface="Sigher Bold"/>
              </a:rPr>
              <a:t>, pentru că în general au fost învățați ,,să fie”, să asculte de sarcinile noastre de învățare, să facă totul pas cu pas, să depindă de noi, iar acum cumva ne mirăm de ce ei nu sunt capabili să ia decizii singuri sau să se organizeze mult mai mult decât o fac.</a:t>
            </a:r>
          </a:p>
        </p:txBody>
      </p:sp>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a:off x="3182992" y="-31370"/>
            <a:ext cx="10427949" cy="1034974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E3E3DC"/>
        </a:solidFill>
        <a:effectLst/>
      </p:bgPr>
    </p:bg>
    <p:spTree>
      <p:nvGrpSpPr>
        <p:cNvPr id="1" name=""/>
        <p:cNvGrpSpPr/>
        <p:nvPr/>
      </p:nvGrpSpPr>
      <p:grpSpPr>
        <a:xfrm>
          <a:off x="0" y="0"/>
          <a:ext cx="0" cy="0"/>
          <a:chOff x="0" y="0"/>
          <a:chExt cx="0" cy="0"/>
        </a:xfrm>
      </p:grpSpPr>
      <p:sp>
        <p:nvSpPr>
          <p:cNvPr id="2" name="TextBox 2"/>
          <p:cNvSpPr txBox="1"/>
          <p:nvPr/>
        </p:nvSpPr>
        <p:spPr>
          <a:xfrm>
            <a:off x="3540730" y="5968"/>
            <a:ext cx="10272716" cy="820687"/>
          </a:xfrm>
          <a:prstGeom prst="rect">
            <a:avLst/>
          </a:prstGeom>
        </p:spPr>
        <p:txBody>
          <a:bodyPr lIns="0" tIns="0" rIns="0" bIns="0" rtlCol="0" anchor="t">
            <a:spAutoFit/>
          </a:bodyPr>
          <a:lstStyle/>
          <a:p>
            <a:pPr algn="ctr">
              <a:lnSpc>
                <a:spcPts val="6851"/>
              </a:lnSpc>
            </a:pPr>
            <a:r>
              <a:rPr lang="en-US" sz="4282" spc="-119">
                <a:solidFill>
                  <a:srgbClr val="000000"/>
                </a:solidFill>
                <a:latin typeface="Public Sans Bold Bold"/>
              </a:rPr>
              <a:t>ÎNVĂȚAREA PRIN DESCOPERIRE</a:t>
            </a:r>
          </a:p>
        </p:txBody>
      </p:sp>
      <p:sp>
        <p:nvSpPr>
          <p:cNvPr id="3" name="TextBox 3"/>
          <p:cNvSpPr txBox="1"/>
          <p:nvPr/>
        </p:nvSpPr>
        <p:spPr>
          <a:xfrm>
            <a:off x="451427" y="2907869"/>
            <a:ext cx="5670826" cy="6964547"/>
          </a:xfrm>
          <a:prstGeom prst="rect">
            <a:avLst/>
          </a:prstGeom>
        </p:spPr>
        <p:txBody>
          <a:bodyPr lIns="0" tIns="0" rIns="0" bIns="0" rtlCol="0" anchor="t">
            <a:spAutoFit/>
          </a:bodyPr>
          <a:lstStyle/>
          <a:p>
            <a:pPr>
              <a:lnSpc>
                <a:spcPts val="4364"/>
              </a:lnSpc>
            </a:pPr>
            <a:r>
              <a:rPr lang="en-US" sz="3185" spc="-89">
                <a:solidFill>
                  <a:srgbClr val="000000"/>
                </a:solidFill>
                <a:latin typeface="Public Sans"/>
              </a:rPr>
              <a:t>    Una din metodele moderne care asigură într-</a:t>
            </a:r>
            <a:r>
              <a:rPr lang="en-US" sz="3185" spc="-89">
                <a:solidFill>
                  <a:srgbClr val="000000"/>
                </a:solidFill>
                <a:latin typeface="Arimo"/>
              </a:rPr>
              <a:t>o măsură  mare  activitatea independentă şi motivaţia corespunzătoare pentru însuşirea activă şi conştientă a cunoştinţelor este </a:t>
            </a:r>
            <a:r>
              <a:rPr lang="en-US" sz="3185" spc="-89">
                <a:solidFill>
                  <a:srgbClr val="000000"/>
                </a:solidFill>
                <a:latin typeface="Arimo Bold Italics"/>
              </a:rPr>
              <a:t>metoda învăţării prin descoperire</a:t>
            </a:r>
            <a:r>
              <a:rPr lang="en-US" sz="3185" spc="-89">
                <a:solidFill>
                  <a:srgbClr val="000000"/>
                </a:solidFill>
                <a:latin typeface="Arimo"/>
              </a:rPr>
              <a:t>, cu ajutorul căreia elevii ajung la descoperirea unor adevăruri necunoscute lor, dar cunoscute în ştiintă şi de către învăţător.</a:t>
            </a:r>
          </a:p>
          <a:p>
            <a:pPr>
              <a:lnSpc>
                <a:spcPts val="2663"/>
              </a:lnSpc>
            </a:pPr>
            <a:endParaRPr lang="en-US" sz="3185" spc="-89">
              <a:solidFill>
                <a:srgbClr val="000000"/>
              </a:solidFill>
              <a:latin typeface="Arimo"/>
            </a:endParaRPr>
          </a:p>
        </p:txBody>
      </p:sp>
      <p:sp>
        <p:nvSpPr>
          <p:cNvPr id="4" name="TextBox 4"/>
          <p:cNvSpPr txBox="1"/>
          <p:nvPr/>
        </p:nvSpPr>
        <p:spPr>
          <a:xfrm>
            <a:off x="658629" y="1155000"/>
            <a:ext cx="16600671" cy="1266190"/>
          </a:xfrm>
          <a:prstGeom prst="rect">
            <a:avLst/>
          </a:prstGeom>
        </p:spPr>
        <p:txBody>
          <a:bodyPr lIns="0" tIns="0" rIns="0" bIns="0" rtlCol="0" anchor="t">
            <a:spAutoFit/>
          </a:bodyPr>
          <a:lstStyle/>
          <a:p>
            <a:pPr>
              <a:lnSpc>
                <a:spcPts val="5119"/>
              </a:lnSpc>
              <a:spcBef>
                <a:spcPct val="0"/>
              </a:spcBef>
            </a:pPr>
            <a:r>
              <a:rPr lang="en-US" sz="3199" spc="-89">
                <a:solidFill>
                  <a:srgbClr val="000000"/>
                </a:solidFill>
                <a:latin typeface="Public Sans Bold"/>
              </a:rPr>
              <a:t>               Freinet numeşte DECOPERIREA : ,,METODĂ EXPERIENȚĂ DE ÎNCERCARE” , deoarece îl pune pe elev în situaţia să încerce diverse modalităţi de a afla răspunsul dorit. </a:t>
            </a:r>
          </a:p>
        </p:txBody>
      </p:sp>
      <p:sp>
        <p:nvSpPr>
          <p:cNvPr id="5" name="TextBox 5"/>
          <p:cNvSpPr txBox="1"/>
          <p:nvPr/>
        </p:nvSpPr>
        <p:spPr>
          <a:xfrm>
            <a:off x="12645886" y="3176333"/>
            <a:ext cx="5179967" cy="6267666"/>
          </a:xfrm>
          <a:prstGeom prst="rect">
            <a:avLst/>
          </a:prstGeom>
        </p:spPr>
        <p:txBody>
          <a:bodyPr lIns="0" tIns="0" rIns="0" bIns="0" rtlCol="0" anchor="t">
            <a:spAutoFit/>
          </a:bodyPr>
          <a:lstStyle/>
          <a:p>
            <a:pPr algn="just">
              <a:lnSpc>
                <a:spcPts val="3886"/>
              </a:lnSpc>
            </a:pPr>
            <a:r>
              <a:rPr lang="en-US" sz="2837" spc="-79">
                <a:solidFill>
                  <a:srgbClr val="000000"/>
                </a:solidFill>
                <a:latin typeface="Public Sans"/>
              </a:rPr>
              <a:t>J.Bruner rezumă învățarea prin descoperire la patru categorii de avantaje:</a:t>
            </a:r>
          </a:p>
          <a:p>
            <a:pPr algn="just">
              <a:lnSpc>
                <a:spcPts val="4023"/>
              </a:lnSpc>
            </a:pPr>
            <a:endParaRPr lang="en-US" sz="2837" spc="-79">
              <a:solidFill>
                <a:srgbClr val="000000"/>
              </a:solidFill>
              <a:latin typeface="Public Sans"/>
            </a:endParaRPr>
          </a:p>
          <a:p>
            <a:pPr marL="612523" lvl="1" indent="-306262" algn="l">
              <a:lnSpc>
                <a:spcPts val="3886"/>
              </a:lnSpc>
              <a:buFont typeface="Arial"/>
              <a:buChar char="•"/>
            </a:pPr>
            <a:r>
              <a:rPr lang="en-US" sz="2837" spc="-79">
                <a:solidFill>
                  <a:srgbClr val="000000"/>
                </a:solidFill>
                <a:latin typeface="Public Sans"/>
              </a:rPr>
              <a:t>dezvoltarea potențelor intelectuale;</a:t>
            </a:r>
          </a:p>
          <a:p>
            <a:pPr algn="just">
              <a:lnSpc>
                <a:spcPts val="3886"/>
              </a:lnSpc>
            </a:pPr>
            <a:r>
              <a:rPr lang="en-US" sz="2837" spc="-79">
                <a:solidFill>
                  <a:srgbClr val="000000"/>
                </a:solidFill>
                <a:latin typeface="Public Sans"/>
              </a:rPr>
              <a:t>     2. creșterea motivației intrinseci;</a:t>
            </a:r>
          </a:p>
          <a:p>
            <a:pPr algn="just">
              <a:lnSpc>
                <a:spcPts val="3886"/>
              </a:lnSpc>
            </a:pPr>
            <a:r>
              <a:rPr lang="en-US" sz="2837" spc="-79">
                <a:solidFill>
                  <a:srgbClr val="000000"/>
                </a:solidFill>
                <a:latin typeface="Public Sans"/>
              </a:rPr>
              <a:t>     3. dezvoltarea capacității de prelucrare a datelor memorate;</a:t>
            </a:r>
          </a:p>
          <a:p>
            <a:pPr algn="just">
              <a:lnSpc>
                <a:spcPts val="3886"/>
              </a:lnSpc>
            </a:pPr>
            <a:r>
              <a:rPr lang="en-US" sz="2837" spc="-79">
                <a:solidFill>
                  <a:srgbClr val="000000"/>
                </a:solidFill>
                <a:latin typeface="Public Sans"/>
              </a:rPr>
              <a:t>      4. învățarea căilor euristice de descoperire</a:t>
            </a:r>
          </a:p>
          <a:p>
            <a:pPr>
              <a:lnSpc>
                <a:spcPts val="3338"/>
              </a:lnSpc>
            </a:pPr>
            <a:endParaRPr lang="en-US" sz="2837" spc="-79">
              <a:solidFill>
                <a:srgbClr val="000000"/>
              </a:solidFill>
              <a:latin typeface="Public Sans"/>
            </a:endParaRPr>
          </a:p>
        </p:txBody>
      </p:sp>
      <p:pic>
        <p:nvPicPr>
          <p:cNvPr id="6" name="Picture 6"/>
          <p:cNvPicPr>
            <a:picLocks noChangeAspect="1"/>
          </p:cNvPicPr>
          <p:nvPr/>
        </p:nvPicPr>
        <p:blipFill>
          <a:blip r:embed="rId4"/>
          <a:srcRect l="78192"/>
          <a:stretch>
            <a:fillRect/>
          </a:stretch>
        </p:blipFill>
        <p:spPr>
          <a:xfrm rot="-5400000">
            <a:off x="6666496" y="-722243"/>
            <a:ext cx="519299" cy="3501886"/>
          </a:xfrm>
          <a:prstGeom prst="rect">
            <a:avLst/>
          </a:prstGeom>
        </p:spPr>
      </p:pic>
      <p:pic>
        <p:nvPicPr>
          <p:cNvPr id="7" name="Picture 7"/>
          <p:cNvPicPr>
            <a:picLocks noChangeAspect="1"/>
          </p:cNvPicPr>
          <p:nvPr/>
        </p:nvPicPr>
        <p:blipFill>
          <a:blip r:embed="rId4"/>
          <a:srcRect l="54394" r="23798"/>
          <a:stretch>
            <a:fillRect/>
          </a:stretch>
        </p:blipFill>
        <p:spPr>
          <a:xfrm rot="-5400000">
            <a:off x="10635293" y="-722243"/>
            <a:ext cx="519299" cy="3501886"/>
          </a:xfrm>
          <a:prstGeom prst="rect">
            <a:avLst/>
          </a:prstGeom>
        </p:spPr>
      </p:pic>
      <p:pic>
        <p:nvPicPr>
          <p:cNvPr id="8" name="WhatsApp Video 2022-03-18 at 12.31.42">
            <a:hlinkClick r:id="" action="ppaction://media"/>
            <a:extLst>
              <a:ext uri="{FF2B5EF4-FFF2-40B4-BE49-F238E27FC236}">
                <a16:creationId xmlns:a16="http://schemas.microsoft.com/office/drawing/2014/main" id="{03F49BC3-A5F6-4F35-87B3-3AE8B495ED3C}"/>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6711064" y="2638711"/>
            <a:ext cx="4495800" cy="734290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311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E3E3D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87143">
            <a:off x="16304025" y="1401600"/>
            <a:ext cx="1910550" cy="1502170"/>
          </a:xfrm>
          <a:prstGeom prst="rect">
            <a:avLst/>
          </a:prstGeom>
        </p:spPr>
      </p:pic>
      <p:pic>
        <p:nvPicPr>
          <p:cNvPr id="3" name="Picture 3"/>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8875551" y="9264688"/>
            <a:ext cx="829002" cy="1022312"/>
          </a:xfrm>
          <a:prstGeom prst="rect">
            <a:avLst/>
          </a:prstGeom>
        </p:spPr>
      </p:pic>
      <p:pic>
        <p:nvPicPr>
          <p:cNvPr id="4" name="Picture 4"/>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8607101" y="2196902"/>
            <a:ext cx="536899" cy="619065"/>
          </a:xfrm>
          <a:prstGeom prst="rect">
            <a:avLst/>
          </a:prstGeom>
        </p:spPr>
      </p:pic>
      <p:pic>
        <p:nvPicPr>
          <p:cNvPr id="5" name="Picture 5"/>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524919" y="1843152"/>
            <a:ext cx="1257839" cy="1257839"/>
          </a:xfrm>
          <a:prstGeom prst="rect">
            <a:avLst/>
          </a:prstGeom>
        </p:spPr>
      </p:pic>
      <p:sp>
        <p:nvSpPr>
          <p:cNvPr id="6" name="TextBox 6"/>
          <p:cNvSpPr txBox="1"/>
          <p:nvPr/>
        </p:nvSpPr>
        <p:spPr>
          <a:xfrm>
            <a:off x="524919" y="198789"/>
            <a:ext cx="17327633" cy="2020462"/>
          </a:xfrm>
          <a:prstGeom prst="rect">
            <a:avLst/>
          </a:prstGeom>
        </p:spPr>
        <p:txBody>
          <a:bodyPr lIns="0" tIns="0" rIns="0" bIns="0" rtlCol="0" anchor="t">
            <a:spAutoFit/>
          </a:bodyPr>
          <a:lstStyle/>
          <a:p>
            <a:pPr algn="ctr">
              <a:lnSpc>
                <a:spcPts val="5363"/>
              </a:lnSpc>
              <a:spcBef>
                <a:spcPct val="0"/>
              </a:spcBef>
            </a:pPr>
            <a:r>
              <a:rPr lang="en-US" sz="3831">
                <a:solidFill>
                  <a:srgbClr val="000000"/>
                </a:solidFill>
                <a:latin typeface="Redressed Bold"/>
              </a:rPr>
              <a:t> Momentul descoperirii creează o stare de euforie generală, de bucurie intensă și de mulțumire pe care o trăiește intens elevul, și care devine, la rândul ei, stimulent, motivație sau mijloc de „întărire” pentru învățare și continuarea procesului de descoperire a noi cunoștințe.</a:t>
            </a:r>
          </a:p>
        </p:txBody>
      </p:sp>
      <p:sp>
        <p:nvSpPr>
          <p:cNvPr id="7" name="TextBox 7"/>
          <p:cNvSpPr txBox="1"/>
          <p:nvPr/>
        </p:nvSpPr>
        <p:spPr>
          <a:xfrm>
            <a:off x="11169367" y="3024790"/>
            <a:ext cx="6683186" cy="6828065"/>
          </a:xfrm>
          <a:prstGeom prst="rect">
            <a:avLst/>
          </a:prstGeom>
        </p:spPr>
        <p:txBody>
          <a:bodyPr lIns="0" tIns="0" rIns="0" bIns="0" rtlCol="0" anchor="t">
            <a:spAutoFit/>
          </a:bodyPr>
          <a:lstStyle/>
          <a:p>
            <a:pPr algn="ctr">
              <a:lnSpc>
                <a:spcPts val="4942"/>
              </a:lnSpc>
              <a:spcBef>
                <a:spcPct val="0"/>
              </a:spcBef>
            </a:pPr>
            <a:r>
              <a:rPr lang="en-US" sz="3530">
                <a:solidFill>
                  <a:srgbClr val="000000"/>
                </a:solidFill>
                <a:latin typeface="Sigher Bold"/>
              </a:rPr>
              <a:t>ÎN PROCESUL CUNOAȘTERII PRIN DESCOPERIRE SUNT STIMULATE FUNCȚIILE CREATIVITĂȚII: </a:t>
            </a:r>
          </a:p>
          <a:p>
            <a:pPr algn="ctr">
              <a:lnSpc>
                <a:spcPts val="4942"/>
              </a:lnSpc>
              <a:spcBef>
                <a:spcPct val="0"/>
              </a:spcBef>
            </a:pPr>
            <a:r>
              <a:rPr lang="en-US" sz="3530">
                <a:solidFill>
                  <a:srgbClr val="000000"/>
                </a:solidFill>
                <a:latin typeface="Sigher Bold"/>
              </a:rPr>
              <a:t> - INGENIOZITATEA,  </a:t>
            </a:r>
          </a:p>
          <a:p>
            <a:pPr algn="ctr">
              <a:lnSpc>
                <a:spcPts val="4942"/>
              </a:lnSpc>
              <a:spcBef>
                <a:spcPct val="0"/>
              </a:spcBef>
            </a:pPr>
            <a:r>
              <a:rPr lang="en-US" sz="3530">
                <a:solidFill>
                  <a:srgbClr val="000000"/>
                </a:solidFill>
                <a:latin typeface="Sigher Bold"/>
              </a:rPr>
              <a:t>  - INVENTIVITATEA, </a:t>
            </a:r>
          </a:p>
          <a:p>
            <a:pPr algn="ctr">
              <a:lnSpc>
                <a:spcPts val="4942"/>
              </a:lnSpc>
              <a:spcBef>
                <a:spcPct val="0"/>
              </a:spcBef>
            </a:pPr>
            <a:r>
              <a:rPr lang="en-US" sz="3530">
                <a:solidFill>
                  <a:srgbClr val="000000"/>
                </a:solidFill>
                <a:latin typeface="Sigher Bold"/>
              </a:rPr>
              <a:t>           - ORIGINALITATEA ETC.  </a:t>
            </a:r>
          </a:p>
          <a:p>
            <a:pPr algn="ctr">
              <a:lnSpc>
                <a:spcPts val="4942"/>
              </a:lnSpc>
              <a:spcBef>
                <a:spcPct val="0"/>
              </a:spcBef>
            </a:pPr>
            <a:r>
              <a:rPr lang="en-US" sz="3530">
                <a:solidFill>
                  <a:srgbClr val="000000"/>
                </a:solidFill>
                <a:latin typeface="Sigher Bold"/>
              </a:rPr>
              <a:t>      PENTRU A DESCOPERI, ELEVUL CAUTĂ, EXPLOREAZĂ, ANGAJÂND ATÂT GÂNDIREA LOGICĂ, CÂT ȘI IMAGINAȚIA ȘI GÂNDIREA CREATIVĂ, GÂNDIREA INTUITIVĂ.</a:t>
            </a:r>
          </a:p>
        </p:txBody>
      </p:sp>
      <p:pic>
        <p:nvPicPr>
          <p:cNvPr id="8" name="VID-20201020-WA0000(1)">
            <a:hlinkClick r:id="" action="ppaction://media"/>
            <a:extLst>
              <a:ext uri="{FF2B5EF4-FFF2-40B4-BE49-F238E27FC236}">
                <a16:creationId xmlns:a16="http://schemas.microsoft.com/office/drawing/2014/main" id="{1C93A304-D4FE-4BA1-9BAA-CEE66EDE869B}"/>
              </a:ext>
            </a:extLst>
          </p:cNvPr>
          <p:cNvPicPr>
            <a:picLocks noChangeAspect="1"/>
          </p:cNvPicPr>
          <p:nvPr>
            <a:videoFile r:link="rId2"/>
            <p:extLst>
              <p:ext uri="{DAA4B4D4-6D71-4841-9C94-3DE7FCFB9230}">
                <p14:media xmlns:p14="http://schemas.microsoft.com/office/powerpoint/2010/main" r:embed="rId1"/>
              </p:ext>
            </p:extLst>
          </p:nvPr>
        </p:nvPicPr>
        <p:blipFill>
          <a:blip r:embed="rId12"/>
          <a:stretch>
            <a:fillRect/>
          </a:stretch>
        </p:blipFill>
        <p:spPr>
          <a:xfrm>
            <a:off x="-26162" y="3238500"/>
            <a:ext cx="11125200" cy="611886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5450"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E3E3D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565592" y="405030"/>
            <a:ext cx="2464631" cy="4381566"/>
          </a:xfrm>
          <a:prstGeom prst="rect">
            <a:avLst/>
          </a:prstGeom>
        </p:spPr>
      </p:pic>
      <p:pic>
        <p:nvPicPr>
          <p:cNvPr id="3" name="Picture 3"/>
          <p:cNvPicPr>
            <a:picLocks noChangeAspect="1"/>
          </p:cNvPicPr>
          <p:nvPr/>
        </p:nvPicPr>
        <p:blipFill>
          <a:blip r:embed="rId3"/>
          <a:srcRect/>
          <a:stretch>
            <a:fillRect/>
          </a:stretch>
        </p:blipFill>
        <p:spPr>
          <a:xfrm>
            <a:off x="3684804" y="2278447"/>
            <a:ext cx="2276747" cy="4047551"/>
          </a:xfrm>
          <a:prstGeom prst="rect">
            <a:avLst/>
          </a:prstGeom>
        </p:spPr>
      </p:pic>
      <p:pic>
        <p:nvPicPr>
          <p:cNvPr id="4" name="Picture 4"/>
          <p:cNvPicPr>
            <a:picLocks noChangeAspect="1"/>
          </p:cNvPicPr>
          <p:nvPr/>
        </p:nvPicPr>
        <p:blipFill>
          <a:blip r:embed="rId4"/>
          <a:srcRect/>
          <a:stretch>
            <a:fillRect/>
          </a:stretch>
        </p:blipFill>
        <p:spPr>
          <a:xfrm rot="1864742">
            <a:off x="5925125" y="5801022"/>
            <a:ext cx="2479557" cy="4408102"/>
          </a:xfrm>
          <a:prstGeom prst="rect">
            <a:avLst/>
          </a:prstGeom>
        </p:spPr>
      </p:pic>
      <p:pic>
        <p:nvPicPr>
          <p:cNvPr id="5" name="Picture 5"/>
          <p:cNvPicPr>
            <a:picLocks noChangeAspect="1"/>
          </p:cNvPicPr>
          <p:nvPr/>
        </p:nvPicPr>
        <p:blipFill>
          <a:blip r:embed="rId5"/>
          <a:srcRect/>
          <a:stretch>
            <a:fillRect/>
          </a:stretch>
        </p:blipFill>
        <p:spPr>
          <a:xfrm>
            <a:off x="8607592" y="1959423"/>
            <a:ext cx="2456198" cy="4366575"/>
          </a:xfrm>
          <a:prstGeom prst="rect">
            <a:avLst/>
          </a:prstGeom>
        </p:spPr>
      </p:pic>
      <p:pic>
        <p:nvPicPr>
          <p:cNvPr id="6" name="Picture 6"/>
          <p:cNvPicPr>
            <a:picLocks noChangeAspect="1"/>
          </p:cNvPicPr>
          <p:nvPr/>
        </p:nvPicPr>
        <p:blipFill>
          <a:blip r:embed="rId6"/>
          <a:srcRect/>
          <a:stretch>
            <a:fillRect/>
          </a:stretch>
        </p:blipFill>
        <p:spPr>
          <a:xfrm>
            <a:off x="12558893" y="541758"/>
            <a:ext cx="5040586" cy="2835330"/>
          </a:xfrm>
          <a:prstGeom prst="rect">
            <a:avLst/>
          </a:prstGeom>
        </p:spPr>
      </p:pic>
      <p:pic>
        <p:nvPicPr>
          <p:cNvPr id="7" name="Picture 7"/>
          <p:cNvPicPr>
            <a:picLocks noChangeAspect="1"/>
          </p:cNvPicPr>
          <p:nvPr/>
        </p:nvPicPr>
        <p:blipFill>
          <a:blip r:embed="rId7"/>
          <a:srcRect/>
          <a:stretch>
            <a:fillRect/>
          </a:stretch>
        </p:blipFill>
        <p:spPr>
          <a:xfrm rot="-586541">
            <a:off x="837693" y="5802654"/>
            <a:ext cx="2522445" cy="4484346"/>
          </a:xfrm>
          <a:prstGeom prst="rect">
            <a:avLst/>
          </a:prstGeom>
        </p:spPr>
      </p:pic>
      <p:pic>
        <p:nvPicPr>
          <p:cNvPr id="8" name="Picture 8"/>
          <p:cNvPicPr>
            <a:picLocks noChangeAspect="1"/>
          </p:cNvPicPr>
          <p:nvPr/>
        </p:nvPicPr>
        <p:blipFill>
          <a:blip r:embed="rId8"/>
          <a:srcRect t="1744" b="1744"/>
          <a:stretch>
            <a:fillRect/>
          </a:stretch>
        </p:blipFill>
        <p:spPr>
          <a:xfrm rot="-613380">
            <a:off x="11641007" y="5442416"/>
            <a:ext cx="2806535" cy="4815344"/>
          </a:xfrm>
          <a:prstGeom prst="rect">
            <a:avLst/>
          </a:prstGeom>
        </p:spPr>
      </p:pic>
      <p:pic>
        <p:nvPicPr>
          <p:cNvPr id="9" name="Picture 9"/>
          <p:cNvPicPr>
            <a:picLocks noChangeAspect="1"/>
          </p:cNvPicPr>
          <p:nvPr/>
        </p:nvPicPr>
        <p:blipFill>
          <a:blip r:embed="rId9"/>
          <a:srcRect/>
          <a:stretch>
            <a:fillRect/>
          </a:stretch>
        </p:blipFill>
        <p:spPr>
          <a:xfrm>
            <a:off x="14852578" y="4151865"/>
            <a:ext cx="2746901" cy="4883379"/>
          </a:xfrm>
          <a:prstGeom prst="rect">
            <a:avLst/>
          </a:prstGeom>
        </p:spPr>
      </p:pic>
      <p:sp>
        <p:nvSpPr>
          <p:cNvPr id="10" name="TextBox 10"/>
          <p:cNvSpPr txBox="1"/>
          <p:nvPr/>
        </p:nvSpPr>
        <p:spPr>
          <a:xfrm>
            <a:off x="4324108" y="328830"/>
            <a:ext cx="7985443" cy="1735456"/>
          </a:xfrm>
          <a:prstGeom prst="rect">
            <a:avLst/>
          </a:prstGeom>
        </p:spPr>
        <p:txBody>
          <a:bodyPr lIns="0" tIns="0" rIns="0" bIns="0" rtlCol="0" anchor="t">
            <a:spAutoFit/>
          </a:bodyPr>
          <a:lstStyle/>
          <a:p>
            <a:pPr algn="ctr">
              <a:lnSpc>
                <a:spcPts val="4619"/>
              </a:lnSpc>
              <a:spcBef>
                <a:spcPct val="0"/>
              </a:spcBef>
            </a:pPr>
            <a:r>
              <a:rPr lang="en-US" sz="3299">
                <a:solidFill>
                  <a:srgbClr val="000000"/>
                </a:solidFill>
                <a:latin typeface="Sigher Bold"/>
              </a:rPr>
              <a:t>ȘTIINȚE </a:t>
            </a:r>
          </a:p>
          <a:p>
            <a:pPr algn="ctr">
              <a:lnSpc>
                <a:spcPts val="4619"/>
              </a:lnSpc>
              <a:spcBef>
                <a:spcPct val="0"/>
              </a:spcBef>
            </a:pPr>
            <a:r>
              <a:rPr lang="en-US" sz="3299">
                <a:solidFill>
                  <a:srgbClr val="000000"/>
                </a:solidFill>
                <a:latin typeface="Sigher Bold"/>
              </a:rPr>
              <a:t>CLASA A IV-A </a:t>
            </a:r>
          </a:p>
          <a:p>
            <a:pPr algn="ctr">
              <a:lnSpc>
                <a:spcPts val="4619"/>
              </a:lnSpc>
              <a:spcBef>
                <a:spcPct val="0"/>
              </a:spcBef>
            </a:pPr>
            <a:r>
              <a:rPr lang="en-US" sz="3299">
                <a:solidFill>
                  <a:srgbClr val="000000"/>
                </a:solidFill>
                <a:latin typeface="Sigher Bold"/>
              </a:rPr>
              <a:t>AMESTECURI ȘI SEPARAREA AMESTECURILOR</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E3E3D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3182525">
            <a:off x="13184293" y="5355921"/>
            <a:ext cx="1646040" cy="1436170"/>
          </a:xfrm>
          <a:prstGeom prst="rect">
            <a:avLst/>
          </a:prstGeom>
        </p:spPr>
      </p:pic>
      <p:pic>
        <p:nvPicPr>
          <p:cNvPr id="3" name="Picture 3"/>
          <p:cNvPicPr>
            <a:picLocks noChangeAspect="1"/>
          </p:cNvPicPr>
          <p:nvPr/>
        </p:nvPicPr>
        <p:blipFill>
          <a:blip r:embed="rId3"/>
          <a:srcRect/>
          <a:stretch>
            <a:fillRect/>
          </a:stretch>
        </p:blipFill>
        <p:spPr>
          <a:xfrm rot="3747209">
            <a:off x="15968120" y="1286670"/>
            <a:ext cx="2084056" cy="1771448"/>
          </a:xfrm>
          <a:prstGeom prst="rect">
            <a:avLst/>
          </a:prstGeom>
        </p:spPr>
      </p:pic>
      <p:pic>
        <p:nvPicPr>
          <p:cNvPr id="4" name="Picture 4"/>
          <p:cNvPicPr>
            <a:picLocks noChangeAspect="1"/>
          </p:cNvPicPr>
          <p:nvPr/>
        </p:nvPicPr>
        <p:blipFill>
          <a:blip r:embed="rId4"/>
          <a:srcRect/>
          <a:stretch>
            <a:fillRect/>
          </a:stretch>
        </p:blipFill>
        <p:spPr>
          <a:xfrm rot="527209">
            <a:off x="14180385" y="-168838"/>
            <a:ext cx="2240612" cy="2064164"/>
          </a:xfrm>
          <a:prstGeom prst="rect">
            <a:avLst/>
          </a:prstGeom>
        </p:spPr>
      </p:pic>
      <p:pic>
        <p:nvPicPr>
          <p:cNvPr id="5" name="Picture 5"/>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917317">
            <a:off x="12760685" y="467687"/>
            <a:ext cx="1587712" cy="1725774"/>
          </a:xfrm>
          <a:prstGeom prst="rect">
            <a:avLst/>
          </a:prstGeom>
        </p:spPr>
      </p:pic>
      <p:pic>
        <p:nvPicPr>
          <p:cNvPr id="6" name="Picture 6"/>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rcRect b="43162"/>
          <a:stretch>
            <a:fillRect/>
          </a:stretch>
        </p:blipFill>
        <p:spPr>
          <a:xfrm rot="7803948">
            <a:off x="16147476" y="4362775"/>
            <a:ext cx="1725345" cy="939627"/>
          </a:xfrm>
          <a:prstGeom prst="rect">
            <a:avLst/>
          </a:prstGeom>
        </p:spPr>
      </p:pic>
      <p:pic>
        <p:nvPicPr>
          <p:cNvPr id="7" name="Picture 7"/>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rot="7479981">
            <a:off x="11622017" y="1612199"/>
            <a:ext cx="1608800" cy="1570774"/>
          </a:xfrm>
          <a:prstGeom prst="rect">
            <a:avLst/>
          </a:prstGeom>
        </p:spPr>
      </p:pic>
      <p:pic>
        <p:nvPicPr>
          <p:cNvPr id="8" name="Picture 8"/>
          <p:cNvPicPr>
            <a:picLocks noChangeAspect="1"/>
          </p:cNvPicPr>
          <p:nvPr/>
        </p:nvPicPr>
        <p:blipFill>
          <a:blip r:embed="rId11"/>
          <a:srcRect b="46719"/>
          <a:stretch>
            <a:fillRect/>
          </a:stretch>
        </p:blipFill>
        <p:spPr>
          <a:xfrm rot="10499563">
            <a:off x="14708626" y="5336982"/>
            <a:ext cx="1982173" cy="1098676"/>
          </a:xfrm>
          <a:prstGeom prst="rect">
            <a:avLst/>
          </a:prstGeom>
        </p:spPr>
      </p:pic>
      <p:pic>
        <p:nvPicPr>
          <p:cNvPr id="9" name="Picture 9"/>
          <p:cNvPicPr>
            <a:picLocks noChangeAspect="1"/>
          </p:cNvPicPr>
          <p:nvPr/>
        </p:nvPicPr>
        <p:blipFill>
          <a:blip r:embed="rId12"/>
          <a:srcRect t="54999"/>
          <a:stretch>
            <a:fillRect/>
          </a:stretch>
        </p:blipFill>
        <p:spPr>
          <a:xfrm rot="3224319">
            <a:off x="11905566" y="4839853"/>
            <a:ext cx="1638424" cy="1216168"/>
          </a:xfrm>
          <a:prstGeom prst="rect">
            <a:avLst/>
          </a:prstGeom>
        </p:spPr>
      </p:pic>
      <p:pic>
        <p:nvPicPr>
          <p:cNvPr id="10" name="Picture 10"/>
          <p:cNvPicPr>
            <a:picLocks noChangeAspect="1"/>
          </p:cNvPicPr>
          <p:nvPr/>
        </p:nvPicPr>
        <p:blipFill>
          <a:blip r:embed="rId13"/>
          <a:srcRect/>
          <a:stretch>
            <a:fillRect/>
          </a:stretch>
        </p:blipFill>
        <p:spPr>
          <a:xfrm rot="-5648277">
            <a:off x="11117455" y="3436605"/>
            <a:ext cx="2159387" cy="1330722"/>
          </a:xfrm>
          <a:prstGeom prst="rect">
            <a:avLst/>
          </a:prstGeom>
        </p:spPr>
      </p:pic>
      <p:pic>
        <p:nvPicPr>
          <p:cNvPr id="11" name="Picture 11"/>
          <p:cNvPicPr>
            <a:picLocks noChangeAspect="1"/>
          </p:cNvPicPr>
          <p:nvPr/>
        </p:nvPicPr>
        <p:blipFill>
          <a:blip r:embed="rId14"/>
          <a:srcRect l="10819" r="45304"/>
          <a:stretch>
            <a:fillRect/>
          </a:stretch>
        </p:blipFill>
        <p:spPr>
          <a:xfrm rot="5264281">
            <a:off x="16853152" y="3101316"/>
            <a:ext cx="1306027" cy="1492019"/>
          </a:xfrm>
          <a:prstGeom prst="rect">
            <a:avLst/>
          </a:prstGeom>
        </p:spPr>
      </p:pic>
      <p:pic>
        <p:nvPicPr>
          <p:cNvPr id="12" name="Picture 12"/>
          <p:cNvPicPr>
            <a:picLocks noChangeAspect="1"/>
          </p:cNvPicPr>
          <p:nvPr/>
        </p:nvPicPr>
        <p:blipFill>
          <a:blip r:embed="rId15"/>
          <a:srcRect/>
          <a:stretch>
            <a:fillRect/>
          </a:stretch>
        </p:blipFill>
        <p:spPr>
          <a:xfrm>
            <a:off x="14304907" y="3869977"/>
            <a:ext cx="1229188" cy="1115488"/>
          </a:xfrm>
          <a:prstGeom prst="rect">
            <a:avLst/>
          </a:prstGeom>
        </p:spPr>
      </p:pic>
      <p:pic>
        <p:nvPicPr>
          <p:cNvPr id="13" name="Picture 13"/>
          <p:cNvPicPr>
            <a:picLocks noChangeAspect="1"/>
          </p:cNvPicPr>
          <p:nvPr/>
        </p:nvPicPr>
        <p:blipFill>
          <a:blip r:embed="rId16"/>
          <a:srcRect/>
          <a:stretch>
            <a:fillRect/>
          </a:stretch>
        </p:blipFill>
        <p:spPr>
          <a:xfrm>
            <a:off x="14265440" y="2372248"/>
            <a:ext cx="977859" cy="986491"/>
          </a:xfrm>
          <a:prstGeom prst="rect">
            <a:avLst/>
          </a:prstGeom>
        </p:spPr>
      </p:pic>
      <p:pic>
        <p:nvPicPr>
          <p:cNvPr id="14" name="Picture 14"/>
          <p:cNvPicPr>
            <a:picLocks noChangeAspect="1"/>
          </p:cNvPicPr>
          <p:nvPr/>
        </p:nvPicPr>
        <p:blipFill>
          <a:blip r:embed="rId17"/>
          <a:srcRect/>
          <a:stretch>
            <a:fillRect/>
          </a:stretch>
        </p:blipFill>
        <p:spPr>
          <a:xfrm>
            <a:off x="13101769" y="3505912"/>
            <a:ext cx="905544" cy="836496"/>
          </a:xfrm>
          <a:prstGeom prst="rect">
            <a:avLst/>
          </a:prstGeom>
        </p:spPr>
      </p:pic>
      <p:sp>
        <p:nvSpPr>
          <p:cNvPr id="15" name="TextBox 15"/>
          <p:cNvSpPr txBox="1"/>
          <p:nvPr/>
        </p:nvSpPr>
        <p:spPr>
          <a:xfrm>
            <a:off x="380632" y="5010150"/>
            <a:ext cx="15153462" cy="5004602"/>
          </a:xfrm>
          <a:prstGeom prst="rect">
            <a:avLst/>
          </a:prstGeom>
        </p:spPr>
        <p:txBody>
          <a:bodyPr lIns="0" tIns="0" rIns="0" bIns="0" rtlCol="0" anchor="t">
            <a:spAutoFit/>
          </a:bodyPr>
          <a:lstStyle/>
          <a:p>
            <a:pPr algn="ctr">
              <a:lnSpc>
                <a:spcPts val="4974"/>
              </a:lnSpc>
            </a:pPr>
            <a:r>
              <a:rPr lang="en-US" sz="3109" spc="323">
                <a:solidFill>
                  <a:srgbClr val="000000"/>
                </a:solidFill>
                <a:latin typeface="Public Sans Bold"/>
              </a:rPr>
              <a:t>ABORDAREA TEMATICĂ</a:t>
            </a:r>
          </a:p>
          <a:p>
            <a:pPr>
              <a:lnSpc>
                <a:spcPts val="4974"/>
              </a:lnSpc>
            </a:pPr>
            <a:r>
              <a:rPr lang="en-US" sz="3109" spc="323">
                <a:solidFill>
                  <a:srgbClr val="000000"/>
                </a:solidFill>
                <a:latin typeface="Public Sans"/>
              </a:rPr>
              <a:t>- asigură o planificare pe termen lung a predării</a:t>
            </a:r>
          </a:p>
          <a:p>
            <a:pPr>
              <a:lnSpc>
                <a:spcPts val="4974"/>
              </a:lnSpc>
            </a:pPr>
            <a:r>
              <a:rPr lang="en-US" sz="3109" spc="323">
                <a:solidFill>
                  <a:srgbClr val="000000"/>
                </a:solidFill>
                <a:latin typeface="Public Sans"/>
              </a:rPr>
              <a:t>- ajută la identificarea intereselor comune ale elevilor</a:t>
            </a:r>
          </a:p>
          <a:p>
            <a:pPr>
              <a:lnSpc>
                <a:spcPts val="4974"/>
              </a:lnSpc>
            </a:pPr>
            <a:r>
              <a:rPr lang="en-US" sz="3109" spc="323">
                <a:solidFill>
                  <a:srgbClr val="000000"/>
                </a:solidFill>
                <a:latin typeface="Public Sans"/>
              </a:rPr>
              <a:t>-oferă oportunități de învățarea aprofundată și de dezvoltare a unor competețe importante legate de creativitate</a:t>
            </a:r>
          </a:p>
          <a:p>
            <a:pPr>
              <a:lnSpc>
                <a:spcPts val="4974"/>
              </a:lnSpc>
            </a:pPr>
            <a:r>
              <a:rPr lang="en-US" sz="3109" spc="323">
                <a:solidFill>
                  <a:srgbClr val="000000"/>
                </a:solidFill>
                <a:latin typeface="Public Sans"/>
              </a:rPr>
              <a:t>- corelează toate materiile</a:t>
            </a:r>
          </a:p>
          <a:p>
            <a:pPr>
              <a:lnSpc>
                <a:spcPts val="4974"/>
              </a:lnSpc>
              <a:spcBef>
                <a:spcPct val="0"/>
              </a:spcBef>
            </a:pPr>
            <a:r>
              <a:rPr lang="en-US" sz="3109" spc="323">
                <a:solidFill>
                  <a:srgbClr val="000000"/>
                </a:solidFill>
                <a:latin typeface="Public Sans"/>
              </a:rPr>
              <a:t>- facilitează proiectarea de către elevi a propriilor activități de învățare </a:t>
            </a:r>
          </a:p>
        </p:txBody>
      </p:sp>
      <p:sp>
        <p:nvSpPr>
          <p:cNvPr id="16" name="TextBox 16"/>
          <p:cNvSpPr txBox="1"/>
          <p:nvPr/>
        </p:nvSpPr>
        <p:spPr>
          <a:xfrm>
            <a:off x="2434227" y="479400"/>
            <a:ext cx="8833118" cy="909450"/>
          </a:xfrm>
          <a:prstGeom prst="rect">
            <a:avLst/>
          </a:prstGeom>
        </p:spPr>
        <p:txBody>
          <a:bodyPr lIns="0" tIns="0" rIns="0" bIns="0" rtlCol="0" anchor="t">
            <a:spAutoFit/>
          </a:bodyPr>
          <a:lstStyle/>
          <a:p>
            <a:pPr>
              <a:lnSpc>
                <a:spcPts val="6569"/>
              </a:lnSpc>
            </a:pPr>
            <a:r>
              <a:rPr lang="en-US" sz="7219" spc="-202">
                <a:solidFill>
                  <a:srgbClr val="000000"/>
                </a:solidFill>
                <a:latin typeface="Public Sans Bold Bold"/>
              </a:rPr>
              <a:t>STUDIUL    TEMATIC  </a:t>
            </a:r>
          </a:p>
        </p:txBody>
      </p:sp>
      <p:sp>
        <p:nvSpPr>
          <p:cNvPr id="17" name="TextBox 17"/>
          <p:cNvSpPr txBox="1"/>
          <p:nvPr/>
        </p:nvSpPr>
        <p:spPr>
          <a:xfrm>
            <a:off x="0" y="1535334"/>
            <a:ext cx="10008401" cy="1169343"/>
          </a:xfrm>
          <a:prstGeom prst="rect">
            <a:avLst/>
          </a:prstGeom>
        </p:spPr>
        <p:txBody>
          <a:bodyPr lIns="0" tIns="0" rIns="0" bIns="0" rtlCol="0" anchor="t">
            <a:spAutoFit/>
          </a:bodyPr>
          <a:lstStyle/>
          <a:p>
            <a:pPr>
              <a:lnSpc>
                <a:spcPts val="4870"/>
              </a:lnSpc>
            </a:pPr>
            <a:r>
              <a:rPr lang="en-US" sz="3043" spc="-85">
                <a:solidFill>
                  <a:srgbClr val="000000"/>
                </a:solidFill>
                <a:latin typeface="TAN Angleton"/>
              </a:rPr>
              <a:t>     Presupune   abordarea unei teme din mai multe perspective.</a:t>
            </a:r>
          </a:p>
        </p:txBody>
      </p:sp>
      <p:sp>
        <p:nvSpPr>
          <p:cNvPr id="18" name="TextBox 18"/>
          <p:cNvSpPr txBox="1"/>
          <p:nvPr/>
        </p:nvSpPr>
        <p:spPr>
          <a:xfrm>
            <a:off x="380632" y="2927320"/>
            <a:ext cx="10799421" cy="1799590"/>
          </a:xfrm>
          <a:prstGeom prst="rect">
            <a:avLst/>
          </a:prstGeom>
        </p:spPr>
        <p:txBody>
          <a:bodyPr lIns="0" tIns="0" rIns="0" bIns="0" rtlCol="0" anchor="t">
            <a:spAutoFit/>
          </a:bodyPr>
          <a:lstStyle/>
          <a:p>
            <a:pPr algn="ctr">
              <a:lnSpc>
                <a:spcPts val="4759"/>
              </a:lnSpc>
            </a:pPr>
            <a:r>
              <a:rPr lang="en-US" sz="3399">
                <a:solidFill>
                  <a:srgbClr val="000000"/>
                </a:solidFill>
                <a:latin typeface="Arimo"/>
              </a:rPr>
              <a:t>În cursul studiilor tematice, copiii au ocazia de a-și </a:t>
            </a:r>
            <a:r>
              <a:rPr lang="en-US" sz="3399">
                <a:solidFill>
                  <a:srgbClr val="000000"/>
                </a:solidFill>
                <a:latin typeface="Arimo Bold"/>
              </a:rPr>
              <a:t>CLARIFICA, ORGANIZA, ANALIZA și SINTETIZA</a:t>
            </a:r>
            <a:r>
              <a:rPr lang="en-US" sz="3399">
                <a:solidFill>
                  <a:srgbClr val="000000"/>
                </a:solidFill>
                <a:latin typeface="Arimo"/>
              </a:rPr>
              <a:t> ideile și de a ÎNVĂȚA lucruri interesante.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E3E3D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044416">
            <a:off x="10406787" y="1350171"/>
            <a:ext cx="7586657" cy="7586657"/>
          </a:xfrm>
          <a:prstGeom prst="rect">
            <a:avLst/>
          </a:prstGeom>
        </p:spPr>
      </p:pic>
      <p:pic>
        <p:nvPicPr>
          <p:cNvPr id="3" name="Picture 3"/>
          <p:cNvPicPr>
            <a:picLocks noChangeAspect="1"/>
          </p:cNvPicPr>
          <p:nvPr/>
        </p:nvPicPr>
        <p:blipFill>
          <a:blip r:embed="rId3"/>
          <a:srcRect/>
          <a:stretch>
            <a:fillRect/>
          </a:stretch>
        </p:blipFill>
        <p:spPr>
          <a:xfrm rot="-716350">
            <a:off x="679957" y="978693"/>
            <a:ext cx="8022687" cy="8022687"/>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0" y="0"/>
            <a:ext cx="18288000" cy="10287000"/>
          </a:xfrm>
          <a:prstGeom prst="rect">
            <a:avLst/>
          </a:prstGeom>
        </p:spPr>
      </p:pic>
      <p:pic>
        <p:nvPicPr>
          <p:cNvPr id="3" name="Picture 3"/>
          <p:cNvPicPr>
            <a:picLocks noChangeAspect="1"/>
          </p:cNvPicPr>
          <p:nvPr/>
        </p:nvPicPr>
        <p:blipFill>
          <a:blip r:embed="rId3"/>
          <a:srcRect/>
          <a:stretch>
            <a:fillRect/>
          </a:stretch>
        </p:blipFill>
        <p:spPr>
          <a:xfrm rot="-1636680">
            <a:off x="-125813" y="-675373"/>
            <a:ext cx="5377264" cy="5377264"/>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E3E3D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3936031" y="-479669"/>
            <a:ext cx="9294495" cy="5623169"/>
          </a:xfrm>
          <a:prstGeom prst="rect">
            <a:avLst/>
          </a:prstGeom>
        </p:spPr>
      </p:pic>
      <p:sp>
        <p:nvSpPr>
          <p:cNvPr id="3" name="TextBox 3"/>
          <p:cNvSpPr txBox="1"/>
          <p:nvPr/>
        </p:nvSpPr>
        <p:spPr>
          <a:xfrm>
            <a:off x="1869848" y="951972"/>
            <a:ext cx="13726124" cy="1113528"/>
          </a:xfrm>
          <a:prstGeom prst="rect">
            <a:avLst/>
          </a:prstGeom>
        </p:spPr>
        <p:txBody>
          <a:bodyPr lIns="0" tIns="0" rIns="0" bIns="0" rtlCol="0" anchor="t">
            <a:spAutoFit/>
          </a:bodyPr>
          <a:lstStyle/>
          <a:p>
            <a:pPr algn="ctr">
              <a:lnSpc>
                <a:spcPts val="4242"/>
              </a:lnSpc>
            </a:pPr>
            <a:r>
              <a:rPr lang="en-US" sz="4661" spc="-130">
                <a:solidFill>
                  <a:srgbClr val="000000"/>
                </a:solidFill>
                <a:latin typeface="Public Sans Bold Bold"/>
              </a:rPr>
              <a:t>FLIPPED CLASSROOM </a:t>
            </a:r>
          </a:p>
          <a:p>
            <a:pPr algn="ctr">
              <a:lnSpc>
                <a:spcPts val="4242"/>
              </a:lnSpc>
            </a:pPr>
            <a:r>
              <a:rPr lang="en-US" sz="4661" spc="-130">
                <a:solidFill>
                  <a:srgbClr val="000000"/>
                </a:solidFill>
                <a:latin typeface="Public Sans Bold Bold"/>
              </a:rPr>
              <a:t>- CLASA RĂSTURNATĂ </a:t>
            </a:r>
          </a:p>
        </p:txBody>
      </p:sp>
      <p:sp>
        <p:nvSpPr>
          <p:cNvPr id="4" name="TextBox 4"/>
          <p:cNvSpPr txBox="1"/>
          <p:nvPr/>
        </p:nvSpPr>
        <p:spPr>
          <a:xfrm>
            <a:off x="711200" y="2265223"/>
            <a:ext cx="16102627" cy="2630805"/>
          </a:xfrm>
          <a:prstGeom prst="rect">
            <a:avLst/>
          </a:prstGeom>
        </p:spPr>
        <p:txBody>
          <a:bodyPr lIns="0" tIns="0" rIns="0" bIns="0" rtlCol="0" anchor="t">
            <a:spAutoFit/>
          </a:bodyPr>
          <a:lstStyle/>
          <a:p>
            <a:pPr>
              <a:lnSpc>
                <a:spcPts val="4480"/>
              </a:lnSpc>
            </a:pPr>
            <a:r>
              <a:rPr lang="en-US" sz="2800" spc="-78">
                <a:solidFill>
                  <a:srgbClr val="000000"/>
                </a:solidFill>
                <a:latin typeface="TAN Angleton"/>
              </a:rPr>
              <a:t>     Când orele noastre devin prea liniare, este ok să răsturnăm situații și să facem lucrurile cu susul în jos:). Este un demers invers, prin care copiii se familiarizează cu un conținut nou acasă, îl exersează și pun în practică la școală.</a:t>
            </a:r>
          </a:p>
          <a:p>
            <a:pPr>
              <a:lnSpc>
                <a:spcPts val="3199"/>
              </a:lnSpc>
            </a:pPr>
            <a:r>
              <a:rPr lang="en-US" sz="1999" spc="-55">
                <a:solidFill>
                  <a:srgbClr val="000000"/>
                </a:solidFill>
                <a:latin typeface="TAN Angleton"/>
              </a:rPr>
              <a:t>     </a:t>
            </a:r>
          </a:p>
        </p:txBody>
      </p:sp>
      <p:sp>
        <p:nvSpPr>
          <p:cNvPr id="5" name="TextBox 5"/>
          <p:cNvSpPr txBox="1"/>
          <p:nvPr/>
        </p:nvSpPr>
        <p:spPr>
          <a:xfrm>
            <a:off x="935859" y="5067300"/>
            <a:ext cx="16858077" cy="4611835"/>
          </a:xfrm>
          <a:prstGeom prst="rect">
            <a:avLst/>
          </a:prstGeom>
        </p:spPr>
        <p:txBody>
          <a:bodyPr lIns="0" tIns="0" rIns="0" bIns="0" rtlCol="0" anchor="t">
            <a:spAutoFit/>
          </a:bodyPr>
          <a:lstStyle/>
          <a:p>
            <a:pPr algn="ctr">
              <a:lnSpc>
                <a:spcPts val="3929"/>
              </a:lnSpc>
            </a:pPr>
            <a:r>
              <a:rPr lang="en-US" sz="2806" spc="-78">
                <a:solidFill>
                  <a:srgbClr val="000000"/>
                </a:solidFill>
                <a:latin typeface="Arimo"/>
              </a:rPr>
              <a:t> </a:t>
            </a:r>
            <a:r>
              <a:rPr lang="en-US" sz="2806" spc="-22">
                <a:solidFill>
                  <a:srgbClr val="000000"/>
                </a:solidFill>
                <a:latin typeface="Arimo"/>
              </a:rPr>
              <a:t>Pe scurt, </a:t>
            </a:r>
            <a:r>
              <a:rPr lang="en-US" sz="2806" spc="-22">
                <a:solidFill>
                  <a:srgbClr val="000000"/>
                </a:solidFill>
                <a:latin typeface="Arimo Bold"/>
              </a:rPr>
              <a:t>FLIPPED CLASSROOM</a:t>
            </a:r>
            <a:r>
              <a:rPr lang="en-US" sz="2806">
                <a:solidFill>
                  <a:srgbClr val="000000"/>
                </a:solidFill>
                <a:latin typeface="Arimo"/>
              </a:rPr>
              <a:t> este un mod de </a:t>
            </a:r>
            <a:r>
              <a:rPr lang="en-US" sz="2806">
                <a:solidFill>
                  <a:srgbClr val="000000"/>
                </a:solidFill>
                <a:latin typeface="Arimo Bold"/>
              </a:rPr>
              <a:t>învățare de tip blended learning</a:t>
            </a:r>
            <a:r>
              <a:rPr lang="en-US" sz="2806">
                <a:solidFill>
                  <a:srgbClr val="000000"/>
                </a:solidFill>
                <a:latin typeface="Arimo"/>
              </a:rPr>
              <a:t>, care constă în următoarele:</a:t>
            </a:r>
          </a:p>
          <a:p>
            <a:pPr marL="605965" lvl="1" indent="-302983" algn="ctr">
              <a:lnSpc>
                <a:spcPts val="3929"/>
              </a:lnSpc>
              <a:buFont typeface="Arial"/>
              <a:buChar char="•"/>
            </a:pPr>
            <a:r>
              <a:rPr lang="en-US" sz="2806">
                <a:solidFill>
                  <a:srgbClr val="000000"/>
                </a:solidFill>
                <a:latin typeface="Arimo"/>
              </a:rPr>
              <a:t>profesorul pregătește materialul cu conținuturile pe care vrea să le transmită și le trimite acasă elevilor;</a:t>
            </a:r>
          </a:p>
          <a:p>
            <a:pPr marL="670734" lvl="1" indent="-335367" algn="ctr">
              <a:lnSpc>
                <a:spcPts val="4349"/>
              </a:lnSpc>
              <a:buFont typeface="Arial"/>
              <a:buChar char="•"/>
            </a:pPr>
            <a:r>
              <a:rPr lang="en-US" sz="3106">
                <a:solidFill>
                  <a:srgbClr val="000000"/>
                </a:solidFill>
                <a:latin typeface="Arimo"/>
              </a:rPr>
              <a:t>elevii vizionează acasă prezentarea video a conținutului lecției sau un power point sau orice alt fel de material trimis și realizat de către profesor;</a:t>
            </a:r>
          </a:p>
          <a:p>
            <a:pPr marL="605965" lvl="1" indent="-302983" algn="ctr">
              <a:lnSpc>
                <a:spcPts val="3929"/>
              </a:lnSpc>
              <a:buFont typeface="Arial"/>
              <a:buChar char="•"/>
            </a:pPr>
            <a:r>
              <a:rPr lang="en-US" sz="2806">
                <a:solidFill>
                  <a:srgbClr val="000000"/>
                </a:solidFill>
                <a:latin typeface="Arimo"/>
              </a:rPr>
              <a:t> elevii comunică online cu colegi și profesorii pentru clarificări privind conținutul primit;</a:t>
            </a:r>
          </a:p>
          <a:p>
            <a:pPr marL="605965" lvl="1" indent="-302983" algn="ctr">
              <a:lnSpc>
                <a:spcPts val="3929"/>
              </a:lnSpc>
              <a:buFont typeface="Arial"/>
              <a:buChar char="•"/>
            </a:pPr>
            <a:r>
              <a:rPr lang="en-US" sz="2806">
                <a:solidFill>
                  <a:srgbClr val="000000"/>
                </a:solidFill>
                <a:latin typeface="Arimo"/>
              </a:rPr>
              <a:t>a doua zi, la școală, în clasă, la ora de curs, elevii se întâlnesc și întreabă, discută și lămuresc cu profesorul conceptele prezentate, aplică ce au învățat în situații noi, de viață reală, își fac practic temele, dar nu singuri, ci în colaborare cu ceilalți.</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E3E3DC"/>
        </a:solidFill>
        <a:effectLst/>
      </p:bgPr>
    </p:bg>
    <p:spTree>
      <p:nvGrpSpPr>
        <p:cNvPr id="1" name=""/>
        <p:cNvGrpSpPr/>
        <p:nvPr/>
      </p:nvGrpSpPr>
      <p:grpSpPr>
        <a:xfrm>
          <a:off x="0" y="0"/>
          <a:ext cx="0" cy="0"/>
          <a:chOff x="0" y="0"/>
          <a:chExt cx="0" cy="0"/>
        </a:xfrm>
      </p:grpSpPr>
      <p:sp>
        <p:nvSpPr>
          <p:cNvPr id="2" name="TextBox 2"/>
          <p:cNvSpPr txBox="1"/>
          <p:nvPr/>
        </p:nvSpPr>
        <p:spPr>
          <a:xfrm>
            <a:off x="355678" y="914400"/>
            <a:ext cx="9973911" cy="8903601"/>
          </a:xfrm>
          <a:prstGeom prst="rect">
            <a:avLst/>
          </a:prstGeom>
        </p:spPr>
        <p:txBody>
          <a:bodyPr lIns="0" tIns="0" rIns="0" bIns="0" rtlCol="0" anchor="t">
            <a:spAutoFit/>
          </a:bodyPr>
          <a:lstStyle/>
          <a:p>
            <a:pPr algn="ctr">
              <a:lnSpc>
                <a:spcPts val="6425"/>
              </a:lnSpc>
            </a:pPr>
            <a:r>
              <a:rPr lang="en-US" sz="4589">
                <a:solidFill>
                  <a:srgbClr val="000000"/>
                </a:solidFill>
                <a:latin typeface="Arimo Bold"/>
              </a:rPr>
              <a:t>Avantaje</a:t>
            </a:r>
            <a:r>
              <a:rPr lang="en-US" sz="4589">
                <a:solidFill>
                  <a:srgbClr val="000000"/>
                </a:solidFill>
                <a:latin typeface="Arimo"/>
              </a:rPr>
              <a:t>:</a:t>
            </a:r>
          </a:p>
          <a:p>
            <a:pPr algn="ctr">
              <a:lnSpc>
                <a:spcPts val="6425"/>
              </a:lnSpc>
            </a:pPr>
            <a:r>
              <a:rPr lang="en-US" sz="4589">
                <a:solidFill>
                  <a:srgbClr val="000000"/>
                </a:solidFill>
                <a:latin typeface="Arimo"/>
              </a:rPr>
              <a:t>- crează premisele unei educații diferențiate;</a:t>
            </a:r>
          </a:p>
          <a:p>
            <a:pPr algn="ctr">
              <a:lnSpc>
                <a:spcPts val="6425"/>
              </a:lnSpc>
            </a:pPr>
            <a:r>
              <a:rPr lang="en-US" sz="4589">
                <a:solidFill>
                  <a:srgbClr val="000000"/>
                </a:solidFill>
                <a:latin typeface="Arimo"/>
              </a:rPr>
              <a:t>- elevii beneficiază de clasa inversată la nivelul propriu de instruire, dar și la nivelul lor de dezvoltare;</a:t>
            </a:r>
          </a:p>
          <a:p>
            <a:pPr algn="ctr">
              <a:lnSpc>
                <a:spcPts val="6425"/>
              </a:lnSpc>
            </a:pPr>
            <a:r>
              <a:rPr lang="en-US" sz="4589">
                <a:solidFill>
                  <a:srgbClr val="000000"/>
                </a:solidFill>
                <a:latin typeface="Arimo"/>
              </a:rPr>
              <a:t>-fiecare elev are posibilitatea de a alege o activitate ce poate fi adaptată după necesitățile și preferințele de învățare.</a:t>
            </a:r>
          </a:p>
          <a:p>
            <a:pPr algn="ctr">
              <a:lnSpc>
                <a:spcPts val="6425"/>
              </a:lnSpc>
            </a:pPr>
            <a:endParaRPr lang="en-US" sz="4589">
              <a:solidFill>
                <a:srgbClr val="000000"/>
              </a:solidFill>
              <a:latin typeface="Arimo"/>
            </a:endParaRPr>
          </a:p>
        </p:txBody>
      </p:sp>
      <p:pic>
        <p:nvPicPr>
          <p:cNvPr id="3" name="Picture 3"/>
          <p:cNvPicPr>
            <a:picLocks noChangeAspect="1"/>
          </p:cNvPicPr>
          <p:nvPr/>
        </p:nvPicPr>
        <p:blipFill>
          <a:blip r:embed="rId2"/>
          <a:srcRect/>
          <a:stretch>
            <a:fillRect/>
          </a:stretch>
        </p:blipFill>
        <p:spPr>
          <a:xfrm rot="623293">
            <a:off x="10329589" y="2456683"/>
            <a:ext cx="7463379" cy="5373633"/>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E3E3D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l="57548" r="20643"/>
          <a:stretch>
            <a:fillRect/>
          </a:stretch>
        </p:blipFill>
        <p:spPr>
          <a:xfrm rot="-5400000">
            <a:off x="6743748" y="-831341"/>
            <a:ext cx="519299" cy="3501886"/>
          </a:xfrm>
          <a:prstGeom prst="rect">
            <a:avLst/>
          </a:prstGeom>
        </p:spPr>
      </p:pic>
      <p:pic>
        <p:nvPicPr>
          <p:cNvPr id="3" name="Picture 3"/>
          <p:cNvPicPr>
            <a:picLocks noChangeAspect="1"/>
          </p:cNvPicPr>
          <p:nvPr/>
        </p:nvPicPr>
        <p:blipFill>
          <a:blip r:embed="rId2"/>
          <a:srcRect l="1357" r="78192"/>
          <a:stretch>
            <a:fillRect/>
          </a:stretch>
        </p:blipFill>
        <p:spPr>
          <a:xfrm rot="-5400000">
            <a:off x="10509641" y="-965724"/>
            <a:ext cx="486962" cy="3501886"/>
          </a:xfrm>
          <a:prstGeom prst="rect">
            <a:avLst/>
          </a:prstGeom>
        </p:spPr>
      </p:pic>
      <p:pic>
        <p:nvPicPr>
          <p:cNvPr id="4" name="Picture 4"/>
          <p:cNvPicPr>
            <a:picLocks noChangeAspect="1"/>
          </p:cNvPicPr>
          <p:nvPr/>
        </p:nvPicPr>
        <p:blipFill>
          <a:blip r:embed="rId3"/>
          <a:srcRect/>
          <a:stretch>
            <a:fillRect/>
          </a:stretch>
        </p:blipFill>
        <p:spPr>
          <a:xfrm>
            <a:off x="5925246" y="1350842"/>
            <a:ext cx="4827876" cy="2803900"/>
          </a:xfrm>
          <a:prstGeom prst="rect">
            <a:avLst/>
          </a:prstGeom>
        </p:spPr>
      </p:pic>
      <p:pic>
        <p:nvPicPr>
          <p:cNvPr id="5" name="Picture 5"/>
          <p:cNvPicPr>
            <a:picLocks noChangeAspect="1"/>
          </p:cNvPicPr>
          <p:nvPr/>
        </p:nvPicPr>
        <p:blipFill>
          <a:blip r:embed="rId4"/>
          <a:srcRect/>
          <a:stretch>
            <a:fillRect/>
          </a:stretch>
        </p:blipFill>
        <p:spPr>
          <a:xfrm rot="-1184052">
            <a:off x="10868188" y="2602512"/>
            <a:ext cx="3564831" cy="3557033"/>
          </a:xfrm>
          <a:prstGeom prst="rect">
            <a:avLst/>
          </a:prstGeom>
        </p:spPr>
      </p:pic>
      <p:pic>
        <p:nvPicPr>
          <p:cNvPr id="6" name="Picture 6"/>
          <p:cNvPicPr>
            <a:picLocks noChangeAspect="1"/>
          </p:cNvPicPr>
          <p:nvPr/>
        </p:nvPicPr>
        <p:blipFill>
          <a:blip r:embed="rId5"/>
          <a:srcRect/>
          <a:stretch>
            <a:fillRect/>
          </a:stretch>
        </p:blipFill>
        <p:spPr>
          <a:xfrm rot="909813">
            <a:off x="14429564" y="156916"/>
            <a:ext cx="3332827" cy="4462405"/>
          </a:xfrm>
          <a:prstGeom prst="rect">
            <a:avLst/>
          </a:prstGeom>
        </p:spPr>
      </p:pic>
      <p:pic>
        <p:nvPicPr>
          <p:cNvPr id="7" name="Picture 7"/>
          <p:cNvPicPr>
            <a:picLocks noChangeAspect="1"/>
          </p:cNvPicPr>
          <p:nvPr/>
        </p:nvPicPr>
        <p:blipFill>
          <a:blip r:embed="rId6"/>
          <a:srcRect/>
          <a:stretch>
            <a:fillRect/>
          </a:stretch>
        </p:blipFill>
        <p:spPr>
          <a:xfrm>
            <a:off x="7357187" y="6184755"/>
            <a:ext cx="4498638" cy="3658723"/>
          </a:xfrm>
          <a:prstGeom prst="rect">
            <a:avLst/>
          </a:prstGeom>
        </p:spPr>
      </p:pic>
      <p:pic>
        <p:nvPicPr>
          <p:cNvPr id="8" name="Picture 8"/>
          <p:cNvPicPr>
            <a:picLocks noChangeAspect="1"/>
          </p:cNvPicPr>
          <p:nvPr/>
        </p:nvPicPr>
        <p:blipFill>
          <a:blip r:embed="rId7"/>
          <a:srcRect/>
          <a:stretch>
            <a:fillRect/>
          </a:stretch>
        </p:blipFill>
        <p:spPr>
          <a:xfrm rot="1767110">
            <a:off x="13078841" y="6253174"/>
            <a:ext cx="4504577" cy="3521885"/>
          </a:xfrm>
          <a:prstGeom prst="rect">
            <a:avLst/>
          </a:prstGeom>
        </p:spPr>
      </p:pic>
      <p:pic>
        <p:nvPicPr>
          <p:cNvPr id="9" name="Picture 9"/>
          <p:cNvPicPr>
            <a:picLocks noChangeAspect="1"/>
          </p:cNvPicPr>
          <p:nvPr/>
        </p:nvPicPr>
        <p:blipFill>
          <a:blip r:embed="rId8"/>
          <a:srcRect l="18299" t="16265" r="14155" b="6751"/>
          <a:stretch>
            <a:fillRect/>
          </a:stretch>
        </p:blipFill>
        <p:spPr>
          <a:xfrm rot="-979540">
            <a:off x="375685" y="1513452"/>
            <a:ext cx="5371218" cy="3443445"/>
          </a:xfrm>
          <a:prstGeom prst="rect">
            <a:avLst/>
          </a:prstGeom>
        </p:spPr>
      </p:pic>
      <p:pic>
        <p:nvPicPr>
          <p:cNvPr id="10" name="Picture 10"/>
          <p:cNvPicPr>
            <a:picLocks noChangeAspect="1"/>
          </p:cNvPicPr>
          <p:nvPr/>
        </p:nvPicPr>
        <p:blipFill>
          <a:blip r:embed="rId9"/>
          <a:srcRect l="18005" t="15299" r="14494" b="6849"/>
          <a:stretch>
            <a:fillRect/>
          </a:stretch>
        </p:blipFill>
        <p:spPr>
          <a:xfrm rot="-1851357">
            <a:off x="956931" y="5514542"/>
            <a:ext cx="5384160" cy="3493049"/>
          </a:xfrm>
          <a:prstGeom prst="rect">
            <a:avLst/>
          </a:prstGeom>
        </p:spPr>
      </p:pic>
      <p:sp>
        <p:nvSpPr>
          <p:cNvPr id="11" name="TextBox 11"/>
          <p:cNvSpPr txBox="1"/>
          <p:nvPr/>
        </p:nvSpPr>
        <p:spPr>
          <a:xfrm>
            <a:off x="4233333" y="-17100"/>
            <a:ext cx="9026973" cy="845057"/>
          </a:xfrm>
          <a:prstGeom prst="rect">
            <a:avLst/>
          </a:prstGeom>
        </p:spPr>
        <p:txBody>
          <a:bodyPr lIns="0" tIns="0" rIns="0" bIns="0" rtlCol="0" anchor="t">
            <a:spAutoFit/>
          </a:bodyPr>
          <a:lstStyle/>
          <a:p>
            <a:pPr algn="ctr">
              <a:lnSpc>
                <a:spcPts val="7004"/>
              </a:lnSpc>
            </a:pPr>
            <a:r>
              <a:rPr lang="en-US" sz="4378" spc="-122">
                <a:solidFill>
                  <a:srgbClr val="000000"/>
                </a:solidFill>
                <a:latin typeface="Public Sans Bold Bold"/>
              </a:rPr>
              <a:t>INSPIRATION GALLERY</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E3E3D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3257157">
            <a:off x="14609432" y="8904828"/>
            <a:ext cx="1330763" cy="1161090"/>
          </a:xfrm>
          <a:prstGeom prst="rect">
            <a:avLst/>
          </a:prstGeom>
        </p:spPr>
      </p:pic>
      <p:pic>
        <p:nvPicPr>
          <p:cNvPr id="3" name="Picture 3"/>
          <p:cNvPicPr>
            <a:picLocks noChangeAspect="1"/>
          </p:cNvPicPr>
          <p:nvPr/>
        </p:nvPicPr>
        <p:blipFill>
          <a:blip r:embed="rId3"/>
          <a:srcRect/>
          <a:stretch>
            <a:fillRect/>
          </a:stretch>
        </p:blipFill>
        <p:spPr>
          <a:xfrm rot="6661867">
            <a:off x="16562898" y="8218637"/>
            <a:ext cx="1301431" cy="1106217"/>
          </a:xfrm>
          <a:prstGeom prst="rect">
            <a:avLst/>
          </a:prstGeom>
        </p:spPr>
      </p:pic>
      <p:pic>
        <p:nvPicPr>
          <p:cNvPr id="4" name="Picture 4"/>
          <p:cNvPicPr>
            <a:picLocks noChangeAspect="1"/>
          </p:cNvPicPr>
          <p:nvPr/>
        </p:nvPicPr>
        <p:blipFill>
          <a:blip r:embed="rId4"/>
          <a:srcRect/>
          <a:stretch>
            <a:fillRect/>
          </a:stretch>
        </p:blipFill>
        <p:spPr>
          <a:xfrm rot="-4139220">
            <a:off x="13812932" y="7474439"/>
            <a:ext cx="1511889" cy="931702"/>
          </a:xfrm>
          <a:prstGeom prst="rect">
            <a:avLst/>
          </a:prstGeom>
        </p:spPr>
      </p:pic>
      <p:pic>
        <p:nvPicPr>
          <p:cNvPr id="5" name="Picture 5"/>
          <p:cNvPicPr>
            <a:picLocks noChangeAspect="1"/>
          </p:cNvPicPr>
          <p:nvPr/>
        </p:nvPicPr>
        <p:blipFill>
          <a:blip r:embed="rId5"/>
          <a:srcRect t="2013" b="2013"/>
          <a:stretch>
            <a:fillRect/>
          </a:stretch>
        </p:blipFill>
        <p:spPr>
          <a:xfrm rot="1264175">
            <a:off x="15590504" y="6624864"/>
            <a:ext cx="1271744" cy="1124415"/>
          </a:xfrm>
          <a:prstGeom prst="rect">
            <a:avLst/>
          </a:prstGeom>
        </p:spPr>
      </p:pic>
      <p:pic>
        <p:nvPicPr>
          <p:cNvPr id="6" name="Picture 6"/>
          <p:cNvPicPr>
            <a:picLocks noChangeAspect="1"/>
          </p:cNvPicPr>
          <p:nvPr/>
        </p:nvPicPr>
        <p:blipFill>
          <a:blip r:embed="rId6"/>
          <a:srcRect/>
          <a:stretch>
            <a:fillRect/>
          </a:stretch>
        </p:blipFill>
        <p:spPr>
          <a:xfrm rot="-1516995">
            <a:off x="16313607" y="8429345"/>
            <a:ext cx="307972" cy="317497"/>
          </a:xfrm>
          <a:prstGeom prst="rect">
            <a:avLst/>
          </a:prstGeom>
        </p:spPr>
      </p:pic>
      <p:pic>
        <p:nvPicPr>
          <p:cNvPr id="7" name="Picture 7"/>
          <p:cNvPicPr>
            <a:picLocks noChangeAspect="1"/>
          </p:cNvPicPr>
          <p:nvPr/>
        </p:nvPicPr>
        <p:blipFill>
          <a:blip r:embed="rId6"/>
          <a:srcRect/>
          <a:stretch>
            <a:fillRect/>
          </a:stretch>
        </p:blipFill>
        <p:spPr>
          <a:xfrm rot="-6811212">
            <a:off x="15816094" y="7906058"/>
            <a:ext cx="330110" cy="340319"/>
          </a:xfrm>
          <a:prstGeom prst="rect">
            <a:avLst/>
          </a:prstGeom>
        </p:spPr>
      </p:pic>
      <p:pic>
        <p:nvPicPr>
          <p:cNvPr id="8" name="Picture 8"/>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1124714">
            <a:off x="15419380" y="8136310"/>
            <a:ext cx="307316" cy="318312"/>
          </a:xfrm>
          <a:prstGeom prst="rect">
            <a:avLst/>
          </a:prstGeom>
        </p:spPr>
      </p:pic>
      <p:pic>
        <p:nvPicPr>
          <p:cNvPr id="9" name="Picture 9"/>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3082401">
            <a:off x="15836292" y="8982559"/>
            <a:ext cx="307316" cy="318312"/>
          </a:xfrm>
          <a:prstGeom prst="rect">
            <a:avLst/>
          </a:prstGeom>
        </p:spPr>
      </p:pic>
      <p:pic>
        <p:nvPicPr>
          <p:cNvPr id="10" name="Picture 10"/>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rcRect l="10904" r="27621" b="5284"/>
          <a:stretch>
            <a:fillRect/>
          </a:stretch>
        </p:blipFill>
        <p:spPr>
          <a:xfrm rot="-6850489">
            <a:off x="15312266" y="7704997"/>
            <a:ext cx="305632" cy="303945"/>
          </a:xfrm>
          <a:prstGeom prst="rect">
            <a:avLst/>
          </a:prstGeom>
        </p:spPr>
      </p:pic>
      <p:pic>
        <p:nvPicPr>
          <p:cNvPr id="11" name="Picture 11"/>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rot="10684639">
            <a:off x="14937120" y="7970474"/>
            <a:ext cx="278704" cy="288677"/>
          </a:xfrm>
          <a:prstGeom prst="rect">
            <a:avLst/>
          </a:prstGeom>
        </p:spPr>
      </p:pic>
      <p:pic>
        <p:nvPicPr>
          <p:cNvPr id="12" name="Picture 12"/>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asvg="http://schemas.microsoft.com/office/drawing/2016/SVG/main" r:embed="rId14"/>
              </a:ext>
            </a:extLst>
          </a:blip>
          <a:srcRect r="15328"/>
          <a:stretch>
            <a:fillRect/>
          </a:stretch>
        </p:blipFill>
        <p:spPr>
          <a:xfrm rot="-5400000">
            <a:off x="16336427" y="8046930"/>
            <a:ext cx="262330" cy="320907"/>
          </a:xfrm>
          <a:prstGeom prst="rect">
            <a:avLst/>
          </a:prstGeom>
        </p:spPr>
      </p:pic>
      <p:pic>
        <p:nvPicPr>
          <p:cNvPr id="13" name="Picture 13"/>
          <p:cNvPicPr>
            <a:picLocks noChangeAspect="1"/>
          </p:cNvPicPr>
          <p:nvPr/>
        </p:nvPicPr>
        <p:blipFill>
          <a:blip r:embed="rId15" cstate="print">
            <a:extLst>
              <a:ext uri="{28A0092B-C50C-407E-A947-70E740481C1C}">
                <a14:useLocalDpi xmlns:a14="http://schemas.microsoft.com/office/drawing/2010/main" val="0"/>
              </a:ext>
              <a:ext uri="{96DAC541-7B7A-43D3-8B79-37D633B846F1}">
                <asvg:svgBlip xmlns:asvg="http://schemas.microsoft.com/office/drawing/2016/SVG/main" r:embed="rId16"/>
              </a:ext>
            </a:extLst>
          </a:blip>
          <a:srcRect l="38105"/>
          <a:stretch>
            <a:fillRect/>
          </a:stretch>
        </p:blipFill>
        <p:spPr>
          <a:xfrm rot="-5477374">
            <a:off x="14797771" y="8554098"/>
            <a:ext cx="269919" cy="281480"/>
          </a:xfrm>
          <a:prstGeom prst="rect">
            <a:avLst/>
          </a:prstGeom>
        </p:spPr>
      </p:pic>
      <p:pic>
        <p:nvPicPr>
          <p:cNvPr id="14" name="Picture 14"/>
          <p:cNvPicPr>
            <a:picLocks noChangeAspect="1"/>
          </p:cNvPicPr>
          <p:nvPr/>
        </p:nvPicPr>
        <p:blipFill>
          <a:blip r:embed="rId17" cstate="print">
            <a:extLst>
              <a:ext uri="{28A0092B-C50C-407E-A947-70E740481C1C}">
                <a14:useLocalDpi xmlns:a14="http://schemas.microsoft.com/office/drawing/2010/main" val="0"/>
              </a:ext>
              <a:ext uri="{96DAC541-7B7A-43D3-8B79-37D633B846F1}">
                <asvg:svgBlip xmlns:asvg="http://schemas.microsoft.com/office/drawing/2016/SVG/main" r:embed="rId18"/>
              </a:ext>
            </a:extLst>
          </a:blip>
          <a:srcRect r="38105"/>
          <a:stretch>
            <a:fillRect/>
          </a:stretch>
        </p:blipFill>
        <p:spPr>
          <a:xfrm rot="2564993">
            <a:off x="15794585" y="8441936"/>
            <a:ext cx="314380" cy="327845"/>
          </a:xfrm>
          <a:prstGeom prst="rect">
            <a:avLst/>
          </a:prstGeom>
        </p:spPr>
      </p:pic>
      <p:pic>
        <p:nvPicPr>
          <p:cNvPr id="15" name="Picture 15"/>
          <p:cNvPicPr>
            <a:picLocks noChangeAspect="1"/>
          </p:cNvPicPr>
          <p:nvPr/>
        </p:nvPicPr>
        <p:blipFill>
          <a:blip r:embed="rId6"/>
          <a:srcRect/>
          <a:stretch>
            <a:fillRect/>
          </a:stretch>
        </p:blipFill>
        <p:spPr>
          <a:xfrm rot="-5294217">
            <a:off x="15347421" y="8588143"/>
            <a:ext cx="309418" cy="318988"/>
          </a:xfrm>
          <a:prstGeom prst="rect">
            <a:avLst/>
          </a:prstGeom>
        </p:spPr>
      </p:pic>
      <p:pic>
        <p:nvPicPr>
          <p:cNvPr id="16" name="Picture 16"/>
          <p:cNvPicPr>
            <a:picLocks noChangeAspect="1"/>
          </p:cNvPicPr>
          <p:nvPr/>
        </p:nvPicPr>
        <p:blipFill>
          <a:blip r:embed="rId19" cstate="print">
            <a:extLst>
              <a:ext uri="{28A0092B-C50C-407E-A947-70E740481C1C}">
                <a14:useLocalDpi xmlns:a14="http://schemas.microsoft.com/office/drawing/2010/main" val="0"/>
              </a:ext>
              <a:ext uri="{96DAC541-7B7A-43D3-8B79-37D633B846F1}">
                <asvg:svgBlip xmlns:asvg="http://schemas.microsoft.com/office/drawing/2016/SVG/main" r:embed="rId20"/>
              </a:ext>
            </a:extLst>
          </a:blip>
          <a:srcRect l="38105"/>
          <a:stretch>
            <a:fillRect/>
          </a:stretch>
        </p:blipFill>
        <p:spPr>
          <a:xfrm>
            <a:off x="15242136" y="8987170"/>
            <a:ext cx="259994" cy="271130"/>
          </a:xfrm>
          <a:prstGeom prst="rect">
            <a:avLst/>
          </a:prstGeom>
        </p:spPr>
      </p:pic>
      <p:pic>
        <p:nvPicPr>
          <p:cNvPr id="17" name="Picture 17"/>
          <p:cNvPicPr>
            <a:picLocks noChangeAspect="1"/>
          </p:cNvPicPr>
          <p:nvPr/>
        </p:nvPicPr>
        <p:blipFill>
          <a:blip r:embed="rId21">
            <a:extLst>
              <a:ext uri="{28A0092B-C50C-407E-A947-70E740481C1C}">
                <a14:useLocalDpi xmlns:a14="http://schemas.microsoft.com/office/drawing/2010/main" val="0"/>
              </a:ext>
              <a:ext uri="{96DAC541-7B7A-43D3-8B79-37D633B846F1}">
                <asvg:svgBlip xmlns:asvg="http://schemas.microsoft.com/office/drawing/2016/SVG/main" r:embed="rId22"/>
              </a:ext>
            </a:extLst>
          </a:blip>
          <a:srcRect/>
          <a:stretch>
            <a:fillRect/>
          </a:stretch>
        </p:blipFill>
        <p:spPr>
          <a:xfrm>
            <a:off x="5845108" y="4832493"/>
            <a:ext cx="6597785" cy="622013"/>
          </a:xfrm>
          <a:prstGeom prst="rect">
            <a:avLst/>
          </a:prstGeom>
        </p:spPr>
      </p:pic>
      <p:pic>
        <p:nvPicPr>
          <p:cNvPr id="18" name="Picture 18"/>
          <p:cNvPicPr>
            <a:picLocks noChangeAspect="1"/>
          </p:cNvPicPr>
          <p:nvPr/>
        </p:nvPicPr>
        <p:blipFill>
          <a:blip r:embed="rId23"/>
          <a:srcRect/>
          <a:stretch>
            <a:fillRect/>
          </a:stretch>
        </p:blipFill>
        <p:spPr>
          <a:xfrm rot="2790087">
            <a:off x="1291213" y="-424815"/>
            <a:ext cx="1436024" cy="2217798"/>
          </a:xfrm>
          <a:prstGeom prst="rect">
            <a:avLst/>
          </a:prstGeom>
        </p:spPr>
      </p:pic>
      <p:sp>
        <p:nvSpPr>
          <p:cNvPr id="19" name="TextBox 19"/>
          <p:cNvSpPr txBox="1"/>
          <p:nvPr/>
        </p:nvSpPr>
        <p:spPr>
          <a:xfrm>
            <a:off x="3504863" y="152400"/>
            <a:ext cx="11278274" cy="1330199"/>
          </a:xfrm>
          <a:prstGeom prst="rect">
            <a:avLst/>
          </a:prstGeom>
        </p:spPr>
        <p:txBody>
          <a:bodyPr lIns="0" tIns="0" rIns="0" bIns="0" rtlCol="0" anchor="t">
            <a:spAutoFit/>
          </a:bodyPr>
          <a:lstStyle/>
          <a:p>
            <a:pPr algn="ctr">
              <a:lnSpc>
                <a:spcPts val="5096"/>
              </a:lnSpc>
            </a:pPr>
            <a:r>
              <a:rPr lang="en-US" sz="5600" spc="-156">
                <a:solidFill>
                  <a:srgbClr val="000000"/>
                </a:solidFill>
                <a:latin typeface="Public Sans Bold Bold"/>
              </a:rPr>
              <a:t>BULA DUBLĂ </a:t>
            </a:r>
          </a:p>
          <a:p>
            <a:pPr algn="ctr">
              <a:lnSpc>
                <a:spcPts val="5096"/>
              </a:lnSpc>
            </a:pPr>
            <a:r>
              <a:rPr lang="en-US" sz="5600" spc="-156">
                <a:solidFill>
                  <a:srgbClr val="000000"/>
                </a:solidFill>
                <a:latin typeface="Public Sans Bold Bold"/>
              </a:rPr>
              <a:t>(DOUBLE   BUBBLE   MAP)</a:t>
            </a:r>
          </a:p>
        </p:txBody>
      </p:sp>
      <p:sp>
        <p:nvSpPr>
          <p:cNvPr id="20" name="TextBox 20"/>
          <p:cNvSpPr txBox="1"/>
          <p:nvPr/>
        </p:nvSpPr>
        <p:spPr>
          <a:xfrm>
            <a:off x="548690" y="2299201"/>
            <a:ext cx="16075588" cy="2144396"/>
          </a:xfrm>
          <a:prstGeom prst="rect">
            <a:avLst/>
          </a:prstGeom>
        </p:spPr>
        <p:txBody>
          <a:bodyPr lIns="0" tIns="0" rIns="0" bIns="0" rtlCol="0" anchor="t">
            <a:spAutoFit/>
          </a:bodyPr>
          <a:lstStyle/>
          <a:p>
            <a:pPr>
              <a:lnSpc>
                <a:spcPts val="4479"/>
              </a:lnSpc>
            </a:pPr>
            <a:r>
              <a:rPr lang="en-US" sz="2799" spc="-78">
                <a:solidFill>
                  <a:srgbClr val="000000"/>
                </a:solidFill>
                <a:latin typeface="TAN Angleton"/>
              </a:rPr>
              <a:t>        Face parte din categoria metodelor și tehnicilor de învățământ centrate pe analiză/organizare conceptuală ce susțin abilități de gândire specifice și permit elevilor să organizeze informații. </a:t>
            </a:r>
          </a:p>
          <a:p>
            <a:pPr>
              <a:lnSpc>
                <a:spcPts val="3839"/>
              </a:lnSpc>
            </a:pPr>
            <a:endParaRPr lang="en-US" sz="2799" spc="-78">
              <a:solidFill>
                <a:srgbClr val="000000"/>
              </a:solidFill>
              <a:latin typeface="TAN Angleton"/>
            </a:endParaRPr>
          </a:p>
        </p:txBody>
      </p:sp>
      <p:sp>
        <p:nvSpPr>
          <p:cNvPr id="21" name="TextBox 21"/>
          <p:cNvSpPr txBox="1"/>
          <p:nvPr/>
        </p:nvSpPr>
        <p:spPr>
          <a:xfrm>
            <a:off x="1301554" y="5868336"/>
            <a:ext cx="13267322" cy="1972945"/>
          </a:xfrm>
          <a:prstGeom prst="rect">
            <a:avLst/>
          </a:prstGeom>
        </p:spPr>
        <p:txBody>
          <a:bodyPr lIns="0" tIns="0" rIns="0" bIns="0" rtlCol="0" anchor="t">
            <a:spAutoFit/>
          </a:bodyPr>
          <a:lstStyle/>
          <a:p>
            <a:pPr algn="ctr">
              <a:lnSpc>
                <a:spcPts val="5179"/>
              </a:lnSpc>
            </a:pPr>
            <a:r>
              <a:rPr lang="en-US" sz="3699">
                <a:solidFill>
                  <a:srgbClr val="000000"/>
                </a:solidFill>
                <a:latin typeface="Arimo Bold"/>
              </a:rPr>
              <a:t>Tehnica bulei duble este utilă pentru a evidenția și a compara </a:t>
            </a:r>
            <a:r>
              <a:rPr lang="en-US" sz="3699">
                <a:solidFill>
                  <a:srgbClr val="F0532C"/>
                </a:solidFill>
                <a:latin typeface="Arimo Bold Italics"/>
              </a:rPr>
              <a:t>similitudinile</a:t>
            </a:r>
            <a:r>
              <a:rPr lang="en-US" sz="3699">
                <a:solidFill>
                  <a:srgbClr val="000000"/>
                </a:solidFill>
                <a:latin typeface="Arimo Bold"/>
              </a:rPr>
              <a:t> și </a:t>
            </a:r>
            <a:r>
              <a:rPr lang="en-US" sz="3699">
                <a:solidFill>
                  <a:srgbClr val="F0532C"/>
                </a:solidFill>
                <a:latin typeface="Arimo Bold Italics"/>
              </a:rPr>
              <a:t>deosebirile</a:t>
            </a:r>
            <a:r>
              <a:rPr lang="en-US" sz="3699">
                <a:solidFill>
                  <a:srgbClr val="000000"/>
                </a:solidFill>
                <a:latin typeface="Arimo Bold"/>
              </a:rPr>
              <a:t> dintre concepte, lucruri, obiecte, persoane, evenimente etc.</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E3E3D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2955" b="2955"/>
          <a:stretch>
            <a:fillRect/>
          </a:stretch>
        </p:blipFill>
        <p:spPr>
          <a:xfrm>
            <a:off x="3047655" y="4751358"/>
            <a:ext cx="11872332" cy="5535642"/>
          </a:xfrm>
          <a:prstGeom prst="rect">
            <a:avLst/>
          </a:prstGeom>
        </p:spPr>
      </p:pic>
      <p:sp>
        <p:nvSpPr>
          <p:cNvPr id="3" name="TextBox 3"/>
          <p:cNvSpPr txBox="1"/>
          <p:nvPr/>
        </p:nvSpPr>
        <p:spPr>
          <a:xfrm>
            <a:off x="303296" y="262656"/>
            <a:ext cx="17609451" cy="4488702"/>
          </a:xfrm>
          <a:prstGeom prst="rect">
            <a:avLst/>
          </a:prstGeom>
        </p:spPr>
        <p:txBody>
          <a:bodyPr lIns="0" tIns="0" rIns="0" bIns="0" rtlCol="0" anchor="t">
            <a:spAutoFit/>
          </a:bodyPr>
          <a:lstStyle/>
          <a:p>
            <a:pPr algn="ctr">
              <a:lnSpc>
                <a:spcPts val="3960"/>
              </a:lnSpc>
              <a:spcBef>
                <a:spcPct val="0"/>
              </a:spcBef>
            </a:pPr>
            <a:r>
              <a:rPr lang="en-US" sz="2828">
                <a:solidFill>
                  <a:srgbClr val="000000"/>
                </a:solidFill>
                <a:latin typeface="Sigher Bold"/>
              </a:rPr>
              <a:t>   AVANTAJE: </a:t>
            </a:r>
          </a:p>
          <a:p>
            <a:pPr algn="ctr">
              <a:lnSpc>
                <a:spcPts val="3960"/>
              </a:lnSpc>
              <a:spcBef>
                <a:spcPct val="0"/>
              </a:spcBef>
            </a:pPr>
            <a:r>
              <a:rPr lang="en-US" sz="2828">
                <a:solidFill>
                  <a:srgbClr val="000000"/>
                </a:solidFill>
                <a:latin typeface="Sigher Bold"/>
              </a:rPr>
              <a:t>-APLICABILITATEA GENEROASĂ LA NIVELUL TUTUROR DISCIPLINELOR;</a:t>
            </a:r>
          </a:p>
          <a:p>
            <a:pPr algn="ctr">
              <a:lnSpc>
                <a:spcPts val="3960"/>
              </a:lnSpc>
              <a:spcBef>
                <a:spcPct val="0"/>
              </a:spcBef>
            </a:pPr>
            <a:endParaRPr lang="en-US" sz="2828">
              <a:solidFill>
                <a:srgbClr val="000000"/>
              </a:solidFill>
              <a:latin typeface="Sigher Bold"/>
            </a:endParaRPr>
          </a:p>
          <a:p>
            <a:pPr algn="ctr">
              <a:lnSpc>
                <a:spcPts val="3960"/>
              </a:lnSpc>
              <a:spcBef>
                <a:spcPct val="0"/>
              </a:spcBef>
            </a:pPr>
            <a:r>
              <a:rPr lang="en-US" sz="2828">
                <a:solidFill>
                  <a:srgbClr val="000000"/>
                </a:solidFill>
                <a:latin typeface="Sigher Bold"/>
              </a:rPr>
              <a:t>-DEZVOLTAREA GÂNDIRII CRITICE ȘI A GÂNDIRII CREATIVE;</a:t>
            </a:r>
          </a:p>
          <a:p>
            <a:pPr algn="ctr">
              <a:lnSpc>
                <a:spcPts val="3960"/>
              </a:lnSpc>
              <a:spcBef>
                <a:spcPct val="0"/>
              </a:spcBef>
            </a:pPr>
            <a:endParaRPr lang="en-US" sz="2828">
              <a:solidFill>
                <a:srgbClr val="000000"/>
              </a:solidFill>
              <a:latin typeface="Sigher Bold"/>
            </a:endParaRPr>
          </a:p>
          <a:p>
            <a:pPr algn="ctr">
              <a:lnSpc>
                <a:spcPts val="3960"/>
              </a:lnSpc>
              <a:spcBef>
                <a:spcPct val="0"/>
              </a:spcBef>
            </a:pPr>
            <a:r>
              <a:rPr lang="en-US" sz="2828">
                <a:solidFill>
                  <a:srgbClr val="000000"/>
                </a:solidFill>
                <a:latin typeface="Sigher Bold"/>
              </a:rPr>
              <a:t>-POATE FI UTILIZATĂ ÎN DIFERITE FORME DE ORGANIZARE A ACTIVITĂȚII (FRONTALĂ, ÎN GRUPURI, INDIVIDUALĂ);</a:t>
            </a:r>
          </a:p>
          <a:p>
            <a:pPr algn="ctr">
              <a:lnSpc>
                <a:spcPts val="3960"/>
              </a:lnSpc>
              <a:spcBef>
                <a:spcPct val="0"/>
              </a:spcBef>
            </a:pPr>
            <a:endParaRPr lang="en-US" sz="2828">
              <a:solidFill>
                <a:srgbClr val="000000"/>
              </a:solidFill>
              <a:latin typeface="Sigher Bold"/>
            </a:endParaRPr>
          </a:p>
          <a:p>
            <a:pPr algn="ctr">
              <a:lnSpc>
                <a:spcPts val="3960"/>
              </a:lnSpc>
              <a:spcBef>
                <a:spcPct val="0"/>
              </a:spcBef>
            </a:pPr>
            <a:r>
              <a:rPr lang="en-US" sz="2828">
                <a:solidFill>
                  <a:srgbClr val="000000"/>
                </a:solidFill>
                <a:latin typeface="Sigher Bold"/>
              </a:rPr>
              <a:t>-STIMULEAZĂ FORMAREA UNOR ATITUDINI ȘI CAPACITĂȚI LA ELEVI (TOLERANȚĂ, SPIRIT CRITIC, CURAJUL DE A COMUNICA IDEI);</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E3E3D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26480" b="9435"/>
          <a:stretch>
            <a:fillRect/>
          </a:stretch>
        </p:blipFill>
        <p:spPr>
          <a:xfrm rot="-925681">
            <a:off x="491208" y="417083"/>
            <a:ext cx="3351081" cy="3817795"/>
          </a:xfrm>
          <a:prstGeom prst="rect">
            <a:avLst/>
          </a:prstGeom>
        </p:spPr>
      </p:pic>
      <p:pic>
        <p:nvPicPr>
          <p:cNvPr id="3" name="Picture 3"/>
          <p:cNvPicPr>
            <a:picLocks noChangeAspect="1"/>
          </p:cNvPicPr>
          <p:nvPr/>
        </p:nvPicPr>
        <p:blipFill>
          <a:blip r:embed="rId3"/>
          <a:srcRect l="5282" r="6774" b="227"/>
          <a:stretch>
            <a:fillRect/>
          </a:stretch>
        </p:blipFill>
        <p:spPr>
          <a:xfrm rot="-10800000">
            <a:off x="5876357" y="497595"/>
            <a:ext cx="4679176" cy="2986075"/>
          </a:xfrm>
          <a:prstGeom prst="rect">
            <a:avLst/>
          </a:prstGeom>
        </p:spPr>
      </p:pic>
      <p:pic>
        <p:nvPicPr>
          <p:cNvPr id="4" name="Picture 4"/>
          <p:cNvPicPr>
            <a:picLocks noChangeAspect="1"/>
          </p:cNvPicPr>
          <p:nvPr/>
        </p:nvPicPr>
        <p:blipFill>
          <a:blip r:embed="rId4"/>
          <a:srcRect/>
          <a:stretch>
            <a:fillRect/>
          </a:stretch>
        </p:blipFill>
        <p:spPr>
          <a:xfrm rot="-4388692">
            <a:off x="13621554" y="-287031"/>
            <a:ext cx="2939638" cy="5226022"/>
          </a:xfrm>
          <a:prstGeom prst="rect">
            <a:avLst/>
          </a:prstGeom>
        </p:spPr>
      </p:pic>
      <p:pic>
        <p:nvPicPr>
          <p:cNvPr id="5" name="Picture 5"/>
          <p:cNvPicPr>
            <a:picLocks noChangeAspect="1"/>
          </p:cNvPicPr>
          <p:nvPr/>
        </p:nvPicPr>
        <p:blipFill>
          <a:blip r:embed="rId5"/>
          <a:srcRect l="3657" t="5817" r="2853" b="1459"/>
          <a:stretch>
            <a:fillRect/>
          </a:stretch>
        </p:blipFill>
        <p:spPr>
          <a:xfrm>
            <a:off x="2421955" y="3720351"/>
            <a:ext cx="11587980" cy="6464873"/>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E3E3D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2890763" y="714347"/>
            <a:ext cx="12034763" cy="2737909"/>
          </a:xfrm>
          <a:prstGeom prst="rect">
            <a:avLst/>
          </a:prstGeom>
        </p:spPr>
      </p:pic>
      <p:sp>
        <p:nvSpPr>
          <p:cNvPr id="3" name="TextBox 3"/>
          <p:cNvSpPr txBox="1"/>
          <p:nvPr/>
        </p:nvSpPr>
        <p:spPr>
          <a:xfrm>
            <a:off x="570017" y="1699215"/>
            <a:ext cx="7041564" cy="968199"/>
          </a:xfrm>
          <a:prstGeom prst="rect">
            <a:avLst/>
          </a:prstGeom>
        </p:spPr>
        <p:txBody>
          <a:bodyPr lIns="0" tIns="0" rIns="0" bIns="0" rtlCol="0" anchor="t">
            <a:spAutoFit/>
          </a:bodyPr>
          <a:lstStyle/>
          <a:p>
            <a:pPr>
              <a:lnSpc>
                <a:spcPts val="6977"/>
              </a:lnSpc>
            </a:pPr>
            <a:r>
              <a:rPr lang="en-US" sz="7667" spc="-214">
                <a:solidFill>
                  <a:srgbClr val="000000"/>
                </a:solidFill>
                <a:latin typeface="Public Sans Bold Bold"/>
              </a:rPr>
              <a:t>CHATT</a:t>
            </a:r>
          </a:p>
        </p:txBody>
      </p:sp>
      <p:sp>
        <p:nvSpPr>
          <p:cNvPr id="4" name="TextBox 4"/>
          <p:cNvSpPr txBox="1"/>
          <p:nvPr/>
        </p:nvSpPr>
        <p:spPr>
          <a:xfrm>
            <a:off x="-100550" y="2920611"/>
            <a:ext cx="8382697" cy="7037252"/>
          </a:xfrm>
          <a:prstGeom prst="rect">
            <a:avLst/>
          </a:prstGeom>
        </p:spPr>
        <p:txBody>
          <a:bodyPr lIns="0" tIns="0" rIns="0" bIns="0" rtlCol="0" anchor="t">
            <a:spAutoFit/>
          </a:bodyPr>
          <a:lstStyle/>
          <a:p>
            <a:pPr marL="614903" lvl="1" indent="-307451">
              <a:lnSpc>
                <a:spcPts val="4556"/>
              </a:lnSpc>
              <a:buFont typeface="Arial"/>
              <a:buChar char="•"/>
            </a:pPr>
            <a:r>
              <a:rPr lang="en-US" sz="2848" spc="-79">
                <a:solidFill>
                  <a:srgbClr val="000000"/>
                </a:solidFill>
                <a:latin typeface="TAN Angleton"/>
              </a:rPr>
              <a:t>Chatt este o tehnică care funcționează pe parcursul lecturii și după și urmărește formarea-dezvoltarea competenței de lectură și încurajarea elevilor să se angajeze activ cu textul.</a:t>
            </a:r>
          </a:p>
          <a:p>
            <a:pPr marL="614903" lvl="1" indent="-307451">
              <a:lnSpc>
                <a:spcPts val="4556"/>
              </a:lnSpc>
              <a:buFont typeface="Arial"/>
              <a:buChar char="•"/>
            </a:pPr>
            <a:r>
              <a:rPr lang="en-US" sz="2848" spc="-79">
                <a:solidFill>
                  <a:srgbClr val="000000"/>
                </a:solidFill>
                <a:latin typeface="Arimo"/>
              </a:rPr>
              <a:t>             Elevii parcurg și codifică textul în timp ce citesc și apoi transferă informațiile într-o foaie rezumativă („foaia CHATT”), creând astfel note de studiu (lectură).</a:t>
            </a:r>
          </a:p>
          <a:p>
            <a:pPr>
              <a:lnSpc>
                <a:spcPts val="5788"/>
              </a:lnSpc>
            </a:pPr>
            <a:endParaRPr lang="en-US" sz="2848" spc="-79">
              <a:solidFill>
                <a:srgbClr val="000000"/>
              </a:solidFill>
              <a:latin typeface="Arimo"/>
            </a:endParaRPr>
          </a:p>
        </p:txBody>
      </p:sp>
      <p:sp>
        <p:nvSpPr>
          <p:cNvPr id="5" name="TextBox 5"/>
          <p:cNvSpPr txBox="1"/>
          <p:nvPr/>
        </p:nvSpPr>
        <p:spPr>
          <a:xfrm>
            <a:off x="9144000" y="418913"/>
            <a:ext cx="9144000" cy="9336904"/>
          </a:xfrm>
          <a:prstGeom prst="rect">
            <a:avLst/>
          </a:prstGeom>
        </p:spPr>
        <p:txBody>
          <a:bodyPr lIns="0" tIns="0" rIns="0" bIns="0" rtlCol="0" anchor="t">
            <a:spAutoFit/>
          </a:bodyPr>
          <a:lstStyle/>
          <a:p>
            <a:pPr marL="762657" lvl="1" indent="-381328">
              <a:lnSpc>
                <a:spcPts val="5651"/>
              </a:lnSpc>
              <a:buFont typeface="Arial"/>
              <a:buChar char="•"/>
            </a:pPr>
            <a:r>
              <a:rPr lang="en-US" sz="3532" spc="-98">
                <a:solidFill>
                  <a:srgbClr val="F0532C"/>
                </a:solidFill>
                <a:latin typeface="Arturo Heavy"/>
              </a:rPr>
              <a:t>C </a:t>
            </a:r>
            <a:r>
              <a:rPr lang="en-US" sz="3532" spc="-98">
                <a:solidFill>
                  <a:srgbClr val="000000"/>
                </a:solidFill>
                <a:latin typeface="Arturo Heavy"/>
              </a:rPr>
              <a:t>= </a:t>
            </a:r>
            <a:r>
              <a:rPr lang="en-US" sz="3532" spc="-98">
                <a:solidFill>
                  <a:srgbClr val="0760C7"/>
                </a:solidFill>
                <a:latin typeface="Arturo Heavy"/>
              </a:rPr>
              <a:t>CIRCLE</a:t>
            </a:r>
          </a:p>
          <a:p>
            <a:pPr>
              <a:lnSpc>
                <a:spcPts val="4940"/>
              </a:lnSpc>
            </a:pPr>
            <a:r>
              <a:rPr lang="en-US" sz="3087" spc="-86">
                <a:solidFill>
                  <a:srgbClr val="000000"/>
                </a:solidFill>
                <a:latin typeface="TAN Angleton"/>
              </a:rPr>
              <a:t>    </a:t>
            </a:r>
            <a:r>
              <a:rPr lang="en-US" sz="3087" spc="-24">
                <a:solidFill>
                  <a:srgbClr val="000000"/>
                </a:solidFill>
                <a:latin typeface="Arimo"/>
              </a:rPr>
              <a:t> Încercuirea cuvintelor-cheie</a:t>
            </a:r>
          </a:p>
          <a:p>
            <a:pPr marL="762657" lvl="1" indent="-381328">
              <a:lnSpc>
                <a:spcPts val="5651"/>
              </a:lnSpc>
              <a:buFont typeface="Arial"/>
              <a:buChar char="•"/>
            </a:pPr>
            <a:r>
              <a:rPr lang="en-US" sz="3532" spc="-37">
                <a:solidFill>
                  <a:srgbClr val="F0532C"/>
                </a:solidFill>
                <a:latin typeface="Arturo Heavy"/>
              </a:rPr>
              <a:t>H</a:t>
            </a:r>
            <a:r>
              <a:rPr lang="en-US" sz="3532" spc="-37">
                <a:solidFill>
                  <a:srgbClr val="000000"/>
                </a:solidFill>
                <a:latin typeface="Arturo Heavy"/>
              </a:rPr>
              <a:t> = </a:t>
            </a:r>
            <a:r>
              <a:rPr lang="en-US" sz="3532" spc="-37">
                <a:solidFill>
                  <a:srgbClr val="0760C7"/>
                </a:solidFill>
                <a:latin typeface="Arturo Heavy"/>
              </a:rPr>
              <a:t>HIGHLIGHT</a:t>
            </a:r>
          </a:p>
          <a:p>
            <a:pPr>
              <a:lnSpc>
                <a:spcPts val="4762"/>
              </a:lnSpc>
            </a:pPr>
            <a:r>
              <a:rPr lang="en-US" sz="2976" spc="-21">
                <a:solidFill>
                  <a:srgbClr val="000000"/>
                </a:solidFill>
                <a:latin typeface="Arimo"/>
              </a:rPr>
              <a:t> Evidențierea sau sublinierea ideilor principale</a:t>
            </a:r>
          </a:p>
          <a:p>
            <a:pPr marL="762657" lvl="1" indent="-381328">
              <a:lnSpc>
                <a:spcPts val="5651"/>
              </a:lnSpc>
              <a:buFont typeface="Arial"/>
              <a:buChar char="•"/>
            </a:pPr>
            <a:r>
              <a:rPr lang="en-US" sz="3532" spc="-37">
                <a:solidFill>
                  <a:srgbClr val="F0532C"/>
                </a:solidFill>
                <a:latin typeface="Arturo Heavy"/>
              </a:rPr>
              <a:t>A </a:t>
            </a:r>
            <a:r>
              <a:rPr lang="en-US" sz="3532" spc="-37">
                <a:solidFill>
                  <a:srgbClr val="000000"/>
                </a:solidFill>
                <a:latin typeface="Arturo Heavy"/>
              </a:rPr>
              <a:t>= </a:t>
            </a:r>
            <a:r>
              <a:rPr lang="en-US" sz="3532" spc="-37">
                <a:solidFill>
                  <a:srgbClr val="0760C7"/>
                </a:solidFill>
                <a:latin typeface="Arturo Heavy"/>
              </a:rPr>
              <a:t>ASTERISC</a:t>
            </a:r>
          </a:p>
          <a:p>
            <a:pPr>
              <a:lnSpc>
                <a:spcPts val="4762"/>
              </a:lnSpc>
            </a:pPr>
            <a:r>
              <a:rPr lang="en-US" sz="2976" spc="-21">
                <a:solidFill>
                  <a:srgbClr val="000000"/>
                </a:solidFill>
                <a:latin typeface="Arimo"/>
              </a:rPr>
              <a:t>Punerea unui asterisc (*) lângă detaliile importante</a:t>
            </a:r>
          </a:p>
          <a:p>
            <a:pPr marL="762657" lvl="1" indent="-381328">
              <a:lnSpc>
                <a:spcPts val="5651"/>
              </a:lnSpc>
              <a:buFont typeface="Arial"/>
              <a:buChar char="•"/>
            </a:pPr>
            <a:r>
              <a:rPr lang="en-US" sz="3532" spc="-37">
                <a:solidFill>
                  <a:srgbClr val="F0532C"/>
                </a:solidFill>
                <a:latin typeface="Arturo Heavy"/>
              </a:rPr>
              <a:t>T</a:t>
            </a:r>
            <a:r>
              <a:rPr lang="en-US" sz="3532" spc="-37">
                <a:solidFill>
                  <a:srgbClr val="000000"/>
                </a:solidFill>
                <a:latin typeface="Arturo Heavy"/>
              </a:rPr>
              <a:t> = </a:t>
            </a:r>
            <a:r>
              <a:rPr lang="en-US" sz="3532" spc="-37">
                <a:solidFill>
                  <a:srgbClr val="0760C7"/>
                </a:solidFill>
                <a:latin typeface="Arturo Heavy"/>
              </a:rPr>
              <a:t>TRANSFER</a:t>
            </a:r>
          </a:p>
          <a:p>
            <a:pPr>
              <a:lnSpc>
                <a:spcPts val="4762"/>
              </a:lnSpc>
            </a:pPr>
            <a:r>
              <a:rPr lang="en-US" sz="2976" spc="-21">
                <a:solidFill>
                  <a:srgbClr val="000000"/>
                </a:solidFill>
                <a:latin typeface="Arimo"/>
              </a:rPr>
              <a:t>Transferul sau scrierea ideilor și conceptelor principale pe foaia CHATT</a:t>
            </a:r>
          </a:p>
          <a:p>
            <a:pPr marL="762657" lvl="1" indent="-381328">
              <a:lnSpc>
                <a:spcPts val="5651"/>
              </a:lnSpc>
              <a:buFont typeface="Arial"/>
              <a:buChar char="•"/>
            </a:pPr>
            <a:r>
              <a:rPr lang="en-US" sz="3532" spc="-37">
                <a:solidFill>
                  <a:srgbClr val="F0532C"/>
                </a:solidFill>
                <a:latin typeface="Arturo Heavy"/>
              </a:rPr>
              <a:t>T</a:t>
            </a:r>
            <a:r>
              <a:rPr lang="en-US" sz="3532" spc="-37">
                <a:solidFill>
                  <a:srgbClr val="000000"/>
                </a:solidFill>
                <a:latin typeface="Arturo Heavy"/>
              </a:rPr>
              <a:t> = </a:t>
            </a:r>
            <a:r>
              <a:rPr lang="en-US" sz="3532" spc="-37">
                <a:solidFill>
                  <a:srgbClr val="0760C7"/>
                </a:solidFill>
                <a:latin typeface="Arturo Heavy"/>
              </a:rPr>
              <a:t>TEACHER SUMMARY</a:t>
            </a:r>
          </a:p>
          <a:p>
            <a:pPr>
              <a:lnSpc>
                <a:spcPts val="4762"/>
              </a:lnSpc>
            </a:pPr>
            <a:r>
              <a:rPr lang="en-US" sz="2976" spc="-21">
                <a:solidFill>
                  <a:srgbClr val="000000"/>
                </a:solidFill>
                <a:latin typeface="Arimo"/>
              </a:rPr>
              <a:t>Profesorul oferă o declarație sumară pe care elevii o înregistrează în foaia CHATT</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E3E3D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5549134" y="5270031"/>
            <a:ext cx="6242379" cy="5016969"/>
          </a:xfrm>
          <a:prstGeom prst="rect">
            <a:avLst/>
          </a:prstGeom>
        </p:spPr>
      </p:pic>
      <p:sp>
        <p:nvSpPr>
          <p:cNvPr id="3" name="TextBox 3"/>
          <p:cNvSpPr txBox="1"/>
          <p:nvPr/>
        </p:nvSpPr>
        <p:spPr>
          <a:xfrm>
            <a:off x="0" y="343535"/>
            <a:ext cx="18876309" cy="4199890"/>
          </a:xfrm>
          <a:prstGeom prst="rect">
            <a:avLst/>
          </a:prstGeom>
        </p:spPr>
        <p:txBody>
          <a:bodyPr lIns="0" tIns="0" rIns="0" bIns="0" rtlCol="0" anchor="t">
            <a:spAutoFit/>
          </a:bodyPr>
          <a:lstStyle/>
          <a:p>
            <a:pPr algn="ctr">
              <a:lnSpc>
                <a:spcPts val="4759"/>
              </a:lnSpc>
            </a:pPr>
            <a:r>
              <a:rPr lang="en-US" sz="3399">
                <a:solidFill>
                  <a:srgbClr val="000000"/>
                </a:solidFill>
                <a:latin typeface="Arimo Bold"/>
              </a:rPr>
              <a:t>Avantaje:</a:t>
            </a:r>
          </a:p>
          <a:p>
            <a:pPr algn="ctr">
              <a:lnSpc>
                <a:spcPts val="4759"/>
              </a:lnSpc>
            </a:pPr>
            <a:r>
              <a:rPr lang="en-US" sz="3399">
                <a:solidFill>
                  <a:srgbClr val="000000"/>
                </a:solidFill>
                <a:latin typeface="Arimo"/>
              </a:rPr>
              <a:t>- Facilitează înțelegerea unui text științific și dobândirea de noi cunoștințe;</a:t>
            </a:r>
          </a:p>
          <a:p>
            <a:pPr algn="ctr">
              <a:lnSpc>
                <a:spcPts val="4759"/>
              </a:lnSpc>
            </a:pPr>
            <a:r>
              <a:rPr lang="en-US" sz="3399">
                <a:solidFill>
                  <a:srgbClr val="000000"/>
                </a:solidFill>
                <a:latin typeface="Arimo"/>
              </a:rPr>
              <a:t>- Activizează elevii prin implicarea treptată a sarcinilor de învățare;</a:t>
            </a:r>
          </a:p>
          <a:p>
            <a:pPr algn="ctr">
              <a:lnSpc>
                <a:spcPts val="4759"/>
              </a:lnSpc>
            </a:pPr>
            <a:r>
              <a:rPr lang="en-US" sz="3399">
                <a:solidFill>
                  <a:srgbClr val="000000"/>
                </a:solidFill>
                <a:latin typeface="Arimo"/>
              </a:rPr>
              <a:t>- Formează la elevi deprinderea de lecturare a unui text;</a:t>
            </a:r>
          </a:p>
          <a:p>
            <a:pPr algn="ctr">
              <a:lnSpc>
                <a:spcPts val="4759"/>
              </a:lnSpc>
            </a:pPr>
            <a:r>
              <a:rPr lang="en-US" sz="3399">
                <a:solidFill>
                  <a:srgbClr val="000000"/>
                </a:solidFill>
                <a:latin typeface="Arimo"/>
              </a:rPr>
              <a:t>- Asigură participarea tuturor elevilor la activități (evitarea „lenei sociale”);</a:t>
            </a:r>
          </a:p>
          <a:p>
            <a:pPr algn="ctr">
              <a:lnSpc>
                <a:spcPts val="4759"/>
              </a:lnSpc>
            </a:pPr>
            <a:r>
              <a:rPr lang="en-US" sz="3399">
                <a:solidFill>
                  <a:srgbClr val="000000"/>
                </a:solidFill>
                <a:latin typeface="Arimo"/>
              </a:rPr>
              <a:t>- Încurajează autonomia elevilor în lecturare, în identificarea ideilor și a fragmentelor importante, a</a:t>
            </a:r>
          </a:p>
          <a:p>
            <a:pPr algn="ctr">
              <a:lnSpc>
                <a:spcPts val="4759"/>
              </a:lnSpc>
            </a:pPr>
            <a:r>
              <a:rPr lang="en-US" sz="3399">
                <a:solidFill>
                  <a:srgbClr val="000000"/>
                </a:solidFill>
                <a:latin typeface="Arimo"/>
              </a:rPr>
              <a:t>cuvintelor-cheie și a mesajelor desprinse în urma parcurgerii textelor științifice.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E3E3D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l="6157" r="10727"/>
          <a:stretch>
            <a:fillRect/>
          </a:stretch>
        </p:blipFill>
        <p:spPr>
          <a:xfrm>
            <a:off x="0" y="5721173"/>
            <a:ext cx="6746451" cy="4565827"/>
          </a:xfrm>
          <a:prstGeom prst="rect">
            <a:avLst/>
          </a:prstGeom>
        </p:spPr>
      </p:pic>
      <p:pic>
        <p:nvPicPr>
          <p:cNvPr id="3" name="Picture 3"/>
          <p:cNvPicPr>
            <a:picLocks noChangeAspect="1"/>
          </p:cNvPicPr>
          <p:nvPr/>
        </p:nvPicPr>
        <p:blipFill>
          <a:blip r:embed="rId3"/>
          <a:srcRect t="2793" b="5587"/>
          <a:stretch>
            <a:fillRect/>
          </a:stretch>
        </p:blipFill>
        <p:spPr>
          <a:xfrm rot="-5400000">
            <a:off x="1581073" y="839543"/>
            <a:ext cx="3274498" cy="5333416"/>
          </a:xfrm>
          <a:prstGeom prst="rect">
            <a:avLst/>
          </a:prstGeom>
        </p:spPr>
      </p:pic>
      <p:pic>
        <p:nvPicPr>
          <p:cNvPr id="4" name="Picture 4"/>
          <p:cNvPicPr>
            <a:picLocks noChangeAspect="1"/>
          </p:cNvPicPr>
          <p:nvPr/>
        </p:nvPicPr>
        <p:blipFill>
          <a:blip r:embed="rId4"/>
          <a:srcRect/>
          <a:stretch>
            <a:fillRect/>
          </a:stretch>
        </p:blipFill>
        <p:spPr>
          <a:xfrm>
            <a:off x="12628051" y="471805"/>
            <a:ext cx="5157815" cy="3868361"/>
          </a:xfrm>
          <a:prstGeom prst="rect">
            <a:avLst/>
          </a:prstGeom>
        </p:spPr>
      </p:pic>
      <p:pic>
        <p:nvPicPr>
          <p:cNvPr id="5" name="Picture 5"/>
          <p:cNvPicPr>
            <a:picLocks noChangeAspect="1"/>
          </p:cNvPicPr>
          <p:nvPr/>
        </p:nvPicPr>
        <p:blipFill>
          <a:blip r:embed="rId5"/>
          <a:srcRect/>
          <a:stretch>
            <a:fillRect/>
          </a:stretch>
        </p:blipFill>
        <p:spPr>
          <a:xfrm>
            <a:off x="7265324" y="471805"/>
            <a:ext cx="4448712" cy="3336534"/>
          </a:xfrm>
          <a:prstGeom prst="rect">
            <a:avLst/>
          </a:prstGeom>
        </p:spPr>
      </p:pic>
      <p:pic>
        <p:nvPicPr>
          <p:cNvPr id="6" name="Picture 6"/>
          <p:cNvPicPr>
            <a:picLocks noChangeAspect="1"/>
          </p:cNvPicPr>
          <p:nvPr/>
        </p:nvPicPr>
        <p:blipFill>
          <a:blip r:embed="rId6"/>
          <a:srcRect/>
          <a:stretch>
            <a:fillRect/>
          </a:stretch>
        </p:blipFill>
        <p:spPr>
          <a:xfrm>
            <a:off x="10214967" y="6289484"/>
            <a:ext cx="2998137" cy="3997516"/>
          </a:xfrm>
          <a:prstGeom prst="rect">
            <a:avLst/>
          </a:prstGeom>
        </p:spPr>
      </p:pic>
      <p:pic>
        <p:nvPicPr>
          <p:cNvPr id="7" name="Picture 7"/>
          <p:cNvPicPr>
            <a:picLocks noChangeAspect="1"/>
          </p:cNvPicPr>
          <p:nvPr/>
        </p:nvPicPr>
        <p:blipFill>
          <a:blip r:embed="rId7"/>
          <a:srcRect/>
          <a:stretch>
            <a:fillRect/>
          </a:stretch>
        </p:blipFill>
        <p:spPr>
          <a:xfrm>
            <a:off x="6746451" y="4192571"/>
            <a:ext cx="3071754" cy="4095671"/>
          </a:xfrm>
          <a:prstGeom prst="rect">
            <a:avLst/>
          </a:prstGeom>
        </p:spPr>
      </p:pic>
      <p:pic>
        <p:nvPicPr>
          <p:cNvPr id="8" name="Picture 8"/>
          <p:cNvPicPr>
            <a:picLocks noChangeAspect="1"/>
          </p:cNvPicPr>
          <p:nvPr/>
        </p:nvPicPr>
        <p:blipFill>
          <a:blip r:embed="rId8"/>
          <a:srcRect/>
          <a:stretch>
            <a:fillRect/>
          </a:stretch>
        </p:blipFill>
        <p:spPr>
          <a:xfrm>
            <a:off x="13370890" y="5023818"/>
            <a:ext cx="4917110" cy="3687833"/>
          </a:xfrm>
          <a:prstGeom prst="rect">
            <a:avLst/>
          </a:prstGeom>
        </p:spPr>
      </p:pic>
      <p:sp>
        <p:nvSpPr>
          <p:cNvPr id="9" name="TextBox 9"/>
          <p:cNvSpPr txBox="1"/>
          <p:nvPr/>
        </p:nvSpPr>
        <p:spPr>
          <a:xfrm>
            <a:off x="908764" y="386080"/>
            <a:ext cx="5712301" cy="1199515"/>
          </a:xfrm>
          <a:prstGeom prst="rect">
            <a:avLst/>
          </a:prstGeom>
        </p:spPr>
        <p:txBody>
          <a:bodyPr lIns="0" tIns="0" rIns="0" bIns="0" rtlCol="0" anchor="t">
            <a:spAutoFit/>
          </a:bodyPr>
          <a:lstStyle/>
          <a:p>
            <a:pPr algn="ctr">
              <a:lnSpc>
                <a:spcPts val="4759"/>
              </a:lnSpc>
            </a:pPr>
            <a:r>
              <a:rPr lang="en-US" sz="3399">
                <a:solidFill>
                  <a:srgbClr val="000000"/>
                </a:solidFill>
                <a:latin typeface="Arimo Bold"/>
              </a:rPr>
              <a:t>Științe, clasa.a IV-a</a:t>
            </a:r>
          </a:p>
          <a:p>
            <a:pPr algn="ctr">
              <a:lnSpc>
                <a:spcPts val="4759"/>
              </a:lnSpc>
            </a:pPr>
            <a:r>
              <a:rPr lang="en-US" sz="3399">
                <a:solidFill>
                  <a:srgbClr val="000000"/>
                </a:solidFill>
                <a:latin typeface="Arimo Bold"/>
              </a:rPr>
              <a:t>Tema: Medii de viață.Marea</a:t>
            </a:r>
            <a:r>
              <a:rPr lang="en-US" sz="3399">
                <a:solidFill>
                  <a:srgbClr val="000000"/>
                </a:solidFill>
                <a:latin typeface="Arimo"/>
              </a:rPr>
              <a:t>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E3E3D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l="4077" t="39072" r="2291" b="2917"/>
          <a:stretch>
            <a:fillRect/>
          </a:stretch>
        </p:blipFill>
        <p:spPr>
          <a:xfrm>
            <a:off x="892192" y="1224803"/>
            <a:ext cx="16602665" cy="1977076"/>
          </a:xfrm>
          <a:prstGeom prst="rect">
            <a:avLst/>
          </a:prstGeom>
        </p:spPr>
      </p:pic>
      <p:pic>
        <p:nvPicPr>
          <p:cNvPr id="3" name="Picture 3"/>
          <p:cNvPicPr>
            <a:picLocks noChangeAspect="1"/>
          </p:cNvPicPr>
          <p:nvPr/>
        </p:nvPicPr>
        <p:blipFill>
          <a:blip r:embed="rId3"/>
          <a:srcRect l="2325" r="2998" b="937"/>
          <a:stretch>
            <a:fillRect/>
          </a:stretch>
        </p:blipFill>
        <p:spPr>
          <a:xfrm>
            <a:off x="1264257" y="3420933"/>
            <a:ext cx="16230600" cy="6400275"/>
          </a:xfrm>
          <a:prstGeom prst="rect">
            <a:avLst/>
          </a:prstGeom>
        </p:spPr>
      </p:pic>
      <p:sp>
        <p:nvSpPr>
          <p:cNvPr id="4" name="TextBox 4"/>
          <p:cNvSpPr txBox="1"/>
          <p:nvPr/>
        </p:nvSpPr>
        <p:spPr>
          <a:xfrm>
            <a:off x="5141016" y="141605"/>
            <a:ext cx="8566262" cy="887095"/>
          </a:xfrm>
          <a:prstGeom prst="rect">
            <a:avLst/>
          </a:prstGeom>
        </p:spPr>
        <p:txBody>
          <a:bodyPr lIns="0" tIns="0" rIns="0" bIns="0" rtlCol="0" anchor="t">
            <a:spAutoFit/>
          </a:bodyPr>
          <a:lstStyle/>
          <a:p>
            <a:pPr algn="ctr">
              <a:lnSpc>
                <a:spcPts val="7279"/>
              </a:lnSpc>
            </a:pPr>
            <a:r>
              <a:rPr lang="en-US" sz="5199" u="sng">
                <a:solidFill>
                  <a:srgbClr val="000000"/>
                </a:solidFill>
                <a:latin typeface="Fascinate"/>
              </a:rPr>
              <a:t>Metoda ,,5 De ce?”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E3E3D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581" b="581"/>
          <a:stretch>
            <a:fillRect/>
          </a:stretch>
        </p:blipFill>
        <p:spPr>
          <a:xfrm>
            <a:off x="3181408" y="130534"/>
            <a:ext cx="10682892" cy="9940693"/>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E3E3DC"/>
        </a:solidFill>
        <a:effectLst/>
      </p:bgPr>
    </p:bg>
    <p:spTree>
      <p:nvGrpSpPr>
        <p:cNvPr id="1" name=""/>
        <p:cNvGrpSpPr/>
        <p:nvPr/>
      </p:nvGrpSpPr>
      <p:grpSpPr>
        <a:xfrm>
          <a:off x="0" y="0"/>
          <a:ext cx="0" cy="0"/>
          <a:chOff x="0" y="0"/>
          <a:chExt cx="0" cy="0"/>
        </a:xfrm>
      </p:grpSpPr>
      <p:sp>
        <p:nvSpPr>
          <p:cNvPr id="2" name="TextBox 2"/>
          <p:cNvSpPr txBox="1"/>
          <p:nvPr/>
        </p:nvSpPr>
        <p:spPr>
          <a:xfrm>
            <a:off x="7620383" y="282892"/>
            <a:ext cx="10634463" cy="2251732"/>
          </a:xfrm>
          <a:prstGeom prst="rect">
            <a:avLst/>
          </a:prstGeom>
        </p:spPr>
        <p:txBody>
          <a:bodyPr lIns="0" tIns="0" rIns="0" bIns="0" rtlCol="0" anchor="t">
            <a:spAutoFit/>
          </a:bodyPr>
          <a:lstStyle/>
          <a:p>
            <a:pPr algn="ctr">
              <a:lnSpc>
                <a:spcPts val="3591"/>
              </a:lnSpc>
              <a:spcBef>
                <a:spcPct val="0"/>
              </a:spcBef>
            </a:pPr>
            <a:r>
              <a:rPr lang="en-US" sz="2565">
                <a:solidFill>
                  <a:srgbClr val="000000"/>
                </a:solidFill>
                <a:latin typeface="Sigher Bold"/>
              </a:rPr>
              <a:t>AVANTAJE:</a:t>
            </a:r>
          </a:p>
          <a:p>
            <a:pPr algn="ctr">
              <a:lnSpc>
                <a:spcPts val="3591"/>
              </a:lnSpc>
              <a:spcBef>
                <a:spcPct val="0"/>
              </a:spcBef>
            </a:pPr>
            <a:r>
              <a:rPr lang="en-US" sz="2565">
                <a:solidFill>
                  <a:srgbClr val="000000"/>
                </a:solidFill>
                <a:latin typeface="Sigher Bold"/>
              </a:rPr>
              <a:t>- FACE POSIBILĂ OBȚINEREA UNEI VARIETĂȚI DE NOI PERSPECTIVE ASUPRA PROBLEMEI;</a:t>
            </a:r>
          </a:p>
          <a:p>
            <a:pPr algn="ctr">
              <a:lnSpc>
                <a:spcPts val="3591"/>
              </a:lnSpc>
              <a:spcBef>
                <a:spcPct val="0"/>
              </a:spcBef>
            </a:pPr>
            <a:r>
              <a:rPr lang="en-US" sz="2565">
                <a:solidFill>
                  <a:srgbClr val="000000"/>
                </a:solidFill>
                <a:latin typeface="Sigher Bold"/>
              </a:rPr>
              <a:t>- OFERĂ CONTEXT ȘI STRUCTURĂ PENTRU A EXAMINA CRITIC PROBLEMELE;</a:t>
            </a:r>
          </a:p>
          <a:p>
            <a:pPr algn="ctr">
              <a:lnSpc>
                <a:spcPts val="3591"/>
              </a:lnSpc>
              <a:spcBef>
                <a:spcPct val="0"/>
              </a:spcBef>
            </a:pPr>
            <a:r>
              <a:rPr lang="en-US" sz="2565">
                <a:solidFill>
                  <a:srgbClr val="000000"/>
                </a:solidFill>
                <a:latin typeface="Sigher Bold"/>
              </a:rPr>
              <a:t>- ARE ROLUL DE A TRANSFORMA ELEVII ÎN REZOLVATORI DE PROBLEME;</a:t>
            </a:r>
          </a:p>
        </p:txBody>
      </p:sp>
      <p:sp>
        <p:nvSpPr>
          <p:cNvPr id="3" name="TextBox 3"/>
          <p:cNvSpPr txBox="1"/>
          <p:nvPr/>
        </p:nvSpPr>
        <p:spPr>
          <a:xfrm>
            <a:off x="0" y="244792"/>
            <a:ext cx="6090127" cy="1799590"/>
          </a:xfrm>
          <a:prstGeom prst="rect">
            <a:avLst/>
          </a:prstGeom>
        </p:spPr>
        <p:txBody>
          <a:bodyPr lIns="0" tIns="0" rIns="0" bIns="0" rtlCol="0" anchor="t">
            <a:spAutoFit/>
          </a:bodyPr>
          <a:lstStyle/>
          <a:p>
            <a:pPr algn="ctr">
              <a:lnSpc>
                <a:spcPts val="4759"/>
              </a:lnSpc>
            </a:pPr>
            <a:r>
              <a:rPr lang="en-US" sz="3399">
                <a:solidFill>
                  <a:srgbClr val="000000"/>
                </a:solidFill>
                <a:latin typeface="Arimo"/>
              </a:rPr>
              <a:t>ISTORIE, cls. a IV-a</a:t>
            </a:r>
          </a:p>
          <a:p>
            <a:pPr algn="ctr">
              <a:lnSpc>
                <a:spcPts val="4759"/>
              </a:lnSpc>
            </a:pPr>
            <a:r>
              <a:rPr lang="en-US" sz="3399">
                <a:solidFill>
                  <a:srgbClr val="000000"/>
                </a:solidFill>
                <a:latin typeface="Arimo"/>
              </a:rPr>
              <a:t>Tema: PRIMUL RĂZBOI MONDIAL </a:t>
            </a:r>
          </a:p>
        </p:txBody>
      </p:sp>
      <p:pic>
        <p:nvPicPr>
          <p:cNvPr id="4" name="WhatsApp Video 2022-03-30 at 11.55.39">
            <a:hlinkClick r:id="" action="ppaction://media"/>
            <a:extLst>
              <a:ext uri="{FF2B5EF4-FFF2-40B4-BE49-F238E27FC236}">
                <a16:creationId xmlns:a16="http://schemas.microsoft.com/office/drawing/2014/main" id="{0AC2D443-EF7B-4EB8-9B18-5227A8B96703}"/>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524000" y="2705100"/>
            <a:ext cx="14173200" cy="779526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39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E3E3DC"/>
        </a:solidFill>
        <a:effectLst/>
      </p:bgPr>
    </p:bg>
    <p:spTree>
      <p:nvGrpSpPr>
        <p:cNvPr id="1" name=""/>
        <p:cNvGrpSpPr/>
        <p:nvPr/>
      </p:nvGrpSpPr>
      <p:grpSpPr>
        <a:xfrm>
          <a:off x="0" y="0"/>
          <a:ext cx="0" cy="0"/>
          <a:chOff x="0" y="0"/>
          <a:chExt cx="0" cy="0"/>
        </a:xfrm>
      </p:grpSpPr>
      <p:sp>
        <p:nvSpPr>
          <p:cNvPr id="2" name="TextBox 2"/>
          <p:cNvSpPr txBox="1"/>
          <p:nvPr/>
        </p:nvSpPr>
        <p:spPr>
          <a:xfrm>
            <a:off x="6045344" y="128281"/>
            <a:ext cx="6561513" cy="926792"/>
          </a:xfrm>
          <a:prstGeom prst="rect">
            <a:avLst/>
          </a:prstGeom>
        </p:spPr>
        <p:txBody>
          <a:bodyPr wrap="square" lIns="0" tIns="0" rIns="0" bIns="0" rtlCol="0" anchor="t">
            <a:spAutoFit/>
          </a:bodyPr>
          <a:lstStyle/>
          <a:p>
            <a:pPr algn="ctr">
              <a:lnSpc>
                <a:spcPts val="7699"/>
              </a:lnSpc>
            </a:pPr>
            <a:r>
              <a:rPr lang="en-US" sz="5499" dirty="0" err="1">
                <a:solidFill>
                  <a:srgbClr val="000000"/>
                </a:solidFill>
                <a:latin typeface="Adlery Swash Bold Italics"/>
              </a:rPr>
              <a:t>Activitate</a:t>
            </a:r>
            <a:r>
              <a:rPr lang="en-US" sz="5499" dirty="0">
                <a:solidFill>
                  <a:srgbClr val="000000"/>
                </a:solidFill>
                <a:latin typeface="Adlery Swash Bold Italics"/>
              </a:rPr>
              <a:t> </a:t>
            </a:r>
            <a:r>
              <a:rPr lang="en-US" sz="5499" dirty="0" err="1">
                <a:solidFill>
                  <a:srgbClr val="000000"/>
                </a:solidFill>
                <a:latin typeface="Adlery Swash Bold Italics"/>
              </a:rPr>
              <a:t>practică</a:t>
            </a:r>
            <a:r>
              <a:rPr lang="en-US" sz="5499" dirty="0">
                <a:solidFill>
                  <a:srgbClr val="000000"/>
                </a:solidFill>
                <a:latin typeface="Adlery Swash Bold Italics"/>
              </a:rPr>
              <a:t> </a:t>
            </a:r>
          </a:p>
        </p:txBody>
      </p:sp>
      <p:grpSp>
        <p:nvGrpSpPr>
          <p:cNvPr id="3" name="Group 3"/>
          <p:cNvGrpSpPr/>
          <p:nvPr/>
        </p:nvGrpSpPr>
        <p:grpSpPr>
          <a:xfrm>
            <a:off x="1028700" y="1233920"/>
            <a:ext cx="16594802" cy="5819966"/>
            <a:chOff x="0" y="0"/>
            <a:chExt cx="22126402" cy="7759954"/>
          </a:xfrm>
        </p:grpSpPr>
        <p:sp>
          <p:nvSpPr>
            <p:cNvPr id="4" name="TextBox 4"/>
            <p:cNvSpPr txBox="1"/>
            <p:nvPr/>
          </p:nvSpPr>
          <p:spPr>
            <a:xfrm>
              <a:off x="0" y="0"/>
              <a:ext cx="22126402" cy="2844800"/>
            </a:xfrm>
            <a:prstGeom prst="rect">
              <a:avLst/>
            </a:prstGeom>
          </p:spPr>
          <p:txBody>
            <a:bodyPr lIns="0" tIns="0" rIns="0" bIns="0" rtlCol="0" anchor="t">
              <a:spAutoFit/>
            </a:bodyPr>
            <a:lstStyle/>
            <a:p>
              <a:pPr>
                <a:lnSpc>
                  <a:spcPts val="4200"/>
                </a:lnSpc>
              </a:pPr>
              <a:r>
                <a:rPr lang="en-US" sz="3500" dirty="0">
                  <a:solidFill>
                    <a:srgbClr val="000000"/>
                  </a:solidFill>
                  <a:latin typeface="Lora"/>
                </a:rPr>
                <a:t>      </a:t>
              </a:r>
              <a:r>
                <a:rPr lang="en-US" sz="3500" dirty="0" err="1">
                  <a:solidFill>
                    <a:srgbClr val="000000"/>
                  </a:solidFill>
                  <a:latin typeface="Lora"/>
                </a:rPr>
                <a:t>Vă</a:t>
              </a:r>
              <a:r>
                <a:rPr lang="en-US" sz="3500" dirty="0">
                  <a:solidFill>
                    <a:srgbClr val="000000"/>
                  </a:solidFill>
                  <a:latin typeface="Lora"/>
                </a:rPr>
                <a:t> </a:t>
              </a:r>
              <a:r>
                <a:rPr lang="en-US" sz="3500" dirty="0" err="1">
                  <a:solidFill>
                    <a:srgbClr val="000000"/>
                  </a:solidFill>
                  <a:latin typeface="Lora"/>
                </a:rPr>
                <a:t>provocăm</a:t>
              </a:r>
              <a:r>
                <a:rPr lang="en-US" sz="3500" dirty="0">
                  <a:solidFill>
                    <a:srgbClr val="000000"/>
                  </a:solidFill>
                  <a:latin typeface="Lora"/>
                </a:rPr>
                <a:t> </a:t>
              </a:r>
              <a:r>
                <a:rPr lang="en-US" sz="3500" dirty="0" err="1">
                  <a:solidFill>
                    <a:srgbClr val="000000"/>
                  </a:solidFill>
                  <a:latin typeface="Lora"/>
                </a:rPr>
                <a:t>să</a:t>
              </a:r>
              <a:r>
                <a:rPr lang="en-US" sz="3500" dirty="0">
                  <a:solidFill>
                    <a:srgbClr val="000000"/>
                  </a:solidFill>
                  <a:latin typeface="Lora"/>
                </a:rPr>
                <a:t> </a:t>
              </a:r>
              <a:r>
                <a:rPr lang="en-US" sz="3500" dirty="0" err="1">
                  <a:solidFill>
                    <a:srgbClr val="000000"/>
                  </a:solidFill>
                  <a:latin typeface="Lora"/>
                </a:rPr>
                <a:t>aplicăm</a:t>
              </a:r>
              <a:r>
                <a:rPr lang="en-US" sz="3500" dirty="0">
                  <a:solidFill>
                    <a:srgbClr val="000000"/>
                  </a:solidFill>
                  <a:latin typeface="Lora"/>
                </a:rPr>
                <a:t> una </a:t>
              </a:r>
              <a:r>
                <a:rPr lang="en-US" sz="3500" dirty="0" err="1">
                  <a:solidFill>
                    <a:srgbClr val="000000"/>
                  </a:solidFill>
                  <a:latin typeface="Lora"/>
                </a:rPr>
                <a:t>dintre</a:t>
              </a:r>
              <a:r>
                <a:rPr lang="en-US" sz="3500" dirty="0">
                  <a:solidFill>
                    <a:srgbClr val="000000"/>
                  </a:solidFill>
                  <a:latin typeface="Lora"/>
                </a:rPr>
                <a:t> </a:t>
              </a:r>
              <a:r>
                <a:rPr lang="en-US" sz="3500" dirty="0" err="1">
                  <a:solidFill>
                    <a:srgbClr val="000000"/>
                  </a:solidFill>
                  <a:latin typeface="Lora"/>
                </a:rPr>
                <a:t>metode</a:t>
              </a:r>
              <a:r>
                <a:rPr lang="en-US" sz="3500" dirty="0">
                  <a:solidFill>
                    <a:srgbClr val="000000"/>
                  </a:solidFill>
                  <a:latin typeface="Lora"/>
                </a:rPr>
                <a:t> </a:t>
              </a:r>
              <a:r>
                <a:rPr lang="en-US" sz="3500" dirty="0" err="1">
                  <a:solidFill>
                    <a:srgbClr val="000000"/>
                  </a:solidFill>
                  <a:latin typeface="Lora"/>
                </a:rPr>
                <a:t>pentru</a:t>
              </a:r>
              <a:r>
                <a:rPr lang="en-US" sz="3500" dirty="0">
                  <a:solidFill>
                    <a:srgbClr val="000000"/>
                  </a:solidFill>
                  <a:latin typeface="Lora"/>
                </a:rPr>
                <a:t> o </a:t>
              </a:r>
              <a:r>
                <a:rPr lang="en-US" sz="3500" dirty="0" err="1">
                  <a:solidFill>
                    <a:srgbClr val="000000"/>
                  </a:solidFill>
                  <a:latin typeface="Lora"/>
                </a:rPr>
                <a:t>situație</a:t>
              </a:r>
              <a:r>
                <a:rPr lang="en-US" sz="3500" dirty="0">
                  <a:solidFill>
                    <a:srgbClr val="000000"/>
                  </a:solidFill>
                  <a:latin typeface="Lora"/>
                </a:rPr>
                <a:t> de zi cu zi.</a:t>
              </a:r>
            </a:p>
            <a:p>
              <a:pPr>
                <a:lnSpc>
                  <a:spcPts val="4200"/>
                </a:lnSpc>
              </a:pPr>
              <a:r>
                <a:rPr lang="en-US" sz="3500" dirty="0">
                  <a:solidFill>
                    <a:srgbClr val="000000"/>
                  </a:solidFill>
                  <a:latin typeface="Lora"/>
                </a:rPr>
                <a:t>      </a:t>
              </a:r>
              <a:r>
                <a:rPr lang="en-US" sz="3500" dirty="0" err="1">
                  <a:solidFill>
                    <a:srgbClr val="000000"/>
                  </a:solidFill>
                  <a:latin typeface="Lora"/>
                </a:rPr>
                <a:t>Prin</a:t>
              </a:r>
              <a:r>
                <a:rPr lang="en-US" sz="3500" dirty="0">
                  <a:solidFill>
                    <a:srgbClr val="000000"/>
                  </a:solidFill>
                  <a:latin typeface="Lora"/>
                </a:rPr>
                <a:t> </a:t>
              </a:r>
              <a:r>
                <a:rPr lang="en-US" sz="3500" dirty="0" err="1">
                  <a:solidFill>
                    <a:srgbClr val="000000"/>
                  </a:solidFill>
                  <a:latin typeface="Lora"/>
                </a:rPr>
                <a:t>aplicarea</a:t>
              </a:r>
              <a:r>
                <a:rPr lang="en-US" sz="3500" dirty="0">
                  <a:solidFill>
                    <a:srgbClr val="000000"/>
                  </a:solidFill>
                  <a:latin typeface="Lora"/>
                </a:rPr>
                <a:t> </a:t>
              </a:r>
              <a:r>
                <a:rPr lang="en-US" sz="3500" dirty="0" err="1">
                  <a:solidFill>
                    <a:srgbClr val="000000"/>
                  </a:solidFill>
                  <a:latin typeface="Lora"/>
                </a:rPr>
                <a:t>acestei</a:t>
              </a:r>
              <a:r>
                <a:rPr lang="en-US" sz="3500" dirty="0">
                  <a:solidFill>
                    <a:srgbClr val="000000"/>
                  </a:solidFill>
                  <a:latin typeface="Lora"/>
                </a:rPr>
                <a:t> </a:t>
              </a:r>
              <a:r>
                <a:rPr lang="en-US" sz="3500" dirty="0" err="1">
                  <a:solidFill>
                    <a:srgbClr val="000000"/>
                  </a:solidFill>
                  <a:latin typeface="Lora"/>
                </a:rPr>
                <a:t>metode</a:t>
              </a:r>
              <a:r>
                <a:rPr lang="en-US" sz="3500" dirty="0">
                  <a:solidFill>
                    <a:srgbClr val="000000"/>
                  </a:solidFill>
                  <a:latin typeface="Lora"/>
                </a:rPr>
                <a:t> </a:t>
              </a:r>
              <a:r>
                <a:rPr lang="en-US" sz="3500" dirty="0" err="1">
                  <a:solidFill>
                    <a:srgbClr val="000000"/>
                  </a:solidFill>
                  <a:latin typeface="Lora"/>
                </a:rPr>
                <a:t>putem</a:t>
              </a:r>
              <a:r>
                <a:rPr lang="en-US" sz="3500" dirty="0">
                  <a:solidFill>
                    <a:srgbClr val="000000"/>
                  </a:solidFill>
                  <a:latin typeface="Lora"/>
                </a:rPr>
                <a:t> </a:t>
              </a:r>
              <a:r>
                <a:rPr lang="en-US" sz="3500" dirty="0" err="1">
                  <a:solidFill>
                    <a:srgbClr val="000000"/>
                  </a:solidFill>
                  <a:latin typeface="Lora"/>
                </a:rPr>
                <a:t>ajunge</a:t>
              </a:r>
              <a:r>
                <a:rPr lang="en-US" sz="3500" dirty="0">
                  <a:solidFill>
                    <a:srgbClr val="000000"/>
                  </a:solidFill>
                  <a:latin typeface="Lora"/>
                </a:rPr>
                <a:t> </a:t>
              </a:r>
              <a:r>
                <a:rPr lang="en-US" sz="3500" dirty="0" err="1">
                  <a:solidFill>
                    <a:srgbClr val="000000"/>
                  </a:solidFill>
                  <a:latin typeface="Lora"/>
                </a:rPr>
                <a:t>să</a:t>
              </a:r>
              <a:r>
                <a:rPr lang="en-US" sz="3500" dirty="0">
                  <a:solidFill>
                    <a:srgbClr val="000000"/>
                  </a:solidFill>
                  <a:latin typeface="Lora"/>
                </a:rPr>
                <a:t> ne </a:t>
              </a:r>
              <a:r>
                <a:rPr lang="en-US" sz="3500" dirty="0" err="1">
                  <a:solidFill>
                    <a:srgbClr val="000000"/>
                  </a:solidFill>
                  <a:latin typeface="Lora"/>
                </a:rPr>
                <a:t>dăm</a:t>
              </a:r>
              <a:r>
                <a:rPr lang="en-US" sz="3500" dirty="0">
                  <a:solidFill>
                    <a:srgbClr val="000000"/>
                  </a:solidFill>
                  <a:latin typeface="Lora"/>
                </a:rPr>
                <a:t> </a:t>
              </a:r>
              <a:r>
                <a:rPr lang="en-US" sz="3500" dirty="0" err="1">
                  <a:solidFill>
                    <a:srgbClr val="000000"/>
                  </a:solidFill>
                  <a:latin typeface="Lora"/>
                </a:rPr>
                <a:t>seama</a:t>
              </a:r>
              <a:r>
                <a:rPr lang="en-US" sz="3500" dirty="0">
                  <a:solidFill>
                    <a:srgbClr val="000000"/>
                  </a:solidFill>
                  <a:latin typeface="Lora"/>
                </a:rPr>
                <a:t> </a:t>
              </a:r>
              <a:r>
                <a:rPr lang="en-US" sz="3500" dirty="0" err="1">
                  <a:solidFill>
                    <a:srgbClr val="000000"/>
                  </a:solidFill>
                  <a:latin typeface="Lora"/>
                </a:rPr>
                <a:t>ce</a:t>
              </a:r>
              <a:r>
                <a:rPr lang="en-US" sz="3500" dirty="0">
                  <a:solidFill>
                    <a:srgbClr val="000000"/>
                  </a:solidFill>
                  <a:latin typeface="Lora"/>
                </a:rPr>
                <a:t> </a:t>
              </a:r>
              <a:r>
                <a:rPr lang="en-US" sz="3500" dirty="0" err="1">
                  <a:solidFill>
                    <a:srgbClr val="000000"/>
                  </a:solidFill>
                  <a:latin typeface="Lora"/>
                </a:rPr>
                <a:t>anume</a:t>
              </a:r>
              <a:r>
                <a:rPr lang="en-US" sz="3500" dirty="0">
                  <a:solidFill>
                    <a:srgbClr val="000000"/>
                  </a:solidFill>
                  <a:latin typeface="Lora"/>
                </a:rPr>
                <a:t> ne </a:t>
              </a:r>
              <a:r>
                <a:rPr lang="en-US" sz="3500" dirty="0" err="1">
                  <a:solidFill>
                    <a:srgbClr val="000000"/>
                  </a:solidFill>
                  <a:latin typeface="Lora"/>
                </a:rPr>
                <a:t>impiedică</a:t>
              </a:r>
              <a:r>
                <a:rPr lang="en-US" sz="3500" dirty="0">
                  <a:solidFill>
                    <a:srgbClr val="000000"/>
                  </a:solidFill>
                  <a:latin typeface="Lora"/>
                </a:rPr>
                <a:t> </a:t>
              </a:r>
              <a:r>
                <a:rPr lang="en-US" sz="3500" dirty="0" err="1">
                  <a:solidFill>
                    <a:srgbClr val="000000"/>
                  </a:solidFill>
                  <a:latin typeface="Lora"/>
                </a:rPr>
                <a:t>să</a:t>
              </a:r>
              <a:r>
                <a:rPr lang="en-US" sz="3500" dirty="0">
                  <a:solidFill>
                    <a:srgbClr val="000000"/>
                  </a:solidFill>
                  <a:latin typeface="Lora"/>
                </a:rPr>
                <a:t> </a:t>
              </a:r>
              <a:r>
                <a:rPr lang="en-US" sz="3500" dirty="0" err="1">
                  <a:solidFill>
                    <a:srgbClr val="000000"/>
                  </a:solidFill>
                  <a:latin typeface="Lora"/>
                </a:rPr>
                <a:t>performăm</a:t>
              </a:r>
              <a:r>
                <a:rPr lang="en-US" sz="3500" dirty="0">
                  <a:solidFill>
                    <a:srgbClr val="000000"/>
                  </a:solidFill>
                  <a:latin typeface="Lora"/>
                </a:rPr>
                <a:t> </a:t>
              </a:r>
              <a:r>
                <a:rPr lang="en-US" sz="3500" dirty="0" err="1">
                  <a:solidFill>
                    <a:srgbClr val="000000"/>
                  </a:solidFill>
                  <a:latin typeface="Lora"/>
                </a:rPr>
                <a:t>acceptabil</a:t>
              </a:r>
              <a:r>
                <a:rPr lang="en-US" sz="3500" dirty="0">
                  <a:solidFill>
                    <a:srgbClr val="000000"/>
                  </a:solidFill>
                  <a:latin typeface="Lora"/>
                </a:rPr>
                <a:t> </a:t>
              </a:r>
              <a:r>
                <a:rPr lang="en-US" sz="3500" dirty="0" err="1">
                  <a:solidFill>
                    <a:srgbClr val="000000"/>
                  </a:solidFill>
                  <a:latin typeface="Lora"/>
                </a:rPr>
                <a:t>în</a:t>
              </a:r>
              <a:r>
                <a:rPr lang="en-US" sz="3500" dirty="0">
                  <a:solidFill>
                    <a:srgbClr val="000000"/>
                  </a:solidFill>
                  <a:latin typeface="Lora"/>
                </a:rPr>
                <a:t> </a:t>
              </a:r>
              <a:r>
                <a:rPr lang="en-US" sz="3500" dirty="0" err="1">
                  <a:solidFill>
                    <a:srgbClr val="000000"/>
                  </a:solidFill>
                  <a:latin typeface="Lora"/>
                </a:rPr>
                <a:t>anumite</a:t>
              </a:r>
              <a:r>
                <a:rPr lang="en-US" sz="3500" dirty="0">
                  <a:solidFill>
                    <a:srgbClr val="000000"/>
                  </a:solidFill>
                  <a:latin typeface="Lora"/>
                </a:rPr>
                <a:t> </a:t>
              </a:r>
              <a:r>
                <a:rPr lang="en-US" sz="3500" dirty="0" err="1">
                  <a:solidFill>
                    <a:srgbClr val="000000"/>
                  </a:solidFill>
                  <a:latin typeface="Lora"/>
                </a:rPr>
                <a:t>situații</a:t>
              </a:r>
              <a:r>
                <a:rPr lang="en-US" sz="3500" dirty="0">
                  <a:solidFill>
                    <a:srgbClr val="000000"/>
                  </a:solidFill>
                  <a:latin typeface="Lora"/>
                </a:rPr>
                <a:t>.</a:t>
              </a:r>
            </a:p>
            <a:p>
              <a:pPr algn="l">
                <a:lnSpc>
                  <a:spcPts val="4200"/>
                </a:lnSpc>
              </a:pPr>
              <a:endParaRPr lang="en-US" sz="3500" dirty="0">
                <a:solidFill>
                  <a:srgbClr val="000000"/>
                </a:solidFill>
                <a:latin typeface="Lora"/>
              </a:endParaRPr>
            </a:p>
          </p:txBody>
        </p:sp>
        <p:sp>
          <p:nvSpPr>
            <p:cNvPr id="5" name="TextBox 5"/>
            <p:cNvSpPr txBox="1"/>
            <p:nvPr/>
          </p:nvSpPr>
          <p:spPr>
            <a:xfrm>
              <a:off x="0" y="3321726"/>
              <a:ext cx="17131031" cy="4438228"/>
            </a:xfrm>
            <a:prstGeom prst="rect">
              <a:avLst/>
            </a:prstGeom>
          </p:spPr>
          <p:txBody>
            <a:bodyPr lIns="0" tIns="0" rIns="0" bIns="0" rtlCol="0" anchor="t">
              <a:spAutoFit/>
            </a:bodyPr>
            <a:lstStyle/>
            <a:p>
              <a:pPr>
                <a:lnSpc>
                  <a:spcPts val="4639"/>
                </a:lnSpc>
              </a:pPr>
              <a:r>
                <a:rPr lang="en-US" sz="2899" spc="217" dirty="0">
                  <a:solidFill>
                    <a:srgbClr val="000000"/>
                  </a:solidFill>
                  <a:latin typeface="Montserrat Light"/>
                </a:rPr>
                <a:t>     </a:t>
              </a:r>
              <a:r>
                <a:rPr lang="en-US" sz="2899" spc="217" dirty="0" err="1">
                  <a:solidFill>
                    <a:srgbClr val="000000"/>
                  </a:solidFill>
                  <a:latin typeface="Montserrat Light Italics"/>
                </a:rPr>
                <a:t>În</a:t>
              </a:r>
              <a:r>
                <a:rPr lang="en-US" sz="2899" spc="217" dirty="0">
                  <a:solidFill>
                    <a:srgbClr val="000000"/>
                  </a:solidFill>
                  <a:latin typeface="Montserrat Light Italics"/>
                </a:rPr>
                <a:t> </a:t>
              </a:r>
              <a:r>
                <a:rPr lang="en-US" sz="2899" spc="217" dirty="0" err="1">
                  <a:solidFill>
                    <a:srgbClr val="000000"/>
                  </a:solidFill>
                  <a:latin typeface="Montserrat Light Italics"/>
                </a:rPr>
                <a:t>continuare</a:t>
              </a:r>
              <a:r>
                <a:rPr lang="en-US" sz="2899" spc="217" dirty="0">
                  <a:solidFill>
                    <a:srgbClr val="000000"/>
                  </a:solidFill>
                  <a:latin typeface="Montserrat Light Italics"/>
                </a:rPr>
                <a:t> </a:t>
              </a:r>
              <a:r>
                <a:rPr lang="en-US" sz="2899" spc="217" dirty="0" err="1">
                  <a:solidFill>
                    <a:srgbClr val="000000"/>
                  </a:solidFill>
                  <a:latin typeface="Montserrat Light Italics"/>
                </a:rPr>
                <a:t>vom</a:t>
              </a:r>
              <a:r>
                <a:rPr lang="en-US" sz="2899" spc="217" dirty="0">
                  <a:solidFill>
                    <a:srgbClr val="000000"/>
                  </a:solidFill>
                  <a:latin typeface="Montserrat Light Italics"/>
                </a:rPr>
                <a:t> </a:t>
              </a:r>
              <a:r>
                <a:rPr lang="en-US" sz="2899" spc="217" dirty="0" err="1">
                  <a:solidFill>
                    <a:srgbClr val="000000"/>
                  </a:solidFill>
                  <a:latin typeface="Montserrat Light Italics"/>
                </a:rPr>
                <a:t>aplica</a:t>
              </a:r>
              <a:r>
                <a:rPr lang="en-US" sz="2899" spc="217" dirty="0">
                  <a:solidFill>
                    <a:srgbClr val="000000"/>
                  </a:solidFill>
                  <a:latin typeface="Montserrat Light Italics"/>
                </a:rPr>
                <a:t> </a:t>
              </a:r>
              <a:r>
                <a:rPr lang="en-US" sz="2899" spc="217" dirty="0" err="1">
                  <a:solidFill>
                    <a:srgbClr val="000000"/>
                  </a:solidFill>
                  <a:latin typeface="Montserrat Light Italics"/>
                </a:rPr>
                <a:t>metoda</a:t>
              </a:r>
              <a:r>
                <a:rPr lang="en-US" sz="2899" spc="217" dirty="0">
                  <a:solidFill>
                    <a:srgbClr val="000000"/>
                  </a:solidFill>
                  <a:latin typeface="Montserrat Light Italics"/>
                </a:rPr>
                <a:t> ,,5 De </a:t>
              </a:r>
              <a:r>
                <a:rPr lang="en-US" sz="2899" spc="217" dirty="0" err="1">
                  <a:solidFill>
                    <a:srgbClr val="000000"/>
                  </a:solidFill>
                  <a:latin typeface="Montserrat Light Italics"/>
                </a:rPr>
                <a:t>ce</a:t>
              </a:r>
              <a:r>
                <a:rPr lang="en-US" sz="2899" spc="217" dirty="0">
                  <a:solidFill>
                    <a:srgbClr val="000000"/>
                  </a:solidFill>
                  <a:latin typeface="Montserrat Light Italics"/>
                </a:rPr>
                <a:t>?” </a:t>
              </a:r>
              <a:r>
                <a:rPr lang="en-US" sz="2899" spc="217" dirty="0" err="1">
                  <a:solidFill>
                    <a:srgbClr val="000000"/>
                  </a:solidFill>
                  <a:latin typeface="Montserrat Light Italics"/>
                </a:rPr>
                <a:t>gândindu</a:t>
              </a:r>
              <a:r>
                <a:rPr lang="en-US" sz="2899" spc="217" dirty="0">
                  <a:solidFill>
                    <a:srgbClr val="000000"/>
                  </a:solidFill>
                  <a:latin typeface="Montserrat Light Italics"/>
                </a:rPr>
                <a:t>-ne la </a:t>
              </a:r>
              <a:r>
                <a:rPr lang="en-US" sz="2899" spc="217" dirty="0" err="1">
                  <a:solidFill>
                    <a:srgbClr val="000000"/>
                  </a:solidFill>
                  <a:latin typeface="Montserrat Light Italics"/>
                </a:rPr>
                <a:t>faptul</a:t>
              </a:r>
              <a:r>
                <a:rPr lang="en-US" sz="2899" spc="217" dirty="0">
                  <a:solidFill>
                    <a:srgbClr val="000000"/>
                  </a:solidFill>
                  <a:latin typeface="Montserrat Light Italics"/>
                </a:rPr>
                <a:t> </a:t>
              </a:r>
              <a:r>
                <a:rPr lang="en-US" sz="2899" spc="217" dirty="0" err="1">
                  <a:solidFill>
                    <a:srgbClr val="000000"/>
                  </a:solidFill>
                  <a:latin typeface="Montserrat Light Italics"/>
                </a:rPr>
                <a:t>că</a:t>
              </a:r>
              <a:r>
                <a:rPr lang="en-US" sz="2899" spc="217" dirty="0">
                  <a:solidFill>
                    <a:srgbClr val="000000"/>
                  </a:solidFill>
                  <a:latin typeface="Montserrat Light Italics"/>
                </a:rPr>
                <a:t>, de </a:t>
              </a:r>
              <a:r>
                <a:rPr lang="en-US" sz="2899" spc="217" dirty="0" err="1">
                  <a:solidFill>
                    <a:srgbClr val="000000"/>
                  </a:solidFill>
                  <a:latin typeface="Montserrat Light Italics"/>
                </a:rPr>
                <a:t>multe</a:t>
              </a:r>
              <a:r>
                <a:rPr lang="en-US" sz="2899" spc="217" dirty="0">
                  <a:solidFill>
                    <a:srgbClr val="000000"/>
                  </a:solidFill>
                  <a:latin typeface="Montserrat Light Italics"/>
                </a:rPr>
                <a:t> </a:t>
              </a:r>
              <a:r>
                <a:rPr lang="en-US" sz="2899" spc="217" dirty="0" err="1">
                  <a:solidFill>
                    <a:srgbClr val="000000"/>
                  </a:solidFill>
                  <a:latin typeface="Montserrat Light Italics"/>
                </a:rPr>
                <a:t>ori</a:t>
              </a:r>
              <a:r>
                <a:rPr lang="en-US" sz="2899" spc="217" dirty="0">
                  <a:solidFill>
                    <a:srgbClr val="000000"/>
                  </a:solidFill>
                  <a:latin typeface="Montserrat Light Italics"/>
                </a:rPr>
                <a:t>, din </a:t>
              </a:r>
              <a:r>
                <a:rPr lang="en-US" sz="2899" spc="217" dirty="0" err="1">
                  <a:solidFill>
                    <a:srgbClr val="000000"/>
                  </a:solidFill>
                  <a:latin typeface="Montserrat Light Italics"/>
                </a:rPr>
                <a:t>diferite</a:t>
              </a:r>
              <a:r>
                <a:rPr lang="en-US" sz="2899" spc="217" dirty="0">
                  <a:solidFill>
                    <a:srgbClr val="000000"/>
                  </a:solidFill>
                  <a:latin typeface="Montserrat Light Italics"/>
                </a:rPr>
                <a:t> </a:t>
              </a:r>
              <a:r>
                <a:rPr lang="en-US" sz="2899" spc="217" dirty="0" err="1">
                  <a:solidFill>
                    <a:srgbClr val="000000"/>
                  </a:solidFill>
                  <a:latin typeface="Montserrat Light Italics"/>
                </a:rPr>
                <a:t>cauze</a:t>
              </a:r>
              <a:r>
                <a:rPr lang="en-US" sz="2899" spc="217" dirty="0">
                  <a:solidFill>
                    <a:srgbClr val="000000"/>
                  </a:solidFill>
                  <a:latin typeface="Montserrat Light Italics"/>
                </a:rPr>
                <a:t>, nu </a:t>
              </a:r>
              <a:r>
                <a:rPr lang="en-US" sz="2899" spc="217" dirty="0" err="1">
                  <a:solidFill>
                    <a:srgbClr val="000000"/>
                  </a:solidFill>
                  <a:latin typeface="Montserrat Light Italics"/>
                </a:rPr>
                <a:t>putem</a:t>
              </a:r>
              <a:r>
                <a:rPr lang="en-US" sz="2899" spc="217" dirty="0">
                  <a:solidFill>
                    <a:srgbClr val="000000"/>
                  </a:solidFill>
                  <a:latin typeface="Montserrat Light Italics"/>
                </a:rPr>
                <a:t> </a:t>
              </a:r>
              <a:r>
                <a:rPr lang="en-US" sz="2899" spc="217" dirty="0" err="1">
                  <a:solidFill>
                    <a:srgbClr val="000000"/>
                  </a:solidFill>
                  <a:latin typeface="Montserrat Light Italics"/>
                </a:rPr>
                <a:t>să</a:t>
              </a:r>
              <a:r>
                <a:rPr lang="en-US" sz="2899" spc="217" dirty="0">
                  <a:solidFill>
                    <a:srgbClr val="000000"/>
                  </a:solidFill>
                  <a:latin typeface="Montserrat Light Italics"/>
                </a:rPr>
                <a:t> ne </a:t>
              </a:r>
              <a:r>
                <a:rPr lang="en-US" sz="2899" spc="217" dirty="0" err="1">
                  <a:solidFill>
                    <a:srgbClr val="000000"/>
                  </a:solidFill>
                  <a:latin typeface="Montserrat Light Italics"/>
                </a:rPr>
                <a:t>abținem</a:t>
              </a:r>
              <a:r>
                <a:rPr lang="en-US" sz="2899" spc="217" dirty="0">
                  <a:solidFill>
                    <a:srgbClr val="000000"/>
                  </a:solidFill>
                  <a:latin typeface="Montserrat Light Italics"/>
                </a:rPr>
                <a:t> de la </a:t>
              </a:r>
              <a:r>
                <a:rPr lang="en-US" sz="2899" spc="217" dirty="0" err="1">
                  <a:solidFill>
                    <a:srgbClr val="000000"/>
                  </a:solidFill>
                  <a:latin typeface="Montserrat Light Italics"/>
                </a:rPr>
                <a:t>anumite</a:t>
              </a:r>
              <a:r>
                <a:rPr lang="en-US" sz="2899" spc="217" dirty="0">
                  <a:solidFill>
                    <a:srgbClr val="000000"/>
                  </a:solidFill>
                  <a:latin typeface="Montserrat Light Italics"/>
                </a:rPr>
                <a:t> </a:t>
              </a:r>
              <a:r>
                <a:rPr lang="en-US" sz="2899" spc="217" dirty="0" err="1">
                  <a:solidFill>
                    <a:srgbClr val="000000"/>
                  </a:solidFill>
                  <a:latin typeface="Montserrat Light Italics"/>
                </a:rPr>
                <a:t>alimente</a:t>
              </a:r>
              <a:r>
                <a:rPr lang="en-US" sz="2899" spc="217" dirty="0">
                  <a:solidFill>
                    <a:srgbClr val="000000"/>
                  </a:solidFill>
                  <a:latin typeface="Montserrat Light Italics"/>
                </a:rPr>
                <a:t>/</a:t>
              </a:r>
              <a:r>
                <a:rPr lang="en-US" sz="2899" spc="217" dirty="0" err="1">
                  <a:solidFill>
                    <a:srgbClr val="000000"/>
                  </a:solidFill>
                  <a:latin typeface="Montserrat Light Italics"/>
                </a:rPr>
                <a:t>comportamente</a:t>
              </a:r>
              <a:r>
                <a:rPr lang="en-US" sz="2899" spc="217" dirty="0">
                  <a:solidFill>
                    <a:srgbClr val="000000"/>
                  </a:solidFill>
                  <a:latin typeface="Montserrat Light Italics"/>
                </a:rPr>
                <a:t> </a:t>
              </a:r>
              <a:r>
                <a:rPr lang="en-US" sz="2899" spc="217" dirty="0" err="1">
                  <a:solidFill>
                    <a:srgbClr val="000000"/>
                  </a:solidFill>
                  <a:latin typeface="Montserrat Light Italics"/>
                </a:rPr>
                <a:t>despre</a:t>
              </a:r>
              <a:r>
                <a:rPr lang="en-US" sz="2899" spc="217" dirty="0">
                  <a:solidFill>
                    <a:srgbClr val="000000"/>
                  </a:solidFill>
                  <a:latin typeface="Montserrat Light Italics"/>
                </a:rPr>
                <a:t> care </a:t>
              </a:r>
              <a:r>
                <a:rPr lang="en-US" sz="2899" spc="217" dirty="0" err="1">
                  <a:solidFill>
                    <a:srgbClr val="000000"/>
                  </a:solidFill>
                  <a:latin typeface="Montserrat Light Italics"/>
                </a:rPr>
                <a:t>știm</a:t>
              </a:r>
              <a:r>
                <a:rPr lang="en-US" sz="2899" spc="217" dirty="0">
                  <a:solidFill>
                    <a:srgbClr val="000000"/>
                  </a:solidFill>
                  <a:latin typeface="Montserrat Light Italics"/>
                </a:rPr>
                <a:t> </a:t>
              </a:r>
              <a:r>
                <a:rPr lang="en-US" sz="2899" spc="217" dirty="0" err="1">
                  <a:solidFill>
                    <a:srgbClr val="000000"/>
                  </a:solidFill>
                  <a:latin typeface="Montserrat Light Italics"/>
                </a:rPr>
                <a:t>că</a:t>
              </a:r>
              <a:r>
                <a:rPr lang="en-US" sz="2899" spc="217" dirty="0">
                  <a:solidFill>
                    <a:srgbClr val="000000"/>
                  </a:solidFill>
                  <a:latin typeface="Montserrat Light Italics"/>
                </a:rPr>
                <a:t> ne </a:t>
              </a:r>
              <a:r>
                <a:rPr lang="en-US" sz="2899" spc="217" dirty="0" err="1">
                  <a:solidFill>
                    <a:srgbClr val="000000"/>
                  </a:solidFill>
                  <a:latin typeface="Montserrat Light Italics"/>
                </a:rPr>
                <a:t>împiedică</a:t>
              </a:r>
              <a:r>
                <a:rPr lang="en-US" sz="2899" spc="217" dirty="0">
                  <a:solidFill>
                    <a:srgbClr val="000000"/>
                  </a:solidFill>
                  <a:latin typeface="Montserrat Light Italics"/>
                </a:rPr>
                <a:t> </a:t>
              </a:r>
              <a:r>
                <a:rPr lang="en-US" sz="2899" spc="217" dirty="0" err="1">
                  <a:solidFill>
                    <a:srgbClr val="000000"/>
                  </a:solidFill>
                  <a:latin typeface="Montserrat Light Italics"/>
                </a:rPr>
                <a:t>să</a:t>
              </a:r>
              <a:r>
                <a:rPr lang="en-US" sz="2899" spc="217" dirty="0">
                  <a:solidFill>
                    <a:srgbClr val="000000"/>
                  </a:solidFill>
                  <a:latin typeface="Montserrat Light Italics"/>
                </a:rPr>
                <a:t> </a:t>
              </a:r>
              <a:r>
                <a:rPr lang="en-US" sz="2899" spc="217" dirty="0" err="1">
                  <a:solidFill>
                    <a:srgbClr val="000000"/>
                  </a:solidFill>
                  <a:latin typeface="Montserrat Light Italics"/>
                </a:rPr>
                <a:t>avem</a:t>
              </a:r>
              <a:r>
                <a:rPr lang="en-US" sz="2899" spc="217" dirty="0">
                  <a:solidFill>
                    <a:srgbClr val="000000"/>
                  </a:solidFill>
                  <a:latin typeface="Montserrat Light Italics"/>
                </a:rPr>
                <a:t> un </a:t>
              </a:r>
              <a:r>
                <a:rPr lang="en-US" sz="2899" spc="217" dirty="0" err="1">
                  <a:solidFill>
                    <a:srgbClr val="000000"/>
                  </a:solidFill>
                  <a:latin typeface="Montserrat Light Italics"/>
                </a:rPr>
                <a:t>stil</a:t>
              </a:r>
              <a:r>
                <a:rPr lang="en-US" sz="2899" spc="217" dirty="0">
                  <a:solidFill>
                    <a:srgbClr val="000000"/>
                  </a:solidFill>
                  <a:latin typeface="Montserrat Light Italics"/>
                </a:rPr>
                <a:t> de </a:t>
              </a:r>
              <a:r>
                <a:rPr lang="en-US" sz="2899" spc="217" dirty="0" err="1">
                  <a:solidFill>
                    <a:srgbClr val="000000"/>
                  </a:solidFill>
                  <a:latin typeface="Montserrat Light Italics"/>
                </a:rPr>
                <a:t>viață</a:t>
              </a:r>
              <a:r>
                <a:rPr lang="en-US" sz="2899" spc="217" dirty="0">
                  <a:solidFill>
                    <a:srgbClr val="000000"/>
                  </a:solidFill>
                  <a:latin typeface="Montserrat Light Italics"/>
                </a:rPr>
                <a:t> </a:t>
              </a:r>
              <a:r>
                <a:rPr lang="en-US" sz="2899" spc="217" dirty="0" err="1">
                  <a:solidFill>
                    <a:srgbClr val="000000"/>
                  </a:solidFill>
                  <a:latin typeface="Montserrat Light Italics"/>
                </a:rPr>
                <a:t>sănătos</a:t>
              </a:r>
              <a:r>
                <a:rPr lang="en-US" sz="2899" spc="217" dirty="0">
                  <a:solidFill>
                    <a:srgbClr val="000000"/>
                  </a:solidFill>
                  <a:latin typeface="Montserrat Light Italics"/>
                </a:rPr>
                <a:t>, </a:t>
              </a:r>
              <a:r>
                <a:rPr lang="en-US" sz="2899" spc="217" dirty="0" err="1">
                  <a:solidFill>
                    <a:srgbClr val="000000"/>
                  </a:solidFill>
                  <a:latin typeface="Montserrat Light Italics"/>
                </a:rPr>
                <a:t>și</a:t>
              </a:r>
              <a:r>
                <a:rPr lang="en-US" sz="2899" spc="217" dirty="0">
                  <a:solidFill>
                    <a:srgbClr val="000000"/>
                  </a:solidFill>
                  <a:latin typeface="Montserrat Light Italics"/>
                </a:rPr>
                <a:t> cu </a:t>
              </a:r>
              <a:r>
                <a:rPr lang="en-US" sz="2899" spc="217" dirty="0" err="1">
                  <a:solidFill>
                    <a:srgbClr val="000000"/>
                  </a:solidFill>
                  <a:latin typeface="Montserrat Light Italics"/>
                </a:rPr>
                <a:t>toate</a:t>
              </a:r>
              <a:r>
                <a:rPr lang="en-US" sz="2899" spc="217" dirty="0">
                  <a:solidFill>
                    <a:srgbClr val="000000"/>
                  </a:solidFill>
                  <a:latin typeface="Montserrat Light Italics"/>
                </a:rPr>
                <a:t> </a:t>
              </a:r>
              <a:r>
                <a:rPr lang="en-US" sz="2899" spc="217" dirty="0" err="1">
                  <a:solidFill>
                    <a:srgbClr val="000000"/>
                  </a:solidFill>
                  <a:latin typeface="Montserrat Light Italics"/>
                </a:rPr>
                <a:t>acestea</a:t>
              </a:r>
              <a:r>
                <a:rPr lang="en-US" sz="2899" spc="217" dirty="0">
                  <a:solidFill>
                    <a:srgbClr val="000000"/>
                  </a:solidFill>
                  <a:latin typeface="Montserrat Light Italics"/>
                </a:rPr>
                <a:t>, le </a:t>
              </a:r>
              <a:r>
                <a:rPr lang="en-US" sz="2899" spc="217" dirty="0" err="1">
                  <a:solidFill>
                    <a:srgbClr val="000000"/>
                  </a:solidFill>
                  <a:latin typeface="Montserrat Light Italics"/>
                </a:rPr>
                <a:t>folosim</a:t>
              </a:r>
              <a:r>
                <a:rPr lang="en-US" sz="2899" spc="217" dirty="0">
                  <a:solidFill>
                    <a:srgbClr val="000000"/>
                  </a:solidFill>
                  <a:latin typeface="Montserrat Light Italics"/>
                </a:rPr>
                <a:t>.</a:t>
              </a:r>
            </a:p>
            <a:p>
              <a:pPr algn="l">
                <a:lnSpc>
                  <a:spcPts val="2880"/>
                </a:lnSpc>
              </a:pPr>
              <a:r>
                <a:rPr lang="en-US" sz="1800" spc="135" dirty="0">
                  <a:solidFill>
                    <a:srgbClr val="000000"/>
                  </a:solidFill>
                  <a:latin typeface="Montserrat Light"/>
                </a:rPr>
                <a:t>     </a:t>
              </a:r>
            </a:p>
          </p:txBody>
        </p:sp>
      </p:gr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E3E3D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2890763" y="714347"/>
            <a:ext cx="12034763" cy="2737909"/>
          </a:xfrm>
          <a:prstGeom prst="rect">
            <a:avLst/>
          </a:prstGeom>
        </p:spPr>
      </p:pic>
      <p:sp>
        <p:nvSpPr>
          <p:cNvPr id="3" name="TextBox 3"/>
          <p:cNvSpPr txBox="1"/>
          <p:nvPr/>
        </p:nvSpPr>
        <p:spPr>
          <a:xfrm>
            <a:off x="570017" y="1699215"/>
            <a:ext cx="7041564" cy="968199"/>
          </a:xfrm>
          <a:prstGeom prst="rect">
            <a:avLst/>
          </a:prstGeom>
        </p:spPr>
        <p:txBody>
          <a:bodyPr lIns="0" tIns="0" rIns="0" bIns="0" rtlCol="0" anchor="t">
            <a:spAutoFit/>
          </a:bodyPr>
          <a:lstStyle/>
          <a:p>
            <a:pPr>
              <a:lnSpc>
                <a:spcPts val="6977"/>
              </a:lnSpc>
            </a:pPr>
            <a:r>
              <a:rPr lang="en-US" sz="7667" spc="-214">
                <a:solidFill>
                  <a:srgbClr val="000000"/>
                </a:solidFill>
                <a:latin typeface="Public Sans Bold Bold"/>
              </a:rPr>
              <a:t>BIBLIOGRAFIE </a:t>
            </a:r>
          </a:p>
        </p:txBody>
      </p:sp>
      <p:sp>
        <p:nvSpPr>
          <p:cNvPr id="4" name="TextBox 4"/>
          <p:cNvSpPr txBox="1"/>
          <p:nvPr/>
        </p:nvSpPr>
        <p:spPr>
          <a:xfrm>
            <a:off x="439186" y="4158645"/>
            <a:ext cx="17409628" cy="5571460"/>
          </a:xfrm>
          <a:prstGeom prst="rect">
            <a:avLst/>
          </a:prstGeom>
        </p:spPr>
        <p:txBody>
          <a:bodyPr lIns="0" tIns="0" rIns="0" bIns="0" rtlCol="0" anchor="t">
            <a:spAutoFit/>
          </a:bodyPr>
          <a:lstStyle/>
          <a:p>
            <a:pPr marL="448119" lvl="1" indent="-224060">
              <a:lnSpc>
                <a:spcPts val="3320"/>
              </a:lnSpc>
              <a:buFont typeface="Arial"/>
              <a:buChar char="•"/>
            </a:pPr>
            <a:r>
              <a:rPr lang="en-US" sz="2075" spc="-58">
                <a:solidFill>
                  <a:srgbClr val="000000"/>
                </a:solidFill>
                <a:latin typeface="TAN Angleton"/>
              </a:rPr>
              <a:t>Kincses, Irina-Vasilica - Invățarea în colaborare prin metode moderne interactive la școlarul mic, Ed. Rovimed Publishers, Bacău 2019</a:t>
            </a:r>
          </a:p>
          <a:p>
            <a:pPr marL="448119" lvl="1" indent="-224060">
              <a:lnSpc>
                <a:spcPts val="3320"/>
              </a:lnSpc>
              <a:buFont typeface="Arial"/>
              <a:buChar char="•"/>
            </a:pPr>
            <a:r>
              <a:rPr lang="en-US" sz="2075" spc="-58">
                <a:solidFill>
                  <a:srgbClr val="000000"/>
                </a:solidFill>
                <a:latin typeface="TAN Angleton"/>
              </a:rPr>
              <a:t>Neacșu Ioan - Metode și tehnici de învățare eficientă, Ed. Polirom, Iași 2015</a:t>
            </a:r>
          </a:p>
          <a:p>
            <a:pPr marL="448119" lvl="1" indent="-224060">
              <a:lnSpc>
                <a:spcPts val="3320"/>
              </a:lnSpc>
              <a:buFont typeface="Arial"/>
              <a:buChar char="•"/>
            </a:pPr>
            <a:r>
              <a:rPr lang="en-US" sz="2075" spc="-58">
                <a:solidFill>
                  <a:srgbClr val="000000"/>
                </a:solidFill>
                <a:latin typeface="TAN Angleton"/>
              </a:rPr>
              <a:t>Pânișoară Ion Ovidiu (coord),- Enciclopedia metodelor de învățământ, Ed. Polirom, Iași 2022</a:t>
            </a:r>
          </a:p>
          <a:p>
            <a:pPr marL="448119" lvl="1" indent="-224060">
              <a:lnSpc>
                <a:spcPts val="3320"/>
              </a:lnSpc>
              <a:buFont typeface="Arial"/>
              <a:buChar char="•"/>
            </a:pPr>
            <a:r>
              <a:rPr lang="en-US" sz="2075" spc="-58">
                <a:solidFill>
                  <a:srgbClr val="000000"/>
                </a:solidFill>
                <a:latin typeface="TAN Angleton"/>
              </a:rPr>
              <a:t>Romănescu Camelia - Îmbinarea metodelor tradiționale și alternative în învățământul primar, Ed. Rovimed Publishers, Bacău 2017</a:t>
            </a:r>
          </a:p>
          <a:p>
            <a:pPr marL="448119" lvl="1" indent="-224060">
              <a:lnSpc>
                <a:spcPts val="3320"/>
              </a:lnSpc>
              <a:buFont typeface="Arial"/>
              <a:buChar char="•"/>
            </a:pPr>
            <a:r>
              <a:rPr lang="en-US" sz="2075" spc="-58">
                <a:solidFill>
                  <a:srgbClr val="000000"/>
                </a:solidFill>
                <a:latin typeface="TAN Angleton"/>
              </a:rPr>
              <a:t> https://blog.edituradph.ro/2021/03/26/despre-educatia-stem-ce-este-si-de-ce-este-importanta/?gclid=CjwKCAjwiuuRBhBvEiwAFXKaNJGfvm_sfCx3hn2HsPeoGDRTlKeJydztJkTLr_N0GsZogpyFZoDcaxoCj6sQAvD_BwE </a:t>
            </a:r>
          </a:p>
          <a:p>
            <a:pPr marL="448119" lvl="1" indent="-224060">
              <a:lnSpc>
                <a:spcPts val="3320"/>
              </a:lnSpc>
              <a:buFont typeface="Arial"/>
              <a:buChar char="•"/>
            </a:pPr>
            <a:r>
              <a:rPr lang="en-US" sz="2075" spc="-58">
                <a:solidFill>
                  <a:srgbClr val="000000"/>
                </a:solidFill>
                <a:latin typeface="TAN Angleton"/>
              </a:rPr>
              <a:t> https://www.creatorideeducatie.ro/concurs/noi-abordari-metodologice-stem-si-clil-in-invatamantul-primar/ </a:t>
            </a:r>
          </a:p>
          <a:p>
            <a:pPr marL="448119" lvl="1" indent="-224060">
              <a:lnSpc>
                <a:spcPts val="3320"/>
              </a:lnSpc>
              <a:buFont typeface="Arial"/>
              <a:buChar char="•"/>
            </a:pPr>
            <a:r>
              <a:rPr lang="en-US" sz="2075" spc="-58">
                <a:solidFill>
                  <a:srgbClr val="000000"/>
                </a:solidFill>
                <a:latin typeface="TAN Angleton"/>
              </a:rPr>
              <a:t> https://tribunainvatamantului.ro/stem-o-necesitate-in-stransa-conexiune-cu-realitatea/ </a:t>
            </a:r>
          </a:p>
          <a:p>
            <a:pPr marL="448119" lvl="1" indent="-224060">
              <a:lnSpc>
                <a:spcPts val="3320"/>
              </a:lnSpc>
              <a:buFont typeface="Arial"/>
              <a:buChar char="•"/>
            </a:pPr>
            <a:r>
              <a:rPr lang="en-US" sz="2075" spc="-58">
                <a:solidFill>
                  <a:srgbClr val="000000"/>
                </a:solidFill>
                <a:latin typeface="TAN Angleton"/>
              </a:rPr>
              <a:t> Manolescu,M., Frunzeanu, M., Perspective inovative ale evaluării in învățământul primar, EDP. București, 2016,</a:t>
            </a:r>
          </a:p>
          <a:p>
            <a:pPr marL="448119" lvl="1" indent="-224060">
              <a:lnSpc>
                <a:spcPts val="3320"/>
              </a:lnSpc>
              <a:buFont typeface="Arial"/>
              <a:buChar char="•"/>
            </a:pPr>
            <a:endParaRPr lang="en-US" sz="2075" spc="-58">
              <a:solidFill>
                <a:srgbClr val="000000"/>
              </a:solidFill>
              <a:latin typeface="TAN Angleton"/>
            </a:endParaRPr>
          </a:p>
        </p:txBody>
      </p:sp>
      <p:sp>
        <p:nvSpPr>
          <p:cNvPr id="5" name="TextBox 5"/>
          <p:cNvSpPr txBox="1"/>
          <p:nvPr/>
        </p:nvSpPr>
        <p:spPr>
          <a:xfrm>
            <a:off x="1028700" y="9390380"/>
            <a:ext cx="17458542" cy="339725"/>
          </a:xfrm>
          <a:prstGeom prst="rect">
            <a:avLst/>
          </a:prstGeom>
        </p:spPr>
        <p:txBody>
          <a:bodyPr lIns="0" tIns="0" rIns="0" bIns="0" rtlCol="0" anchor="t">
            <a:spAutoFit/>
          </a:bodyPr>
          <a:lstStyle/>
          <a:p>
            <a:pPr algn="ctr">
              <a:lnSpc>
                <a:spcPts val="2800"/>
              </a:lnSpc>
              <a:spcBef>
                <a:spcPct val="0"/>
              </a:spcBef>
            </a:pPr>
            <a:r>
              <a:rPr lang="en-US" sz="2000">
                <a:solidFill>
                  <a:srgbClr val="000000"/>
                </a:solidFill>
                <a:latin typeface="TAN Angleton Bold"/>
              </a:rPr>
              <a:t>Pintilie, M.,  Metode moderne de învăţareîn ciclul primar. Evaluarea digitala, Editura didactică, Cluj-Napoca, 2003,</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l="3114" t="11873" b="6378"/>
          <a:stretch>
            <a:fillRect/>
          </a:stretch>
        </p:blipFill>
        <p:spPr>
          <a:xfrm>
            <a:off x="0" y="0"/>
            <a:ext cx="18288000" cy="10287000"/>
          </a:xfrm>
          <a:prstGeom prst="rect">
            <a:avLst/>
          </a:prstGeom>
        </p:spPr>
      </p:pic>
      <p:sp>
        <p:nvSpPr>
          <p:cNvPr id="3" name="TextBox 3"/>
          <p:cNvSpPr txBox="1"/>
          <p:nvPr/>
        </p:nvSpPr>
        <p:spPr>
          <a:xfrm>
            <a:off x="7028793" y="221746"/>
            <a:ext cx="11259207" cy="6478270"/>
          </a:xfrm>
          <a:prstGeom prst="rect">
            <a:avLst/>
          </a:prstGeom>
        </p:spPr>
        <p:txBody>
          <a:bodyPr lIns="0" tIns="0" rIns="0" bIns="0" rtlCol="0" anchor="t">
            <a:spAutoFit/>
          </a:bodyPr>
          <a:lstStyle/>
          <a:p>
            <a:pPr algn="ctr">
              <a:lnSpc>
                <a:spcPts val="7279"/>
              </a:lnSpc>
            </a:pPr>
            <a:r>
              <a:rPr lang="en-US" sz="5199">
                <a:solidFill>
                  <a:srgbClr val="FFFFFF"/>
                </a:solidFill>
                <a:latin typeface="Adlery Pro"/>
              </a:rPr>
              <a:t>Multe mai erau de prezentat,</a:t>
            </a:r>
          </a:p>
          <a:p>
            <a:pPr algn="ctr">
              <a:lnSpc>
                <a:spcPts val="7279"/>
              </a:lnSpc>
            </a:pPr>
            <a:r>
              <a:rPr lang="en-US" sz="5199">
                <a:solidFill>
                  <a:srgbClr val="FFFFFF"/>
                </a:solidFill>
                <a:latin typeface="Adlery Pro"/>
              </a:rPr>
              <a:t>Rămânem deschiși la idei de aplicat.</a:t>
            </a:r>
          </a:p>
          <a:p>
            <a:pPr algn="ctr">
              <a:lnSpc>
                <a:spcPts val="7279"/>
              </a:lnSpc>
            </a:pPr>
            <a:r>
              <a:rPr lang="en-US" sz="5199">
                <a:solidFill>
                  <a:srgbClr val="FFFFFF"/>
                </a:solidFill>
                <a:latin typeface="Adlery Pro"/>
              </a:rPr>
              <a:t> </a:t>
            </a:r>
          </a:p>
          <a:p>
            <a:pPr algn="ctr">
              <a:lnSpc>
                <a:spcPts val="7279"/>
              </a:lnSpc>
            </a:pPr>
            <a:r>
              <a:rPr lang="en-US" sz="5199">
                <a:solidFill>
                  <a:srgbClr val="FFFFFF"/>
                </a:solidFill>
                <a:latin typeface="Adlery Pro"/>
              </a:rPr>
              <a:t>             Ce v-am arătat puteți să folosiți,</a:t>
            </a:r>
          </a:p>
          <a:p>
            <a:pPr algn="ctr">
              <a:lnSpc>
                <a:spcPts val="7279"/>
              </a:lnSpc>
            </a:pPr>
            <a:r>
              <a:rPr lang="en-US" sz="5199">
                <a:solidFill>
                  <a:srgbClr val="FFFFFF"/>
                </a:solidFill>
                <a:latin typeface="Adlery Pro"/>
              </a:rPr>
              <a:t>           Iar acum, păreri vă rugăm să rostiți!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E3E3D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7938604">
            <a:off x="4657186" y="5390431"/>
            <a:ext cx="3693641" cy="2516293"/>
          </a:xfrm>
          <a:prstGeom prst="rect">
            <a:avLst/>
          </a:prstGeom>
        </p:spPr>
      </p:pic>
      <p:pic>
        <p:nvPicPr>
          <p:cNvPr id="3" name="Picture 3"/>
          <p:cNvPicPr>
            <a:picLocks noChangeAspect="1"/>
          </p:cNvPicPr>
          <p:nvPr/>
        </p:nvPicPr>
        <p:blipFill>
          <a:blip r:embed="rId3"/>
          <a:srcRect/>
          <a:stretch>
            <a:fillRect/>
          </a:stretch>
        </p:blipFill>
        <p:spPr>
          <a:xfrm>
            <a:off x="11293458" y="3800202"/>
            <a:ext cx="2828212" cy="2942223"/>
          </a:xfrm>
          <a:prstGeom prst="rect">
            <a:avLst/>
          </a:prstGeom>
        </p:spPr>
      </p:pic>
      <p:pic>
        <p:nvPicPr>
          <p:cNvPr id="4" name="Picture 4"/>
          <p:cNvPicPr>
            <a:picLocks noChangeAspect="1"/>
          </p:cNvPicPr>
          <p:nvPr/>
        </p:nvPicPr>
        <p:blipFill>
          <a:blip r:embed="rId4"/>
          <a:srcRect/>
          <a:stretch>
            <a:fillRect/>
          </a:stretch>
        </p:blipFill>
        <p:spPr>
          <a:xfrm>
            <a:off x="3386138" y="3345988"/>
            <a:ext cx="12034763" cy="2737909"/>
          </a:xfrm>
          <a:prstGeom prst="rect">
            <a:avLst/>
          </a:prstGeom>
        </p:spPr>
      </p:pic>
      <p:pic>
        <p:nvPicPr>
          <p:cNvPr id="5" name="Picture 5"/>
          <p:cNvPicPr>
            <a:picLocks noChangeAspect="1"/>
          </p:cNvPicPr>
          <p:nvPr/>
        </p:nvPicPr>
        <p:blipFill>
          <a:blip r:embed="rId5"/>
          <a:srcRect/>
          <a:stretch>
            <a:fillRect/>
          </a:stretch>
        </p:blipFill>
        <p:spPr>
          <a:xfrm>
            <a:off x="8469824" y="2109371"/>
            <a:ext cx="5686259" cy="1833819"/>
          </a:xfrm>
          <a:prstGeom prst="rect">
            <a:avLst/>
          </a:prstGeom>
        </p:spPr>
      </p:pic>
      <p:pic>
        <p:nvPicPr>
          <p:cNvPr id="6" name="Picture 6"/>
          <p:cNvPicPr>
            <a:picLocks noChangeAspect="1"/>
          </p:cNvPicPr>
          <p:nvPr/>
        </p:nvPicPr>
        <p:blipFill>
          <a:blip r:embed="rId6"/>
          <a:srcRect/>
          <a:stretch>
            <a:fillRect/>
          </a:stretch>
        </p:blipFill>
        <p:spPr>
          <a:xfrm>
            <a:off x="4150901" y="138380"/>
            <a:ext cx="6394087" cy="1686440"/>
          </a:xfrm>
          <a:prstGeom prst="rect">
            <a:avLst/>
          </a:prstGeom>
        </p:spPr>
      </p:pic>
      <p:pic>
        <p:nvPicPr>
          <p:cNvPr id="7" name="Picture 7"/>
          <p:cNvPicPr>
            <a:picLocks noChangeAspect="1"/>
          </p:cNvPicPr>
          <p:nvPr/>
        </p:nvPicPr>
        <p:blipFill>
          <a:blip r:embed="rId6"/>
          <a:srcRect/>
          <a:stretch>
            <a:fillRect/>
          </a:stretch>
        </p:blipFill>
        <p:spPr>
          <a:xfrm rot="11018878">
            <a:off x="2702741" y="8638660"/>
            <a:ext cx="6394087" cy="1686440"/>
          </a:xfrm>
          <a:prstGeom prst="rect">
            <a:avLst/>
          </a:prstGeom>
        </p:spPr>
      </p:pic>
      <p:pic>
        <p:nvPicPr>
          <p:cNvPr id="8" name="Picture 8"/>
          <p:cNvPicPr>
            <a:picLocks noChangeAspect="1"/>
          </p:cNvPicPr>
          <p:nvPr/>
        </p:nvPicPr>
        <p:blipFill>
          <a:blip r:embed="rId7"/>
          <a:srcRect/>
          <a:stretch>
            <a:fillRect/>
          </a:stretch>
        </p:blipFill>
        <p:spPr>
          <a:xfrm>
            <a:off x="12398129" y="154357"/>
            <a:ext cx="2208467" cy="1915845"/>
          </a:xfrm>
          <a:prstGeom prst="rect">
            <a:avLst/>
          </a:prstGeom>
        </p:spPr>
      </p:pic>
      <p:pic>
        <p:nvPicPr>
          <p:cNvPr id="9" name="Picture 9"/>
          <p:cNvPicPr>
            <a:picLocks noChangeAspect="1"/>
          </p:cNvPicPr>
          <p:nvPr/>
        </p:nvPicPr>
        <p:blipFill>
          <a:blip r:embed="rId8"/>
          <a:srcRect/>
          <a:stretch>
            <a:fillRect/>
          </a:stretch>
        </p:blipFill>
        <p:spPr>
          <a:xfrm>
            <a:off x="2057471" y="376318"/>
            <a:ext cx="2204922" cy="3254498"/>
          </a:xfrm>
          <a:prstGeom prst="rect">
            <a:avLst/>
          </a:prstGeom>
        </p:spPr>
      </p:pic>
      <p:pic>
        <p:nvPicPr>
          <p:cNvPr id="10" name="Picture 10"/>
          <p:cNvPicPr>
            <a:picLocks noChangeAspect="1"/>
          </p:cNvPicPr>
          <p:nvPr/>
        </p:nvPicPr>
        <p:blipFill>
          <a:blip r:embed="rId9"/>
          <a:srcRect/>
          <a:stretch>
            <a:fillRect/>
          </a:stretch>
        </p:blipFill>
        <p:spPr>
          <a:xfrm>
            <a:off x="14421453" y="4973875"/>
            <a:ext cx="3224386" cy="4242614"/>
          </a:xfrm>
          <a:prstGeom prst="rect">
            <a:avLst/>
          </a:prstGeom>
        </p:spPr>
      </p:pic>
      <p:pic>
        <p:nvPicPr>
          <p:cNvPr id="11" name="Picture 11"/>
          <p:cNvPicPr>
            <a:picLocks noChangeAspect="1"/>
          </p:cNvPicPr>
          <p:nvPr/>
        </p:nvPicPr>
        <p:blipFill>
          <a:blip r:embed="rId10"/>
          <a:srcRect/>
          <a:stretch>
            <a:fillRect/>
          </a:stretch>
        </p:blipFill>
        <p:spPr>
          <a:xfrm rot="2700000">
            <a:off x="15435635" y="761144"/>
            <a:ext cx="2042953" cy="3095383"/>
          </a:xfrm>
          <a:prstGeom prst="rect">
            <a:avLst/>
          </a:prstGeom>
        </p:spPr>
      </p:pic>
      <p:pic>
        <p:nvPicPr>
          <p:cNvPr id="12" name="Picture 12"/>
          <p:cNvPicPr>
            <a:picLocks noChangeAspect="1"/>
          </p:cNvPicPr>
          <p:nvPr/>
        </p:nvPicPr>
        <p:blipFill>
          <a:blip r:embed="rId11"/>
          <a:srcRect/>
          <a:stretch>
            <a:fillRect/>
          </a:stretch>
        </p:blipFill>
        <p:spPr>
          <a:xfrm>
            <a:off x="821998" y="4615737"/>
            <a:ext cx="3419364" cy="3752389"/>
          </a:xfrm>
          <a:prstGeom prst="rect">
            <a:avLst/>
          </a:prstGeom>
        </p:spPr>
      </p:pic>
      <p:pic>
        <p:nvPicPr>
          <p:cNvPr id="13" name="Picture 13"/>
          <p:cNvPicPr>
            <a:picLocks noChangeAspect="1"/>
          </p:cNvPicPr>
          <p:nvPr/>
        </p:nvPicPr>
        <p:blipFill>
          <a:blip r:embed="rId12"/>
          <a:srcRect/>
          <a:stretch>
            <a:fillRect/>
          </a:stretch>
        </p:blipFill>
        <p:spPr>
          <a:xfrm rot="-10101151">
            <a:off x="9092812" y="6584298"/>
            <a:ext cx="3775926" cy="4242614"/>
          </a:xfrm>
          <a:prstGeom prst="rect">
            <a:avLst/>
          </a:prstGeom>
        </p:spPr>
      </p:pic>
      <p:pic>
        <p:nvPicPr>
          <p:cNvPr id="14" name="Picture 14"/>
          <p:cNvPicPr>
            <a:picLocks noChangeAspect="1"/>
          </p:cNvPicPr>
          <p:nvPr/>
        </p:nvPicPr>
        <p:blipFill>
          <a:blip r:embed="rId13"/>
          <a:srcRect/>
          <a:stretch>
            <a:fillRect/>
          </a:stretch>
        </p:blipFill>
        <p:spPr>
          <a:xfrm>
            <a:off x="-177404" y="1360558"/>
            <a:ext cx="2585082" cy="4264052"/>
          </a:xfrm>
          <a:prstGeom prst="rect">
            <a:avLst/>
          </a:prstGeom>
        </p:spPr>
      </p:pic>
      <p:sp>
        <p:nvSpPr>
          <p:cNvPr id="18" name="TextBox 18"/>
          <p:cNvSpPr txBox="1"/>
          <p:nvPr/>
        </p:nvSpPr>
        <p:spPr>
          <a:xfrm>
            <a:off x="4785637" y="3803454"/>
            <a:ext cx="8716726" cy="1467860"/>
          </a:xfrm>
          <a:prstGeom prst="rect">
            <a:avLst/>
          </a:prstGeom>
        </p:spPr>
        <p:txBody>
          <a:bodyPr lIns="0" tIns="0" rIns="0" bIns="0" rtlCol="0" anchor="t">
            <a:spAutoFit/>
          </a:bodyPr>
          <a:lstStyle/>
          <a:p>
            <a:pPr algn="ctr">
              <a:lnSpc>
                <a:spcPts val="12268"/>
              </a:lnSpc>
            </a:pPr>
            <a:r>
              <a:rPr lang="en-US" sz="7667" spc="-214">
                <a:solidFill>
                  <a:srgbClr val="000000"/>
                </a:solidFill>
                <a:latin typeface="Public Sans Bold Bold"/>
              </a:rPr>
              <a:t>THANK YOU!</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TotalTime>
  <Words>1686</Words>
  <Application>Microsoft Office PowerPoint</Application>
  <PresentationFormat>Particularizare</PresentationFormat>
  <Paragraphs>136</Paragraphs>
  <Slides>28</Slides>
  <Notes>0</Notes>
  <HiddenSlides>0</HiddenSlides>
  <MMClips>3</MMClips>
  <ScaleCrop>false</ScaleCrop>
  <HeadingPairs>
    <vt:vector size="6" baseType="variant">
      <vt:variant>
        <vt:lpstr>Fonturi utilizate</vt:lpstr>
      </vt:variant>
      <vt:variant>
        <vt:i4>26</vt:i4>
      </vt:variant>
      <vt:variant>
        <vt:lpstr>Temă</vt:lpstr>
      </vt:variant>
      <vt:variant>
        <vt:i4>1</vt:i4>
      </vt:variant>
      <vt:variant>
        <vt:lpstr>Titluri diapozitive</vt:lpstr>
      </vt:variant>
      <vt:variant>
        <vt:i4>28</vt:i4>
      </vt:variant>
    </vt:vector>
  </HeadingPairs>
  <TitlesOfParts>
    <vt:vector size="55" baseType="lpstr">
      <vt:lpstr>Arturo Heavy</vt:lpstr>
      <vt:lpstr>TAN Angleton</vt:lpstr>
      <vt:lpstr>Public Sans</vt:lpstr>
      <vt:lpstr>Barlow Bold Italics</vt:lpstr>
      <vt:lpstr>Adlery Pro</vt:lpstr>
      <vt:lpstr>Arimo</vt:lpstr>
      <vt:lpstr>Arimo Bold Italics</vt:lpstr>
      <vt:lpstr>Arimo Italics</vt:lpstr>
      <vt:lpstr>Adigiana Toybox</vt:lpstr>
      <vt:lpstr>Lora</vt:lpstr>
      <vt:lpstr>Calibri</vt:lpstr>
      <vt:lpstr>Adlery Swash Bold Italics</vt:lpstr>
      <vt:lpstr>Arial</vt:lpstr>
      <vt:lpstr>Barlow Bold Bold</vt:lpstr>
      <vt:lpstr>Redressed Bold</vt:lpstr>
      <vt:lpstr>Arimo Bold</vt:lpstr>
      <vt:lpstr>Public Sans Bold Bold</vt:lpstr>
      <vt:lpstr>Montserrat Light Bold</vt:lpstr>
      <vt:lpstr>TAN Angleton Bold</vt:lpstr>
      <vt:lpstr>Arturo Heavy Italics</vt:lpstr>
      <vt:lpstr>Montserrat Light</vt:lpstr>
      <vt:lpstr>Public Sans Bold</vt:lpstr>
      <vt:lpstr>Montserrat Light Italics</vt:lpstr>
      <vt:lpstr>Fascinate</vt:lpstr>
      <vt:lpstr>Barlow Bold</vt:lpstr>
      <vt:lpstr>Sigher Bold</vt:lpstr>
      <vt:lpstr>Office Theme</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Metode moderne de predare-învățare cu impact în formarea deprinderilor de lucru individual la școlarul mic</dc:title>
  <dc:creator>Lenovo</dc:creator>
  <cp:lastModifiedBy>Lenovo</cp:lastModifiedBy>
  <cp:revision>5</cp:revision>
  <dcterms:created xsi:type="dcterms:W3CDTF">2006-08-16T00:00:00Z</dcterms:created>
  <dcterms:modified xsi:type="dcterms:W3CDTF">2022-05-09T06:36:28Z</dcterms:modified>
  <dc:identifier>DAE7fhepHuY</dc:identifier>
</cp:coreProperties>
</file>