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Default Extension="mp4" ContentType="video/mp4"/>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97" r:id="rId2"/>
    <p:sldId id="256" r:id="rId3"/>
    <p:sldId id="261" r:id="rId4"/>
    <p:sldId id="298" r:id="rId5"/>
    <p:sldId id="262" r:id="rId6"/>
    <p:sldId id="264" r:id="rId7"/>
    <p:sldId id="269" r:id="rId8"/>
    <p:sldId id="270" r:id="rId9"/>
    <p:sldId id="271" r:id="rId10"/>
    <p:sldId id="272" r:id="rId11"/>
    <p:sldId id="268" r:id="rId12"/>
    <p:sldId id="284" r:id="rId13"/>
    <p:sldId id="285" r:id="rId14"/>
    <p:sldId id="286" r:id="rId15"/>
    <p:sldId id="287" r:id="rId16"/>
    <p:sldId id="273" r:id="rId17"/>
    <p:sldId id="274" r:id="rId18"/>
    <p:sldId id="275" r:id="rId19"/>
    <p:sldId id="276" r:id="rId20"/>
    <p:sldId id="277" r:id="rId21"/>
    <p:sldId id="278" r:id="rId22"/>
    <p:sldId id="279" r:id="rId23"/>
    <p:sldId id="280" r:id="rId24"/>
    <p:sldId id="281" r:id="rId25"/>
    <p:sldId id="282" r:id="rId26"/>
    <p:sldId id="283" r:id="rId27"/>
    <p:sldId id="299" r:id="rId28"/>
    <p:sldId id="266" r:id="rId29"/>
    <p:sldId id="293" r:id="rId30"/>
    <p:sldId id="295" r:id="rId31"/>
    <p:sldId id="296" r:id="rId32"/>
    <p:sldId id="294" r:id="rId33"/>
    <p:sldId id="288" r:id="rId34"/>
    <p:sldId id="290" r:id="rId35"/>
    <p:sldId id="289" r:id="rId36"/>
    <p:sldId id="300" r:id="rId37"/>
    <p:sldId id="291" r:id="rId38"/>
    <p:sldId id="292" r:id="rId39"/>
    <p:sldId id="301" r:id="rId40"/>
    <p:sldId id="263" r:id="rId41"/>
    <p:sldId id="267"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8" d="100"/>
          <a:sy n="58" d="100"/>
        </p:scale>
        <p:origin x="-149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1162179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2772932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1121939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188528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2473327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1730331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3427795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2604731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16184191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2383518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670938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6/11/2022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 xmlns:p14="http://schemas.microsoft.com/office/powerpoint/2010/main" val="403513154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learningapps.org/12161318"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8.xml.rels><?xml version="1.0" encoding="UTF-8" standalone="yes"?>
<Relationships xmlns="http://schemas.openxmlformats.org/package/2006/relationships"><Relationship Id="rId2" Type="http://schemas.openxmlformats.org/officeDocument/2006/relationships/hyperlink" Target="https://musiclab.chromeexperiments.com/"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media" Target="../media/media1.mp4"/><Relationship Id="rId2" Type="http://schemas.openxmlformats.org/officeDocument/2006/relationships/slideLayout" Target="../slideLayouts/slideLayout2.xml"/><Relationship Id="rId1" Type="http://schemas.openxmlformats.org/officeDocument/2006/relationships/video" Target="NULL" TargetMode="Externa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microsoft.com/office/2007/relationships/media" Target="../media/media2.mp4"/><Relationship Id="rId2" Type="http://schemas.openxmlformats.org/officeDocument/2006/relationships/slideLayout" Target="../slideLayouts/slideLayout2.xml"/><Relationship Id="rId1" Type="http://schemas.openxmlformats.org/officeDocument/2006/relationships/video" Target="NULL" TargetMode="Externa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microsoft.com/office/2007/relationships/media" Target="../media/media3.mp4"/><Relationship Id="rId2" Type="http://schemas.openxmlformats.org/officeDocument/2006/relationships/slideLayout" Target="../slideLayouts/slideLayout2.xml"/><Relationship Id="rId1" Type="http://schemas.openxmlformats.org/officeDocument/2006/relationships/video" Target="NULL" TargetMode="Externa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microsoft.com/office/2007/relationships/media" Target="../media/media4.mp4"/><Relationship Id="rId2" Type="http://schemas.openxmlformats.org/officeDocument/2006/relationships/slideLayout" Target="../slideLayouts/slideLayout7.xml"/><Relationship Id="rId1" Type="http://schemas.openxmlformats.org/officeDocument/2006/relationships/video" Target="NULL" TargetMode="Externa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microsoft.com/office/2007/relationships/media" Target="../media/media5.mp4"/><Relationship Id="rId2" Type="http://schemas.openxmlformats.org/officeDocument/2006/relationships/slideLayout" Target="../slideLayouts/slideLayout7.xml"/><Relationship Id="rId1" Type="http://schemas.openxmlformats.org/officeDocument/2006/relationships/video" Target="NULL" TargetMode="External"/><Relationship Id="rId6" Type="http://schemas.openxmlformats.org/officeDocument/2006/relationships/image" Target="../media/image40.png"/><Relationship Id="rId5" Type="http://schemas.microsoft.com/office/2007/relationships/media" Target="../media/media6.mp4"/><Relationship Id="rId4" Type="http://schemas.openxmlformats.org/officeDocument/2006/relationships/image" Target="../media/image39.png"/></Relationships>
</file>

<file path=ppt/slides/_rels/slide35.xml.rels><?xml version="1.0" encoding="UTF-8" standalone="yes"?>
<Relationships xmlns="http://schemas.openxmlformats.org/package/2006/relationships"><Relationship Id="rId3" Type="http://schemas.microsoft.com/office/2007/relationships/media" Target="../media/media7.mp4"/><Relationship Id="rId2" Type="http://schemas.openxmlformats.org/officeDocument/2006/relationships/slideLayout" Target="../slideLayouts/slideLayout7.xml"/><Relationship Id="rId1" Type="http://schemas.openxmlformats.org/officeDocument/2006/relationships/video" Target="NULL" TargetMode="External"/><Relationship Id="rId6" Type="http://schemas.openxmlformats.org/officeDocument/2006/relationships/image" Target="../media/image42.png"/><Relationship Id="rId5" Type="http://schemas.microsoft.com/office/2007/relationships/media" Target="../media/media8.mp4"/><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microsoft.com/office/2007/relationships/media" Target="../media/media9.mp4"/><Relationship Id="rId2" Type="http://schemas.openxmlformats.org/officeDocument/2006/relationships/slideLayout" Target="../slideLayouts/slideLayout7.xml"/><Relationship Id="rId1" Type="http://schemas.openxmlformats.org/officeDocument/2006/relationships/video" Target="NULL" TargetMode="External"/><Relationship Id="rId6" Type="http://schemas.openxmlformats.org/officeDocument/2006/relationships/image" Target="../media/image44.png"/><Relationship Id="rId5" Type="http://schemas.microsoft.com/office/2007/relationships/media" Target="../media/media10.mp4"/><Relationship Id="rId4" Type="http://schemas.openxmlformats.org/officeDocument/2006/relationships/image" Target="../media/image43.png"/></Relationships>
</file>

<file path=ppt/slides/_rels/slide37.xml.rels><?xml version="1.0" encoding="UTF-8" standalone="yes"?>
<Relationships xmlns="http://schemas.openxmlformats.org/package/2006/relationships"><Relationship Id="rId3" Type="http://schemas.microsoft.com/office/2007/relationships/media" Target="../media/media11.mp4"/><Relationship Id="rId2" Type="http://schemas.openxmlformats.org/officeDocument/2006/relationships/slideLayout" Target="../slideLayouts/slideLayout7.xml"/><Relationship Id="rId1" Type="http://schemas.openxmlformats.org/officeDocument/2006/relationships/video" Target="NULL" TargetMode="External"/><Relationship Id="rId6" Type="http://schemas.openxmlformats.org/officeDocument/2006/relationships/image" Target="../media/image46.png"/><Relationship Id="rId5" Type="http://schemas.microsoft.com/office/2007/relationships/media" Target="../media/media12.mp4"/><Relationship Id="rId4" Type="http://schemas.openxmlformats.org/officeDocument/2006/relationships/image" Target="../media/image45.png"/></Relationships>
</file>

<file path=ppt/slides/_rels/slide38.xml.rels><?xml version="1.0" encoding="UTF-8" standalone="yes"?>
<Relationships xmlns="http://schemas.openxmlformats.org/package/2006/relationships"><Relationship Id="rId3" Type="http://schemas.microsoft.com/office/2007/relationships/media" Target="../media/media13.mp4"/><Relationship Id="rId2" Type="http://schemas.openxmlformats.org/officeDocument/2006/relationships/slideLayout" Target="../slideLayouts/slideLayout7.xml"/><Relationship Id="rId1" Type="http://schemas.openxmlformats.org/officeDocument/2006/relationships/video" Target="NULL" TargetMode="External"/><Relationship Id="rId6" Type="http://schemas.openxmlformats.org/officeDocument/2006/relationships/image" Target="../media/image48.png"/><Relationship Id="rId5" Type="http://schemas.microsoft.com/office/2007/relationships/media" Target="../media/media5.mp4"/><Relationship Id="rId4" Type="http://schemas.openxmlformats.org/officeDocument/2006/relationships/image" Target="../media/image47.png"/></Relationships>
</file>

<file path=ppt/slides/_rels/slide39.xml.rels><?xml version="1.0" encoding="UTF-8" standalone="yes"?>
<Relationships xmlns="http://schemas.openxmlformats.org/package/2006/relationships"><Relationship Id="rId3" Type="http://schemas.openxmlformats.org/officeDocument/2006/relationships/hyperlink" Target="https://learningapps.org/display?v=pmtpozaat20" TargetMode="External"/><Relationship Id="rId2" Type="http://schemas.openxmlformats.org/officeDocument/2006/relationships/hyperlink" Target="https://learningapps.org/display?v=p8y1bz24t20" TargetMode="Externa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hyperlink" Target="https://learningapps.org/display?v=p8y1bz24t20" TargetMode="External"/><Relationship Id="rId3" Type="http://schemas.openxmlformats.org/officeDocument/2006/relationships/hyperlink" Target="https://www.smore.com/yjh58-chatterpix" TargetMode="External"/><Relationship Id="rId7" Type="http://schemas.openxmlformats.org/officeDocument/2006/relationships/hyperlink" Target="https://learningapps.org/12161318" TargetMode="External"/><Relationship Id="rId2" Type="http://schemas.openxmlformats.org/officeDocument/2006/relationships/hyperlink" Target="https://emalascoala.ro/" TargetMode="External"/><Relationship Id="rId1" Type="http://schemas.openxmlformats.org/officeDocument/2006/relationships/slideLayout" Target="../slideLayouts/slideLayout2.xml"/><Relationship Id="rId6" Type="http://schemas.openxmlformats.org/officeDocument/2006/relationships/hyperlink" Target="https://musiclab.chromeexperiments.com/" TargetMode="External"/><Relationship Id="rId5" Type="http://schemas.openxmlformats.org/officeDocument/2006/relationships/hyperlink" Target="https://www.didactic.ro/materiale-didactice" TargetMode="External"/><Relationship Id="rId4" Type="http://schemas.openxmlformats.org/officeDocument/2006/relationships/hyperlink" Target="https://www.twinkl.ro/" TargetMode="External"/><Relationship Id="rId9" Type="http://schemas.openxmlformats.org/officeDocument/2006/relationships/hyperlink" Target="https://learningapps.org/display?v=pmtpozaat2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381000"/>
            <a:ext cx="8839200" cy="5262979"/>
          </a:xfrm>
          <a:prstGeom prst="rect">
            <a:avLst/>
          </a:prstGeom>
          <a:noFill/>
        </p:spPr>
        <p:txBody>
          <a:bodyPr wrap="square" rtlCol="0">
            <a:spAutoFit/>
          </a:bodyPr>
          <a:lstStyle/>
          <a:p>
            <a:pPr algn="ctr"/>
            <a:r>
              <a:rPr lang="ro-RO" sz="3600" b="1" dirty="0">
                <a:solidFill>
                  <a:srgbClr val="C00000"/>
                </a:solidFill>
                <a:effectLst>
                  <a:outerShdw blurRad="38100" dist="38100" dir="2700000" algn="tl">
                    <a:srgbClr val="000000">
                      <a:alpha val="43137"/>
                    </a:srgbClr>
                  </a:outerShdw>
                </a:effectLst>
                <a:latin typeface="Modern No. 20" pitchFamily="18" charset="0"/>
              </a:rPr>
              <a:t>CERC PEDAGOGIC</a:t>
            </a:r>
          </a:p>
          <a:p>
            <a:pPr algn="ctr"/>
            <a:endParaRPr lang="ro-RO" sz="3600" b="1" dirty="0">
              <a:solidFill>
                <a:srgbClr val="C00000"/>
              </a:solidFill>
              <a:effectLst>
                <a:outerShdw blurRad="38100" dist="38100" dir="2700000" algn="tl">
                  <a:srgbClr val="000000">
                    <a:alpha val="43137"/>
                  </a:srgbClr>
                </a:outerShdw>
              </a:effectLst>
              <a:latin typeface="Modern No. 20" pitchFamily="18" charset="0"/>
            </a:endParaRPr>
          </a:p>
          <a:p>
            <a:pPr algn="ctr"/>
            <a:endParaRPr lang="ro-RO" sz="3600" b="1" dirty="0">
              <a:solidFill>
                <a:srgbClr val="C00000"/>
              </a:solidFill>
              <a:effectLst>
                <a:outerShdw blurRad="38100" dist="38100" dir="2700000" algn="tl">
                  <a:srgbClr val="000000">
                    <a:alpha val="43137"/>
                  </a:srgbClr>
                </a:outerShdw>
              </a:effectLst>
              <a:latin typeface="Modern No. 20" pitchFamily="18" charset="0"/>
            </a:endParaRPr>
          </a:p>
          <a:p>
            <a:pPr algn="ctr"/>
            <a:r>
              <a:rPr lang="ro-RO" sz="2800" dirty="0">
                <a:latin typeface="Modern No. 20" pitchFamily="18" charset="0"/>
              </a:rPr>
              <a:t>,,Utilizarea jocului didactic la clasa pregătitoare,</a:t>
            </a:r>
          </a:p>
          <a:p>
            <a:pPr algn="ctr"/>
            <a:r>
              <a:rPr lang="ro-RO" sz="2800" dirty="0">
                <a:latin typeface="Modern No. 20" pitchFamily="18" charset="0"/>
              </a:rPr>
              <a:t> în contextul situațiilor de învățare online/ la distanță, hibrid/ blended learning”</a:t>
            </a:r>
          </a:p>
          <a:p>
            <a:pPr algn="ctr"/>
            <a:endParaRPr lang="ro-RO" sz="2400" b="1" dirty="0">
              <a:solidFill>
                <a:srgbClr val="C00000"/>
              </a:solidFill>
              <a:latin typeface="Modern No. 20" pitchFamily="18" charset="0"/>
            </a:endParaRPr>
          </a:p>
          <a:p>
            <a:pPr algn="ctr"/>
            <a:r>
              <a:rPr lang="ro-RO" sz="2400" b="1" dirty="0">
                <a:solidFill>
                  <a:srgbClr val="C00000"/>
                </a:solidFill>
                <a:latin typeface="Modern No. 20" pitchFamily="18" charset="0"/>
              </a:rPr>
              <a:t>CLASA PREGĂTITOARE</a:t>
            </a:r>
            <a:r>
              <a:rPr lang="en-US" sz="2400" b="1" dirty="0">
                <a:solidFill>
                  <a:srgbClr val="C00000"/>
                </a:solidFill>
                <a:latin typeface="Modern No. 20" pitchFamily="18" charset="0"/>
              </a:rPr>
              <a:t> Sb S A</a:t>
            </a:r>
            <a:endParaRPr lang="ro-RO" sz="2400" b="1" dirty="0">
              <a:solidFill>
                <a:srgbClr val="C00000"/>
              </a:solidFill>
              <a:latin typeface="Modern No. 20" pitchFamily="18" charset="0"/>
            </a:endParaRPr>
          </a:p>
          <a:p>
            <a:pPr algn="ctr"/>
            <a:endParaRPr lang="ro-RO" sz="2400" b="1" dirty="0">
              <a:solidFill>
                <a:srgbClr val="C00000"/>
              </a:solidFill>
              <a:latin typeface="Modern No. 20" pitchFamily="18" charset="0"/>
            </a:endParaRPr>
          </a:p>
          <a:p>
            <a:pPr algn="ctr"/>
            <a:endParaRPr lang="ro-RO" sz="2400" b="1" dirty="0">
              <a:solidFill>
                <a:srgbClr val="C00000"/>
              </a:solidFill>
              <a:latin typeface="Modern No. 20" pitchFamily="18" charset="0"/>
            </a:endParaRPr>
          </a:p>
          <a:p>
            <a:pPr algn="ctr"/>
            <a:r>
              <a:rPr lang="ro-RO" sz="2400" dirty="0">
                <a:latin typeface="Modern No. 20" pitchFamily="18" charset="0"/>
              </a:rPr>
              <a:t>Prof. înv. </a:t>
            </a:r>
            <a:r>
              <a:rPr lang="en-US" sz="2400" dirty="0">
                <a:latin typeface="Modern No. 20" pitchFamily="18" charset="0"/>
              </a:rPr>
              <a:t>P</a:t>
            </a:r>
            <a:r>
              <a:rPr lang="ro-RO" sz="2400" dirty="0">
                <a:latin typeface="Modern No. 20" pitchFamily="18" charset="0"/>
              </a:rPr>
              <a:t>rimar</a:t>
            </a:r>
            <a:r>
              <a:rPr lang="en-US" sz="2400" dirty="0">
                <a:latin typeface="Modern No. 20" pitchFamily="18" charset="0"/>
              </a:rPr>
              <a:t> </a:t>
            </a:r>
            <a:r>
              <a:rPr lang="en-US" sz="2400" dirty="0" err="1">
                <a:latin typeface="Modern No. 20" pitchFamily="18" charset="0"/>
              </a:rPr>
              <a:t>Cernat</a:t>
            </a:r>
            <a:r>
              <a:rPr lang="en-US" sz="2400" dirty="0">
                <a:latin typeface="Modern No. 20" pitchFamily="18" charset="0"/>
              </a:rPr>
              <a:t> </a:t>
            </a:r>
            <a:r>
              <a:rPr lang="en-US" sz="2400" dirty="0" err="1">
                <a:latin typeface="Modern No. 20" pitchFamily="18" charset="0"/>
              </a:rPr>
              <a:t>Nicoleta</a:t>
            </a:r>
            <a:endParaRPr lang="en-US" sz="2400" dirty="0">
              <a:latin typeface="Modern No. 20" pitchFamily="18" charset="0"/>
            </a:endParaRPr>
          </a:p>
          <a:p>
            <a:pPr algn="ctr"/>
            <a:r>
              <a:rPr lang="en-US" sz="2400" dirty="0">
                <a:latin typeface="Modern No. 20" pitchFamily="18" charset="0"/>
              </a:rPr>
              <a:t>Prof.inv. </a:t>
            </a:r>
            <a:r>
              <a:rPr lang="en-US" sz="2400" dirty="0" err="1">
                <a:latin typeface="Modern No. 20" pitchFamily="18" charset="0"/>
              </a:rPr>
              <a:t>Primar</a:t>
            </a:r>
            <a:r>
              <a:rPr lang="en-US" sz="2400" dirty="0">
                <a:latin typeface="Modern No. 20" pitchFamily="18" charset="0"/>
              </a:rPr>
              <a:t> </a:t>
            </a:r>
            <a:r>
              <a:rPr lang="ro-RO" sz="2400" dirty="0">
                <a:latin typeface="Modern No. 20" pitchFamily="18" charset="0"/>
              </a:rPr>
              <a:t>Stănișteanu</a:t>
            </a:r>
            <a:r>
              <a:rPr lang="en-US" sz="2400" dirty="0">
                <a:latin typeface="Modern No. 20" pitchFamily="18" charset="0"/>
              </a:rPr>
              <a:t> </a:t>
            </a:r>
            <a:r>
              <a:rPr lang="en-US" sz="2400" dirty="0">
                <a:latin typeface="Modern No. 20" pitchFamily="18" charset="0"/>
              </a:rPr>
              <a:t>Daniela Adriana</a:t>
            </a:r>
            <a:endParaRPr lang="en-US" sz="2400" dirty="0">
              <a:latin typeface="Modern No. 20" pitchFamily="18" charset="0"/>
            </a:endParaRPr>
          </a:p>
        </p:txBody>
      </p:sp>
    </p:spTree>
    <p:extLst>
      <p:ext uri="{BB962C8B-B14F-4D97-AF65-F5344CB8AC3E}">
        <p14:creationId xmlns="" xmlns:p14="http://schemas.microsoft.com/office/powerpoint/2010/main" val="3048008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57200" y="457200"/>
            <a:ext cx="8229600" cy="6370975"/>
          </a:xfrm>
          <a:prstGeom prst="rect">
            <a:avLst/>
          </a:prstGeom>
          <a:noFill/>
        </p:spPr>
        <p:txBody>
          <a:bodyPr wrap="square" rtlCol="0">
            <a:spAutoFit/>
          </a:bodyPr>
          <a:lstStyle/>
          <a:p>
            <a:pPr algn="just">
              <a:lnSpc>
                <a:spcPct val="150000"/>
              </a:lnSpc>
            </a:pPr>
            <a:r>
              <a:rPr lang="ro-RO" sz="2400" dirty="0">
                <a:latin typeface="+mj-lt"/>
              </a:rPr>
              <a:t>	</a:t>
            </a:r>
            <a:r>
              <a:rPr lang="vi-VN" sz="2400" dirty="0">
                <a:latin typeface="+mj-lt"/>
              </a:rPr>
              <a:t>Clasa pregătitoare a fost concepută pentru copilul de șase ani ca un univers al poveștilor, al învățării prin joc, și nu ca un spațiu rigid al cunoașterii, al constrângerii. </a:t>
            </a:r>
            <a:endParaRPr lang="ro-RO" sz="2400" dirty="0">
              <a:latin typeface="+mj-lt"/>
            </a:endParaRPr>
          </a:p>
          <a:p>
            <a:pPr>
              <a:lnSpc>
                <a:spcPct val="150000"/>
              </a:lnSpc>
            </a:pPr>
            <a:r>
              <a:rPr lang="ro-RO" sz="2400" dirty="0">
                <a:latin typeface="+mj-lt"/>
              </a:rPr>
              <a:t>	</a:t>
            </a:r>
            <a:r>
              <a:rPr lang="vi-VN" sz="2400" dirty="0">
                <a:latin typeface="+mj-lt"/>
              </a:rPr>
              <a:t>S-a urmărit  familiarizarea copilului cu mediul școlar, cu anumite tipuri de activități care le va ușura ulterior asimilarea de cunoștințe la diverse discipline.</a:t>
            </a:r>
            <a:r>
              <a:rPr lang="ro-RO" sz="2400" dirty="0">
                <a:latin typeface="+mj-lt"/>
              </a:rPr>
              <a:t>     </a:t>
            </a:r>
            <a:r>
              <a:rPr lang="vi-VN" sz="2400" dirty="0">
                <a:latin typeface="+mj-lt"/>
              </a:rPr>
              <a:t/>
            </a:r>
            <a:br>
              <a:rPr lang="vi-VN" sz="2400" dirty="0">
                <a:latin typeface="+mj-lt"/>
              </a:rPr>
            </a:br>
            <a:endParaRPr lang="ro-RO" sz="2400" dirty="0">
              <a:latin typeface="+mj-lt"/>
            </a:endParaRPr>
          </a:p>
          <a:p>
            <a:pPr algn="ctr">
              <a:lnSpc>
                <a:spcPct val="150000"/>
              </a:lnSpc>
            </a:pPr>
            <a:r>
              <a:rPr lang="vi-VN" sz="2000" b="1" i="1" dirty="0">
                <a:solidFill>
                  <a:srgbClr val="7030A0"/>
                </a:solidFill>
                <a:latin typeface="+mj-lt"/>
              </a:rPr>
              <a:t>„Nu ne putem imagina copilăria fără râsetele și jocurile sale. Sufletul și inteligența devin mari prin joc. Despre un copil n</a:t>
            </a:r>
            <a:r>
              <a:rPr lang="ro-RO" sz="2000" b="1" i="1" dirty="0">
                <a:solidFill>
                  <a:srgbClr val="7030A0"/>
                </a:solidFill>
                <a:latin typeface="+mj-lt"/>
              </a:rPr>
              <a:t>u</a:t>
            </a:r>
            <a:r>
              <a:rPr lang="vi-VN" sz="2000" b="1" i="1" dirty="0">
                <a:solidFill>
                  <a:srgbClr val="7030A0"/>
                </a:solidFill>
                <a:latin typeface="+mj-lt"/>
              </a:rPr>
              <a:t> se poate spune că el crește și atât; trebuie să spunem că el se dezvoltă prin joc.” </a:t>
            </a:r>
            <a:endParaRPr lang="ro-RO" sz="2000" b="1" i="1" dirty="0">
              <a:solidFill>
                <a:srgbClr val="7030A0"/>
              </a:solidFill>
              <a:latin typeface="+mj-lt"/>
            </a:endParaRPr>
          </a:p>
          <a:p>
            <a:pPr algn="ctr">
              <a:lnSpc>
                <a:spcPct val="150000"/>
              </a:lnSpc>
            </a:pPr>
            <a:r>
              <a:rPr lang="vi-VN" sz="2000" b="1" i="1" dirty="0">
                <a:solidFill>
                  <a:srgbClr val="7030A0"/>
                </a:solidFill>
                <a:latin typeface="+mj-lt"/>
              </a:rPr>
              <a:t>(Jean Château)</a:t>
            </a:r>
            <a:endParaRPr lang="en-US" sz="2000" b="1" i="1" dirty="0">
              <a:solidFill>
                <a:srgbClr val="7030A0"/>
              </a:solidFill>
              <a:latin typeface="+mj-lt"/>
            </a:endParaRPr>
          </a:p>
          <a:p>
            <a:pPr>
              <a:lnSpc>
                <a:spcPct val="150000"/>
              </a:lnSpc>
            </a:pPr>
            <a:endParaRPr lang="en-US" sz="2400" dirty="0">
              <a:latin typeface="+mj-lt"/>
            </a:endParaRPr>
          </a:p>
        </p:txBody>
      </p:sp>
    </p:spTree>
    <p:extLst>
      <p:ext uri="{BB962C8B-B14F-4D97-AF65-F5344CB8AC3E}">
        <p14:creationId xmlns="" xmlns:p14="http://schemas.microsoft.com/office/powerpoint/2010/main" val="512337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229600" cy="5715000"/>
          </a:xfrm>
        </p:spPr>
        <p:txBody>
          <a:bodyPr>
            <a:noAutofit/>
          </a:bodyPr>
          <a:lstStyle/>
          <a:p>
            <a:pPr marL="0" indent="0" algn="just">
              <a:lnSpc>
                <a:spcPct val="150000"/>
              </a:lnSpc>
              <a:spcBef>
                <a:spcPts val="0"/>
              </a:spcBef>
              <a:buNone/>
            </a:pPr>
            <a:r>
              <a:rPr lang="ro-RO" sz="2400" b="0" dirty="0">
                <a:latin typeface="Times New Roman" pitchFamily="18" charset="0"/>
                <a:cs typeface="Times New Roman" pitchFamily="18" charset="0"/>
              </a:rPr>
              <a:t>	J</a:t>
            </a:r>
            <a:r>
              <a:rPr lang="vi-VN" sz="2400" b="0" dirty="0">
                <a:latin typeface="Times New Roman" pitchFamily="18" charset="0"/>
                <a:cs typeface="Times New Roman" pitchFamily="18" charset="0"/>
              </a:rPr>
              <a:t>ocul didactic constituie un </a:t>
            </a:r>
            <a:r>
              <a:rPr lang="vi-VN" sz="2400" b="1" i="1" dirty="0">
                <a:solidFill>
                  <a:srgbClr val="00B050"/>
                </a:solidFill>
                <a:latin typeface="Times New Roman" pitchFamily="18" charset="0"/>
                <a:cs typeface="Times New Roman" pitchFamily="18" charset="0"/>
              </a:rPr>
              <a:t>mijloc valoros de instruire și educare </a:t>
            </a:r>
            <a:r>
              <a:rPr lang="vi-VN" sz="2400" b="0" dirty="0">
                <a:latin typeface="Times New Roman" pitchFamily="18" charset="0"/>
                <a:cs typeface="Times New Roman" pitchFamily="18" charset="0"/>
              </a:rPr>
              <a:t>a copiilor de vârstă școlară mic</a:t>
            </a:r>
            <a:r>
              <a:rPr lang="ro-RO" sz="2400" b="0" dirty="0">
                <a:latin typeface="Times New Roman" pitchFamily="18" charset="0"/>
                <a:cs typeface="Times New Roman" pitchFamily="18" charset="0"/>
              </a:rPr>
              <a:t>ă</a:t>
            </a:r>
            <a:r>
              <a:rPr lang="vi-VN" sz="2400" b="0" dirty="0">
                <a:latin typeface="Times New Roman" pitchFamily="18" charset="0"/>
                <a:cs typeface="Times New Roman" pitchFamily="18" charset="0"/>
              </a:rPr>
              <a:t> pentru că rezolvă într-un mod adecvat vârstei, sarcini didactice complexe. </a:t>
            </a:r>
            <a:endParaRPr lang="ro-RO" sz="2400" b="0" dirty="0">
              <a:latin typeface="Times New Roman" pitchFamily="18" charset="0"/>
              <a:cs typeface="Times New Roman" pitchFamily="18" charset="0"/>
            </a:endParaRPr>
          </a:p>
          <a:p>
            <a:pPr marL="0" indent="0" algn="just">
              <a:lnSpc>
                <a:spcPct val="150000"/>
              </a:lnSpc>
              <a:spcBef>
                <a:spcPts val="0"/>
              </a:spcBef>
              <a:buNone/>
            </a:pPr>
            <a:r>
              <a:rPr lang="ro-RO" sz="2400" b="0" dirty="0">
                <a:latin typeface="Times New Roman" pitchFamily="18" charset="0"/>
                <a:cs typeface="Times New Roman" pitchFamily="18" charset="0"/>
              </a:rPr>
              <a:t>	</a:t>
            </a:r>
          </a:p>
          <a:p>
            <a:pPr marL="0" indent="0" algn="just">
              <a:lnSpc>
                <a:spcPct val="150000"/>
              </a:lnSpc>
              <a:spcBef>
                <a:spcPts val="0"/>
              </a:spcBef>
              <a:buNone/>
            </a:pPr>
            <a:r>
              <a:rPr lang="ro-RO" sz="2400" dirty="0">
                <a:latin typeface="Times New Roman" pitchFamily="18" charset="0"/>
                <a:cs typeface="Times New Roman" pitchFamily="18" charset="0"/>
              </a:rPr>
              <a:t>	</a:t>
            </a:r>
            <a:r>
              <a:rPr lang="ro-RO" sz="2400" b="0" dirty="0">
                <a:latin typeface="Times New Roman" pitchFamily="18" charset="0"/>
                <a:cs typeface="Times New Roman" pitchFamily="18" charset="0"/>
              </a:rPr>
              <a:t>El </a:t>
            </a:r>
            <a:r>
              <a:rPr lang="vi-VN" sz="2400" b="0" dirty="0">
                <a:latin typeface="Times New Roman" pitchFamily="18" charset="0"/>
                <a:cs typeface="Times New Roman" pitchFamily="18" charset="0"/>
              </a:rPr>
              <a:t>îndeplinește mai multe </a:t>
            </a:r>
            <a:r>
              <a:rPr lang="vi-VN" sz="2400" b="1" i="1" dirty="0">
                <a:solidFill>
                  <a:srgbClr val="00B050"/>
                </a:solidFill>
                <a:latin typeface="Times New Roman" pitchFamily="18" charset="0"/>
                <a:cs typeface="Times New Roman" pitchFamily="18" charset="0"/>
              </a:rPr>
              <a:t>funcții</a:t>
            </a:r>
            <a:r>
              <a:rPr lang="vi-VN" sz="2400" b="0" dirty="0">
                <a:latin typeface="Times New Roman" pitchFamily="18" charset="0"/>
                <a:cs typeface="Times New Roman" pitchFamily="18" charset="0"/>
              </a:rPr>
              <a:t>: </a:t>
            </a:r>
            <a:r>
              <a:rPr lang="vi-VN" sz="2400" b="0" i="1" dirty="0">
                <a:latin typeface="Times New Roman" pitchFamily="18" charset="0"/>
                <a:cs typeface="Times New Roman" pitchFamily="18" charset="0"/>
              </a:rPr>
              <a:t>de binedispunere, relaxare, distracție; de dezvoltare a creativității; de modelare și formare a personalității</a:t>
            </a:r>
            <a:r>
              <a:rPr lang="vi-VN" sz="2400" b="0" dirty="0">
                <a:latin typeface="Times New Roman" pitchFamily="18" charset="0"/>
                <a:cs typeface="Times New Roman" pitchFamily="18" charset="0"/>
              </a:rPr>
              <a:t>.</a:t>
            </a:r>
            <a:endParaRPr lang="ro-RO" sz="2400" b="0" dirty="0">
              <a:latin typeface="Times New Roman" pitchFamily="18" charset="0"/>
              <a:cs typeface="Times New Roman" pitchFamily="18" charset="0"/>
            </a:endParaRPr>
          </a:p>
          <a:p>
            <a:pPr marL="0" indent="0" algn="just">
              <a:lnSpc>
                <a:spcPct val="150000"/>
              </a:lnSpc>
              <a:spcBef>
                <a:spcPts val="0"/>
              </a:spcBef>
              <a:buNone/>
            </a:pPr>
            <a:endParaRPr lang="vi-VN" sz="2400" b="0" dirty="0">
              <a:latin typeface="Times New Roman" pitchFamily="18" charset="0"/>
              <a:cs typeface="Times New Roman" pitchFamily="18" charset="0"/>
            </a:endParaRPr>
          </a:p>
          <a:p>
            <a:pPr marL="0" indent="0" algn="just">
              <a:lnSpc>
                <a:spcPct val="150000"/>
              </a:lnSpc>
              <a:spcBef>
                <a:spcPts val="0"/>
              </a:spcBef>
              <a:buNone/>
            </a:pPr>
            <a:r>
              <a:rPr lang="ro-RO" sz="2400" b="0" dirty="0">
                <a:latin typeface="Times New Roman" pitchFamily="18" charset="0"/>
                <a:cs typeface="Times New Roman" pitchFamily="18" charset="0"/>
              </a:rPr>
              <a:t>	</a:t>
            </a:r>
            <a:r>
              <a:rPr lang="vi-VN" sz="2400" b="0" dirty="0">
                <a:latin typeface="Times New Roman" pitchFamily="18" charset="0"/>
                <a:cs typeface="Times New Roman" pitchFamily="18" charset="0"/>
              </a:rPr>
              <a:t>Integrate în activitățile didactice, </a:t>
            </a:r>
            <a:r>
              <a:rPr lang="vi-VN" sz="2400" b="1" i="1" dirty="0">
                <a:solidFill>
                  <a:srgbClr val="00B050"/>
                </a:solidFill>
                <a:latin typeface="Times New Roman" pitchFamily="18" charset="0"/>
                <a:cs typeface="Times New Roman" pitchFamily="18" charset="0"/>
              </a:rPr>
              <a:t>elementele de joc aduc varietate, o stare de bine, </a:t>
            </a:r>
            <a:r>
              <a:rPr lang="vi-VN" sz="2400" b="0" dirty="0">
                <a:latin typeface="Times New Roman" pitchFamily="18" charset="0"/>
                <a:cs typeface="Times New Roman" pitchFamily="18" charset="0"/>
              </a:rPr>
              <a:t>prevenind oboseala sau plictiseala. </a:t>
            </a:r>
            <a:endParaRPr lang="ro-RO" sz="2400" b="0" dirty="0">
              <a:latin typeface="Times New Roman" pitchFamily="18" charset="0"/>
              <a:cs typeface="Times New Roman" pitchFamily="18" charset="0"/>
            </a:endParaRPr>
          </a:p>
          <a:p>
            <a:pPr marL="0" indent="0" algn="just">
              <a:lnSpc>
                <a:spcPct val="150000"/>
              </a:lnSpc>
              <a:spcBef>
                <a:spcPts val="0"/>
              </a:spcBef>
              <a:buNone/>
            </a:pPr>
            <a:endParaRPr lang="ro-RO" sz="2400" dirty="0">
              <a:latin typeface="Times New Roman" pitchFamily="18" charset="0"/>
              <a:cs typeface="Times New Roman" pitchFamily="18" charset="0"/>
            </a:endParaRPr>
          </a:p>
        </p:txBody>
      </p:sp>
    </p:spTree>
    <p:extLst>
      <p:ext uri="{BB962C8B-B14F-4D97-AF65-F5344CB8AC3E}">
        <p14:creationId xmlns="" xmlns:p14="http://schemas.microsoft.com/office/powerpoint/2010/main" val="4278724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152400"/>
            <a:ext cx="8458200" cy="6032421"/>
          </a:xfrm>
          <a:prstGeom prst="rect">
            <a:avLst/>
          </a:prstGeom>
          <a:noFill/>
        </p:spPr>
        <p:txBody>
          <a:bodyPr wrap="square" rtlCol="0">
            <a:spAutoFit/>
          </a:bodyPr>
          <a:lstStyle/>
          <a:p>
            <a:pPr algn="ctr"/>
            <a:r>
              <a:rPr lang="vi-VN" sz="2400" dirty="0">
                <a:latin typeface="Times New Roman" pitchFamily="18" charset="0"/>
                <a:cs typeface="Times New Roman" pitchFamily="18" charset="0"/>
              </a:rPr>
              <a:t>Fiecare joc didactic cuprinde următoarele </a:t>
            </a:r>
            <a:r>
              <a:rPr lang="vi-VN" sz="2400" b="1" i="1" dirty="0">
                <a:solidFill>
                  <a:srgbClr val="00B050"/>
                </a:solidFill>
                <a:latin typeface="Times New Roman" pitchFamily="18" charset="0"/>
                <a:cs typeface="Times New Roman" pitchFamily="18" charset="0"/>
              </a:rPr>
              <a:t>laturi constructive</a:t>
            </a:r>
            <a:r>
              <a:rPr lang="ro-RO" sz="2400" dirty="0">
                <a:latin typeface="Modern No. 20" pitchFamily="18" charset="0"/>
                <a:cs typeface="Times New Roman" pitchFamily="18" charset="0"/>
              </a:rPr>
              <a:t>:</a:t>
            </a:r>
          </a:p>
          <a:p>
            <a:r>
              <a:rPr lang="vi-VN" sz="2400" dirty="0">
                <a:latin typeface="Times New Roman" pitchFamily="18" charset="0"/>
                <a:cs typeface="Times New Roman" pitchFamily="18" charset="0"/>
              </a:rPr>
              <a:t/>
            </a:r>
            <a:br>
              <a:rPr lang="vi-VN" sz="2400" dirty="0">
                <a:latin typeface="Times New Roman" pitchFamily="18" charset="0"/>
                <a:cs typeface="Times New Roman" pitchFamily="18" charset="0"/>
              </a:rPr>
            </a:br>
            <a:r>
              <a:rPr lang="ro-RO" sz="2000" dirty="0">
                <a:latin typeface="Modern No. 20" pitchFamily="18" charset="0"/>
                <a:cs typeface="Times New Roman" pitchFamily="18" charset="0"/>
              </a:rPr>
              <a:t>*</a:t>
            </a:r>
            <a:r>
              <a:rPr lang="vi-VN" sz="2000" b="1" i="1" dirty="0">
                <a:solidFill>
                  <a:schemeClr val="accent2">
                    <a:lumMod val="75000"/>
                  </a:schemeClr>
                </a:solidFill>
                <a:latin typeface="Times New Roman" pitchFamily="18" charset="0"/>
                <a:cs typeface="Times New Roman" pitchFamily="18" charset="0"/>
              </a:rPr>
              <a:t>Scopul didactic </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o finalitate educativă</a:t>
            </a:r>
            <a:r>
              <a:rPr lang="ro-RO" sz="2000" dirty="0">
                <a:latin typeface="Modern No. 20" pitchFamily="18" charset="0"/>
                <a:cs typeface="Times New Roman" pitchFamily="18" charset="0"/>
              </a:rPr>
              <a:t> care </a:t>
            </a:r>
            <a:r>
              <a:rPr lang="vi-VN" sz="2000" dirty="0">
                <a:latin typeface="Times New Roman" pitchFamily="18" charset="0"/>
                <a:cs typeface="Times New Roman" pitchFamily="18" charset="0"/>
              </a:rPr>
              <a:t>trebuie să fie clară şi precisă, asigurând buna organizare şi desfăşurare a activităţii.</a:t>
            </a:r>
            <a:br>
              <a:rPr lang="vi-VN" sz="2000" dirty="0">
                <a:latin typeface="Times New Roman" pitchFamily="18" charset="0"/>
                <a:cs typeface="Times New Roman" pitchFamily="18" charset="0"/>
              </a:rPr>
            </a:br>
            <a:r>
              <a:rPr lang="ro-RO" sz="2000" b="1" dirty="0">
                <a:latin typeface="Modern No. 20" pitchFamily="18" charset="0"/>
                <a:cs typeface="Times New Roman" pitchFamily="18" charset="0"/>
              </a:rPr>
              <a:t>*</a:t>
            </a:r>
            <a:r>
              <a:rPr lang="vi-VN" sz="2000" b="1" i="1" dirty="0">
                <a:solidFill>
                  <a:schemeClr val="accent2">
                    <a:lumMod val="75000"/>
                  </a:schemeClr>
                </a:solidFill>
                <a:latin typeface="Times New Roman" pitchFamily="18" charset="0"/>
                <a:cs typeface="Times New Roman" pitchFamily="18" charset="0"/>
              </a:rPr>
              <a:t>Sarcina didactică </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elementul de instruire prin care se exersează operaţiile gândirii (recunoaştere, descriere, reconstituire, comparaţie). Formularea acesteia trebuie să fie accesibilă copiilor şi în acelaşe timp să le</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solicite noi eforturi, să le trezească şi să le menţină interesul.</a:t>
            </a:r>
            <a:endParaRPr lang="ro-RO" sz="2000" dirty="0">
              <a:latin typeface="Modern No. 20" pitchFamily="18" charset="0"/>
              <a:cs typeface="Times New Roman" pitchFamily="18" charset="0"/>
            </a:endParaRPr>
          </a:p>
          <a:p>
            <a:r>
              <a:rPr lang="ro-RO" sz="2000" b="1" dirty="0">
                <a:latin typeface="Modern No. 20" pitchFamily="18" charset="0"/>
                <a:cs typeface="Times New Roman" pitchFamily="18" charset="0"/>
              </a:rPr>
              <a:t>*</a:t>
            </a:r>
            <a:r>
              <a:rPr lang="vi-VN" sz="2000" b="1" i="1" dirty="0">
                <a:solidFill>
                  <a:schemeClr val="accent2">
                    <a:lumMod val="75000"/>
                  </a:schemeClr>
                </a:solidFill>
                <a:latin typeface="Times New Roman" pitchFamily="18" charset="0"/>
                <a:cs typeface="Times New Roman" pitchFamily="18" charset="0"/>
              </a:rPr>
              <a:t>Conţinutul jocului </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ansamblul cunoştinţelor deprinderilor, priceperilor care le achiziţionează sau se consolidează</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trebuie prezentat într-o manieră accesibilă şi plăcută copiilor.</a:t>
            </a:r>
            <a:br>
              <a:rPr lang="vi-VN" sz="2000" dirty="0">
                <a:latin typeface="Times New Roman" pitchFamily="18" charset="0"/>
                <a:cs typeface="Times New Roman" pitchFamily="18" charset="0"/>
              </a:rPr>
            </a:br>
            <a:r>
              <a:rPr lang="ro-RO" sz="2000" b="1" dirty="0">
                <a:latin typeface="Modern No. 20" pitchFamily="18" charset="0"/>
                <a:cs typeface="Times New Roman" pitchFamily="18" charset="0"/>
              </a:rPr>
              <a:t>*</a:t>
            </a:r>
            <a:r>
              <a:rPr lang="vi-VN" sz="2000" b="1" i="1" dirty="0">
                <a:solidFill>
                  <a:schemeClr val="accent2">
                    <a:lumMod val="75000"/>
                  </a:schemeClr>
                </a:solidFill>
                <a:latin typeface="Times New Roman" pitchFamily="18" charset="0"/>
                <a:cs typeface="Times New Roman" pitchFamily="18" charset="0"/>
              </a:rPr>
              <a:t>Regulile jocului </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reglementează comportamentul şi acţiunile copiilor pe tot parcursul jocului</a:t>
            </a:r>
            <a:r>
              <a:rPr lang="ro-RO" sz="2000" dirty="0">
                <a:latin typeface="Modern No. 20" pitchFamily="18" charset="0"/>
                <a:cs typeface="Times New Roman" pitchFamily="18" charset="0"/>
              </a:rPr>
              <a:t>.</a:t>
            </a:r>
          </a:p>
          <a:p>
            <a:pPr algn="just"/>
            <a:r>
              <a:rPr lang="ro-RO" sz="2000" b="1" dirty="0">
                <a:latin typeface="Modern No. 20" pitchFamily="18" charset="0"/>
                <a:cs typeface="Times New Roman" pitchFamily="18" charset="0"/>
              </a:rPr>
              <a:t>*</a:t>
            </a:r>
            <a:r>
              <a:rPr lang="vi-VN" sz="2000" b="1" i="1" dirty="0">
                <a:solidFill>
                  <a:schemeClr val="accent2">
                    <a:lumMod val="75000"/>
                  </a:schemeClr>
                </a:solidFill>
                <a:latin typeface="Times New Roman" pitchFamily="18" charset="0"/>
                <a:cs typeface="Times New Roman" pitchFamily="18" charset="0"/>
              </a:rPr>
              <a:t>Acţiunile de joc </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mijloace prin care jocul devine o acţiune plăcută, distractivă, relaxantă</a:t>
            </a:r>
            <a:r>
              <a:rPr lang="ro-RO" sz="2000" dirty="0">
                <a:latin typeface="Modern No. 20" pitchFamily="18" charset="0"/>
                <a:cs typeface="Times New Roman" pitchFamily="18" charset="0"/>
              </a:rPr>
              <a:t>; </a:t>
            </a:r>
            <a:r>
              <a:rPr lang="vi-VN" sz="2000" dirty="0">
                <a:latin typeface="Times New Roman" pitchFamily="18" charset="0"/>
                <a:cs typeface="Times New Roman" pitchFamily="18" charset="0"/>
              </a:rPr>
              <a:t>antrenează copiii la o activitate intelectuală al cărei efort nu este conştientizat, ele dinamizează participarea şi favorizează obţinerea performanţelor. Acţiunile de joc sunt reprezentate prin elemente specifice: descoperirea, ghicirea, aşteptarea, întrecerea etc.</a:t>
            </a:r>
          </a:p>
          <a:p>
            <a:pPr algn="just"/>
            <a:r>
              <a:rPr lang="ro-RO" dirty="0">
                <a:latin typeface="Modern No. 20" pitchFamily="18" charset="0"/>
                <a:cs typeface="Times New Roman" pitchFamily="18" charset="0"/>
              </a:rPr>
              <a:t>		</a:t>
            </a:r>
            <a:endParaRPr lang="en-US" dirty="0">
              <a:latin typeface="Modern No. 20" pitchFamily="18" charset="0"/>
            </a:endParaRPr>
          </a:p>
        </p:txBody>
      </p:sp>
    </p:spTree>
    <p:extLst>
      <p:ext uri="{BB962C8B-B14F-4D97-AF65-F5344CB8AC3E}">
        <p14:creationId xmlns="" xmlns:p14="http://schemas.microsoft.com/office/powerpoint/2010/main" val="3643722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839200" cy="6477000"/>
          </a:xfrm>
        </p:spPr>
        <p:txBody>
          <a:bodyPr>
            <a:normAutofit lnSpcReduction="10000"/>
          </a:bodyPr>
          <a:lstStyle/>
          <a:p>
            <a:pPr marL="0" indent="0" algn="just">
              <a:lnSpc>
                <a:spcPct val="150000"/>
              </a:lnSpc>
              <a:buNone/>
            </a:pPr>
            <a:r>
              <a:rPr lang="ro-RO" sz="2000" dirty="0">
                <a:latin typeface="Modern No. 20" pitchFamily="18" charset="0"/>
                <a:cs typeface="Times New Roman" pitchFamily="18" charset="0"/>
              </a:rPr>
              <a:t>	T</a:t>
            </a:r>
            <a:r>
              <a:rPr lang="en-US" sz="2000" dirty="0" err="1">
                <a:latin typeface="Modern No. 20" pitchFamily="18" charset="0"/>
                <a:cs typeface="Times New Roman" pitchFamily="18" charset="0"/>
              </a:rPr>
              <a:t>răim</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într</a:t>
            </a:r>
            <a:r>
              <a:rPr lang="en-US" sz="2000" dirty="0">
                <a:latin typeface="Modern No. 20" pitchFamily="18" charset="0"/>
                <a:cs typeface="Times New Roman" pitchFamily="18" charset="0"/>
              </a:rPr>
              <a:t>-o </a:t>
            </a:r>
            <a:r>
              <a:rPr lang="en-US" sz="2000" dirty="0" err="1">
                <a:latin typeface="Modern No. 20" pitchFamily="18" charset="0"/>
                <a:cs typeface="Times New Roman" pitchFamily="18" charset="0"/>
              </a:rPr>
              <a:t>societate</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pe</a:t>
            </a:r>
            <a:r>
              <a:rPr lang="en-US" sz="2000" dirty="0">
                <a:latin typeface="Modern No. 20" pitchFamily="18" charset="0"/>
                <a:cs typeface="Times New Roman" pitchFamily="18" charset="0"/>
              </a:rPr>
              <a:t> care o </a:t>
            </a:r>
            <a:r>
              <a:rPr lang="en-US" sz="2000" dirty="0" err="1">
                <a:latin typeface="Modern No. 20" pitchFamily="18" charset="0"/>
                <a:cs typeface="Times New Roman" pitchFamily="18" charset="0"/>
              </a:rPr>
              <a:t>etichetăm</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ca</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fiind</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una</a:t>
            </a:r>
            <a:r>
              <a:rPr lang="en-US" sz="2000" dirty="0">
                <a:latin typeface="Modern No. 20" pitchFamily="18" charset="0"/>
                <a:cs typeface="Times New Roman" pitchFamily="18" charset="0"/>
              </a:rPr>
              <a:t> a </a:t>
            </a:r>
            <a:r>
              <a:rPr lang="en-US" sz="2000" dirty="0" err="1">
                <a:latin typeface="Modern No. 20" pitchFamily="18" charset="0"/>
                <a:cs typeface="Times New Roman" pitchFamily="18" charset="0"/>
              </a:rPr>
              <a:t>cunoașterii</a:t>
            </a:r>
            <a:r>
              <a:rPr lang="en-US" sz="2000" dirty="0">
                <a:latin typeface="Modern No. 20" pitchFamily="18" charset="0"/>
                <a:cs typeface="Times New Roman" pitchFamily="18" charset="0"/>
              </a:rPr>
              <a:t>, o </a:t>
            </a:r>
            <a:r>
              <a:rPr lang="en-US" sz="2000" dirty="0" err="1">
                <a:latin typeface="Modern No. 20" pitchFamily="18" charset="0"/>
                <a:cs typeface="Times New Roman" pitchFamily="18" charset="0"/>
              </a:rPr>
              <a:t>societate</a:t>
            </a:r>
            <a:r>
              <a:rPr lang="en-US" sz="2000" dirty="0">
                <a:latin typeface="Modern No. 20" pitchFamily="18" charset="0"/>
                <a:cs typeface="Times New Roman" pitchFamily="18" charset="0"/>
              </a:rPr>
              <a:t> care </a:t>
            </a:r>
            <a:r>
              <a:rPr lang="en-US" sz="2000" dirty="0" err="1">
                <a:latin typeface="Modern No. 20" pitchFamily="18" charset="0"/>
                <a:cs typeface="Times New Roman" pitchFamily="18" charset="0"/>
              </a:rPr>
              <a:t>își</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asumă</a:t>
            </a:r>
            <a:r>
              <a:rPr lang="en-US" sz="2000" dirty="0">
                <a:latin typeface="Modern No. 20" pitchFamily="18" charset="0"/>
                <a:cs typeface="Times New Roman" pitchFamily="18" charset="0"/>
              </a:rPr>
              <a:t> tot </a:t>
            </a:r>
            <a:r>
              <a:rPr lang="en-US" sz="2000" dirty="0" err="1">
                <a:latin typeface="Modern No. 20" pitchFamily="18" charset="0"/>
                <a:cs typeface="Times New Roman" pitchFamily="18" charset="0"/>
              </a:rPr>
              <a:t>mai</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ferm</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mesajul</a:t>
            </a:r>
            <a:r>
              <a:rPr lang="en-US" sz="2000" dirty="0">
                <a:latin typeface="Modern No. 20" pitchFamily="18" charset="0"/>
                <a:cs typeface="Times New Roman" pitchFamily="18" charset="0"/>
              </a:rPr>
              <a:t> de a continua </a:t>
            </a:r>
            <a:r>
              <a:rPr lang="en-US" sz="2000" b="1" i="1" dirty="0" err="1">
                <a:solidFill>
                  <a:schemeClr val="accent2">
                    <a:lumMod val="75000"/>
                  </a:schemeClr>
                </a:solidFill>
                <a:latin typeface="Modern No. 20" pitchFamily="18" charset="0"/>
                <a:cs typeface="Times New Roman" pitchFamily="18" charset="0"/>
              </a:rPr>
              <a:t>să</a:t>
            </a:r>
            <a:r>
              <a:rPr lang="en-US" sz="2000" b="1" i="1" dirty="0">
                <a:solidFill>
                  <a:schemeClr val="accent2">
                    <a:lumMod val="75000"/>
                  </a:schemeClr>
                </a:solidFill>
                <a:latin typeface="Modern No. 20" pitchFamily="18" charset="0"/>
                <a:cs typeface="Times New Roman" pitchFamily="18" charset="0"/>
              </a:rPr>
              <a:t> </a:t>
            </a:r>
            <a:r>
              <a:rPr lang="en-US" sz="2000" b="1" i="1" dirty="0" err="1">
                <a:solidFill>
                  <a:schemeClr val="accent2">
                    <a:lumMod val="75000"/>
                  </a:schemeClr>
                </a:solidFill>
                <a:latin typeface="Modern No. 20" pitchFamily="18" charset="0"/>
                <a:cs typeface="Times New Roman" pitchFamily="18" charset="0"/>
              </a:rPr>
              <a:t>înveți</a:t>
            </a:r>
            <a:r>
              <a:rPr lang="en-US" sz="2000" b="1" i="1" dirty="0">
                <a:solidFill>
                  <a:schemeClr val="accent2">
                    <a:lumMod val="75000"/>
                  </a:schemeClr>
                </a:solidFill>
                <a:latin typeface="Modern No. 20" pitchFamily="18" charset="0"/>
                <a:cs typeface="Times New Roman" pitchFamily="18" charset="0"/>
              </a:rPr>
              <a:t> </a:t>
            </a:r>
            <a:r>
              <a:rPr lang="en-US" sz="2000" b="1" i="1" dirty="0" err="1">
                <a:solidFill>
                  <a:schemeClr val="accent2">
                    <a:lumMod val="75000"/>
                  </a:schemeClr>
                </a:solidFill>
                <a:latin typeface="Modern No. 20" pitchFamily="18" charset="0"/>
                <a:cs typeface="Times New Roman" pitchFamily="18" charset="0"/>
              </a:rPr>
              <a:t>oriunde</a:t>
            </a:r>
            <a:r>
              <a:rPr lang="en-US" sz="2000" b="1" i="1" dirty="0">
                <a:solidFill>
                  <a:schemeClr val="accent2">
                    <a:lumMod val="75000"/>
                  </a:schemeClr>
                </a:solidFill>
                <a:latin typeface="Modern No. 20" pitchFamily="18" charset="0"/>
                <a:cs typeface="Times New Roman" pitchFamily="18" charset="0"/>
              </a:rPr>
              <a:t>, </a:t>
            </a:r>
            <a:r>
              <a:rPr lang="en-US" sz="2000" b="1" i="1" dirty="0" err="1">
                <a:solidFill>
                  <a:schemeClr val="accent2">
                    <a:lumMod val="75000"/>
                  </a:schemeClr>
                </a:solidFill>
                <a:latin typeface="Modern No. 20" pitchFamily="18" charset="0"/>
                <a:cs typeface="Times New Roman" pitchFamily="18" charset="0"/>
              </a:rPr>
              <a:t>oricât</a:t>
            </a:r>
            <a:r>
              <a:rPr lang="en-US" sz="2000" b="1" i="1" dirty="0">
                <a:solidFill>
                  <a:schemeClr val="accent2">
                    <a:lumMod val="75000"/>
                  </a:schemeClr>
                </a:solidFill>
                <a:latin typeface="Modern No. 20" pitchFamily="18" charset="0"/>
                <a:cs typeface="Times New Roman" pitchFamily="18" charset="0"/>
              </a:rPr>
              <a:t>, </a:t>
            </a:r>
            <a:r>
              <a:rPr lang="en-US" sz="2000" b="1" i="1" dirty="0" err="1">
                <a:solidFill>
                  <a:schemeClr val="accent2">
                    <a:lumMod val="75000"/>
                  </a:schemeClr>
                </a:solidFill>
                <a:latin typeface="Modern No. 20" pitchFamily="18" charset="0"/>
                <a:cs typeface="Times New Roman" pitchFamily="18" charset="0"/>
              </a:rPr>
              <a:t>oricum</a:t>
            </a:r>
            <a:r>
              <a:rPr lang="en-US" sz="2000" b="1" i="1" dirty="0">
                <a:solidFill>
                  <a:schemeClr val="accent2">
                    <a:lumMod val="75000"/>
                  </a:schemeClr>
                </a:solidFill>
                <a:latin typeface="Modern No. 20" pitchFamily="18" charset="0"/>
                <a:cs typeface="Times New Roman" pitchFamily="18" charset="0"/>
              </a:rPr>
              <a:t>. </a:t>
            </a:r>
            <a:endParaRPr lang="ro-RO" sz="2000" b="1" i="1" dirty="0">
              <a:solidFill>
                <a:schemeClr val="accent2">
                  <a:lumMod val="75000"/>
                </a:schemeClr>
              </a:solidFill>
              <a:latin typeface="Modern No. 20" pitchFamily="18" charset="0"/>
              <a:cs typeface="Times New Roman" pitchFamily="18" charset="0"/>
            </a:endParaRPr>
          </a:p>
          <a:p>
            <a:pPr marL="0" indent="0" algn="just">
              <a:lnSpc>
                <a:spcPct val="150000"/>
              </a:lnSpc>
              <a:buNone/>
            </a:pPr>
            <a:r>
              <a:rPr lang="ro-RO" sz="2000" dirty="0">
                <a:latin typeface="Modern No. 20" pitchFamily="18" charset="0"/>
                <a:cs typeface="Times New Roman" pitchFamily="18" charset="0"/>
              </a:rPr>
              <a:t>	În contextul situației actuale, de învățare online, este necesar </a:t>
            </a:r>
            <a:r>
              <a:rPr lang="ro-RO" sz="2000" i="1" dirty="0">
                <a:latin typeface="Modern No. 20" pitchFamily="18" charset="0"/>
                <a:cs typeface="Times New Roman" pitchFamily="18" charset="0"/>
              </a:rPr>
              <a:t>să ,,transformăm” demersurile educative astfel încât să ne adaptăm condițiilor.</a:t>
            </a:r>
          </a:p>
          <a:p>
            <a:pPr marL="0" indent="0" algn="just">
              <a:lnSpc>
                <a:spcPct val="150000"/>
              </a:lnSpc>
              <a:buNone/>
            </a:pPr>
            <a:r>
              <a:rPr lang="ro-RO" sz="2000" dirty="0">
                <a:latin typeface="Modern No. 20" pitchFamily="18" charset="0"/>
                <a:cs typeface="Times New Roman" pitchFamily="18" charset="0"/>
              </a:rPr>
              <a:t>	În consecință suntem nevoiți să utilizăm tehnologiile digitale și să facilităm transmiterea cunoștințelor și a informațiilor către elevi într-o manieră plăcută și atractivă.</a:t>
            </a:r>
          </a:p>
          <a:p>
            <a:pPr marL="0" indent="0" algn="just">
              <a:lnSpc>
                <a:spcPct val="150000"/>
              </a:lnSpc>
              <a:buNone/>
            </a:pPr>
            <a:r>
              <a:rPr lang="ro-RO" sz="2000" dirty="0">
                <a:latin typeface="Modern No. 20" pitchFamily="18" charset="0"/>
                <a:cs typeface="Times New Roman" pitchFamily="18" charset="0"/>
              </a:rPr>
              <a:t>	</a:t>
            </a:r>
            <a:r>
              <a:rPr lang="en-US" sz="2000" dirty="0" err="1">
                <a:latin typeface="Modern No. 20" pitchFamily="18" charset="0"/>
                <a:cs typeface="Times New Roman" pitchFamily="18" charset="0"/>
              </a:rPr>
              <a:t>Tehnologiile</a:t>
            </a:r>
            <a:r>
              <a:rPr lang="en-US" sz="2000" b="0" dirty="0">
                <a:latin typeface="Modern No. 20" pitchFamily="18" charset="0"/>
                <a:cs typeface="Times New Roman" pitchFamily="18" charset="0"/>
              </a:rPr>
              <a:t> </a:t>
            </a:r>
            <a:r>
              <a:rPr lang="en-US" sz="2000" dirty="0" err="1">
                <a:latin typeface="Modern No. 20" pitchFamily="18" charset="0"/>
                <a:cs typeface="Times New Roman" pitchFamily="18" charset="0"/>
              </a:rPr>
              <a:t>digitale</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reușesc</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să</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creeze</a:t>
            </a:r>
            <a:r>
              <a:rPr lang="en-US" sz="2000" b="0" dirty="0">
                <a:latin typeface="Modern No. 20" pitchFamily="18" charset="0"/>
                <a:cs typeface="Times New Roman" pitchFamily="18" charset="0"/>
              </a:rPr>
              <a:t> un </a:t>
            </a:r>
            <a:r>
              <a:rPr lang="en-US" sz="2000" dirty="0" err="1">
                <a:latin typeface="Modern No. 20" pitchFamily="18" charset="0"/>
                <a:cs typeface="Times New Roman" pitchFamily="18" charset="0"/>
              </a:rPr>
              <a:t>mediu</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stimulativ</a:t>
            </a:r>
            <a:r>
              <a:rPr lang="en-US" sz="2000" dirty="0">
                <a:latin typeface="Modern No. 20" pitchFamily="18" charset="0"/>
                <a:cs typeface="Times New Roman" pitchFamily="18" charset="0"/>
              </a:rPr>
              <a:t> complex</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deoarece</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implică</a:t>
            </a:r>
            <a:r>
              <a:rPr lang="en-US" sz="2000" b="0" dirty="0">
                <a:latin typeface="Modern No. 20" pitchFamily="18" charset="0"/>
                <a:cs typeface="Times New Roman" pitchFamily="18" charset="0"/>
              </a:rPr>
              <a:t> </a:t>
            </a:r>
            <a:r>
              <a:rPr lang="en-US" sz="2000" b="1" dirty="0" err="1">
                <a:solidFill>
                  <a:schemeClr val="accent2">
                    <a:lumMod val="75000"/>
                  </a:schemeClr>
                </a:solidFill>
                <a:latin typeface="Modern No. 20" pitchFamily="18" charset="0"/>
                <a:cs typeface="Times New Roman" pitchFamily="18" charset="0"/>
              </a:rPr>
              <a:t>modalități</a:t>
            </a:r>
            <a:r>
              <a:rPr lang="en-US" sz="2000" b="1" dirty="0">
                <a:solidFill>
                  <a:schemeClr val="accent2">
                    <a:lumMod val="75000"/>
                  </a:schemeClr>
                </a:solidFill>
                <a:latin typeface="Modern No. 20" pitchFamily="18" charset="0"/>
                <a:cs typeface="Times New Roman" pitchFamily="18" charset="0"/>
              </a:rPr>
              <a:t> de </a:t>
            </a:r>
            <a:r>
              <a:rPr lang="en-US" sz="2000" b="1" dirty="0" err="1">
                <a:solidFill>
                  <a:schemeClr val="accent2">
                    <a:lumMod val="75000"/>
                  </a:schemeClr>
                </a:solidFill>
                <a:latin typeface="Modern No. 20" pitchFamily="18" charset="0"/>
                <a:cs typeface="Times New Roman" pitchFamily="18" charset="0"/>
              </a:rPr>
              <a:t>stimulare</a:t>
            </a:r>
            <a:r>
              <a:rPr lang="en-US" sz="2000" b="1" dirty="0">
                <a:solidFill>
                  <a:schemeClr val="accent2">
                    <a:lumMod val="75000"/>
                  </a:schemeClr>
                </a:solidFill>
                <a:latin typeface="Modern No. 20" pitchFamily="18" charset="0"/>
                <a:cs typeface="Times New Roman" pitchFamily="18" charset="0"/>
              </a:rPr>
              <a:t> multiple </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prin</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intermediul</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sunetelor</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culorilor</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mișcării</a:t>
            </a:r>
            <a:r>
              <a:rPr lang="en-US" sz="2000" b="0" dirty="0">
                <a:latin typeface="Modern No. 20" pitchFamily="18" charset="0"/>
                <a:cs typeface="Times New Roman" pitchFamily="18" charset="0"/>
              </a:rPr>
              <a:t> – </a:t>
            </a:r>
            <a:r>
              <a:rPr lang="en-US" sz="2000" b="0" dirty="0" err="1">
                <a:latin typeface="Modern No. 20" pitchFamily="18" charset="0"/>
                <a:cs typeface="Times New Roman" pitchFamily="18" charset="0"/>
              </a:rPr>
              <a:t>răspunzând</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astfel</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unor</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caracteristici</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individuale</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diferite</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stiluri</a:t>
            </a:r>
            <a:r>
              <a:rPr lang="en-US" sz="2000" b="0" dirty="0">
                <a:latin typeface="Modern No. 20" pitchFamily="18" charset="0"/>
                <a:cs typeface="Times New Roman" pitchFamily="18" charset="0"/>
              </a:rPr>
              <a:t> de </a:t>
            </a:r>
            <a:r>
              <a:rPr lang="en-US" sz="2000" b="0" dirty="0" err="1">
                <a:latin typeface="Modern No. 20" pitchFamily="18" charset="0"/>
                <a:cs typeface="Times New Roman" pitchFamily="18" charset="0"/>
              </a:rPr>
              <a:t>învățare</a:t>
            </a:r>
            <a:r>
              <a:rPr lang="ro-RO" sz="2000" b="0" dirty="0">
                <a:latin typeface="Modern No. 20" pitchFamily="18" charset="0"/>
                <a:cs typeface="Times New Roman" pitchFamily="18" charset="0"/>
              </a:rPr>
              <a:t> diverse</a:t>
            </a:r>
            <a:r>
              <a:rPr lang="en-US" sz="2000" b="0" dirty="0">
                <a:latin typeface="Modern No. 20" pitchFamily="18" charset="0"/>
                <a:cs typeface="Times New Roman" pitchFamily="18" charset="0"/>
              </a:rPr>
              <a:t>, </a:t>
            </a:r>
            <a:r>
              <a:rPr lang="en-US" sz="2000" b="0" dirty="0" err="1">
                <a:latin typeface="Modern No. 20" pitchFamily="18" charset="0"/>
                <a:cs typeface="Times New Roman" pitchFamily="18" charset="0"/>
              </a:rPr>
              <a:t>inteligențe</a:t>
            </a:r>
            <a:r>
              <a:rPr lang="en-US" sz="2000" b="0" dirty="0">
                <a:latin typeface="Modern No. 20" pitchFamily="18" charset="0"/>
                <a:cs typeface="Times New Roman" pitchFamily="18" charset="0"/>
              </a:rPr>
              <a:t> multiple etc.).</a:t>
            </a:r>
          </a:p>
          <a:p>
            <a:pPr marL="0" indent="0" algn="just">
              <a:lnSpc>
                <a:spcPct val="150000"/>
              </a:lnSpc>
              <a:buNone/>
            </a:pPr>
            <a:r>
              <a:rPr lang="ro-RO" sz="2000" dirty="0">
                <a:latin typeface="Modern No. 20" pitchFamily="18" charset="0"/>
                <a:cs typeface="Times New Roman" pitchFamily="18" charset="0"/>
              </a:rPr>
              <a:t>	</a:t>
            </a:r>
            <a:r>
              <a:rPr lang="en-US" sz="2000" dirty="0" err="1">
                <a:latin typeface="Modern No. 20" pitchFamily="18" charset="0"/>
                <a:cs typeface="Times New Roman" pitchFamily="18" charset="0"/>
              </a:rPr>
              <a:t>Utilizate</a:t>
            </a:r>
            <a:r>
              <a:rPr lang="en-US" sz="2000" dirty="0">
                <a:latin typeface="Modern No. 20" pitchFamily="18" charset="0"/>
                <a:cs typeface="Times New Roman" pitchFamily="18" charset="0"/>
              </a:rPr>
              <a:t> cu </a:t>
            </a:r>
            <a:r>
              <a:rPr lang="en-US" sz="2000" dirty="0" err="1">
                <a:latin typeface="Modern No. 20" pitchFamily="18" charset="0"/>
                <a:cs typeface="Times New Roman" pitchFamily="18" charset="0"/>
              </a:rPr>
              <a:t>măsură</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și</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simț</a:t>
            </a:r>
            <a:r>
              <a:rPr lang="en-US" sz="2000" dirty="0">
                <a:latin typeface="Modern No. 20" pitchFamily="18" charset="0"/>
                <a:cs typeface="Times New Roman" pitchFamily="18" charset="0"/>
              </a:rPr>
              <a:t> de </a:t>
            </a:r>
            <a:r>
              <a:rPr lang="en-US" sz="2000" dirty="0" err="1">
                <a:latin typeface="Modern No. 20" pitchFamily="18" charset="0"/>
                <a:cs typeface="Times New Roman" pitchFamily="18" charset="0"/>
              </a:rPr>
              <a:t>răspundere</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tehnologiile</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digitale</a:t>
            </a:r>
            <a:r>
              <a:rPr lang="en-US" sz="2000" dirty="0">
                <a:latin typeface="Modern No. 20" pitchFamily="18" charset="0"/>
                <a:cs typeface="Times New Roman" pitchFamily="18" charset="0"/>
              </a:rPr>
              <a:t> pot </a:t>
            </a:r>
            <a:r>
              <a:rPr lang="en-US" sz="2000" dirty="0" err="1">
                <a:latin typeface="Modern No. 20" pitchFamily="18" charset="0"/>
                <a:cs typeface="Times New Roman" pitchFamily="18" charset="0"/>
              </a:rPr>
              <a:t>augmenta</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concret</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demersul</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nostru</a:t>
            </a:r>
            <a:r>
              <a:rPr lang="en-US" sz="2000" dirty="0">
                <a:latin typeface="Modern No. 20" pitchFamily="18" charset="0"/>
                <a:cs typeface="Times New Roman" pitchFamily="18" charset="0"/>
              </a:rPr>
              <a:t> de </a:t>
            </a:r>
            <a:r>
              <a:rPr lang="en-US" sz="2000" dirty="0" err="1">
                <a:latin typeface="Modern No. 20" pitchFamily="18" charset="0"/>
                <a:cs typeface="Times New Roman" pitchFamily="18" charset="0"/>
              </a:rPr>
              <a:t>învățare</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și</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îl</a:t>
            </a:r>
            <a:r>
              <a:rPr lang="en-US" sz="2000" dirty="0">
                <a:latin typeface="Modern No. 20" pitchFamily="18" charset="0"/>
                <a:cs typeface="Times New Roman" pitchFamily="18" charset="0"/>
              </a:rPr>
              <a:t> pot face </a:t>
            </a:r>
            <a:r>
              <a:rPr lang="en-US" sz="2000" dirty="0" err="1">
                <a:latin typeface="Modern No. 20" pitchFamily="18" charset="0"/>
                <a:cs typeface="Times New Roman" pitchFamily="18" charset="0"/>
              </a:rPr>
              <a:t>mai</a:t>
            </a:r>
            <a:r>
              <a:rPr lang="en-US" sz="2000" dirty="0">
                <a:latin typeface="Modern No. 20" pitchFamily="18" charset="0"/>
                <a:cs typeface="Times New Roman" pitchFamily="18" charset="0"/>
              </a:rPr>
              <a:t> </a:t>
            </a:r>
            <a:r>
              <a:rPr lang="en-US" sz="2000" dirty="0" err="1">
                <a:latin typeface="Modern No. 20" pitchFamily="18" charset="0"/>
                <a:cs typeface="Times New Roman" pitchFamily="18" charset="0"/>
              </a:rPr>
              <a:t>profund</a:t>
            </a:r>
            <a:r>
              <a:rPr lang="en-US" sz="2000" dirty="0">
                <a:latin typeface="Modern No. 20" pitchFamily="18" charset="0"/>
                <a:cs typeface="Times New Roman" pitchFamily="18" charset="0"/>
              </a:rPr>
              <a:t>.</a:t>
            </a:r>
          </a:p>
          <a:p>
            <a:pPr algn="just">
              <a:lnSpc>
                <a:spcPct val="150000"/>
              </a:lnSpc>
            </a:pPr>
            <a:endParaRPr lang="en-US" sz="2000" b="0" dirty="0">
              <a:latin typeface="Modern No. 20" pitchFamily="18" charset="0"/>
              <a:cs typeface="Times New Roman" pitchFamily="18" charset="0"/>
            </a:endParaRPr>
          </a:p>
          <a:p>
            <a:pPr>
              <a:lnSpc>
                <a:spcPct val="150000"/>
              </a:lnSpc>
            </a:pPr>
            <a:endParaRPr lang="en-US" dirty="0">
              <a:latin typeface="Modern No. 20" pitchFamily="18" charset="0"/>
              <a:cs typeface="Times New Roman" pitchFamily="18" charset="0"/>
            </a:endParaRPr>
          </a:p>
        </p:txBody>
      </p:sp>
    </p:spTree>
    <p:extLst>
      <p:ext uri="{BB962C8B-B14F-4D97-AF65-F5344CB8AC3E}">
        <p14:creationId xmlns="" xmlns:p14="http://schemas.microsoft.com/office/powerpoint/2010/main" val="2124053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686800" cy="5943600"/>
          </a:xfrm>
        </p:spPr>
        <p:txBody>
          <a:bodyPr>
            <a:normAutofit/>
          </a:bodyPr>
          <a:lstStyle/>
          <a:p>
            <a:pPr marL="0" indent="0" algn="just">
              <a:lnSpc>
                <a:spcPct val="150000"/>
              </a:lnSpc>
              <a:buNone/>
            </a:pPr>
            <a:r>
              <a:rPr lang="ro-RO" sz="2400" b="0" dirty="0">
                <a:latin typeface="Modern No. 20" pitchFamily="18" charset="0"/>
              </a:rPr>
              <a:t>	</a:t>
            </a:r>
          </a:p>
          <a:p>
            <a:pPr marL="0" indent="0" algn="just">
              <a:lnSpc>
                <a:spcPct val="150000"/>
              </a:lnSpc>
              <a:buNone/>
            </a:pPr>
            <a:endParaRPr lang="ro-RO" sz="2400" dirty="0">
              <a:latin typeface="Modern No. 20" pitchFamily="18" charset="0"/>
            </a:endParaRPr>
          </a:p>
          <a:p>
            <a:pPr marL="0" indent="0" algn="just">
              <a:lnSpc>
                <a:spcPct val="150000"/>
              </a:lnSpc>
              <a:buNone/>
            </a:pPr>
            <a:r>
              <a:rPr lang="ro-RO" sz="2400" b="0" dirty="0">
                <a:latin typeface="Modern No. 20" pitchFamily="18" charset="0"/>
              </a:rPr>
              <a:t>	Vă voi prezenta în cele ce urmează câteva modalități de realizare/ abordare a unor jocuri didactice, utilizând și diverse aplicații de lucru online. Acestea pot fi utilizate cu succes în anumite lecții sau momente ale acesteia, aducând astfel elevilor un plus de interes, dat fiind faptul că informațiile sunt prezentate și transmise într-un mod mai plăcut și atractiv.</a:t>
            </a:r>
          </a:p>
          <a:p>
            <a:pPr marL="0" indent="0" algn="just">
              <a:lnSpc>
                <a:spcPct val="150000"/>
              </a:lnSpc>
              <a:buNone/>
            </a:pPr>
            <a:endParaRPr lang="ro-RO" sz="2000" u="sng" dirty="0">
              <a:latin typeface="Modern No. 20" pitchFamily="18" charset="0"/>
            </a:endParaRPr>
          </a:p>
        </p:txBody>
      </p:sp>
    </p:spTree>
    <p:extLst>
      <p:ext uri="{BB962C8B-B14F-4D97-AF65-F5344CB8AC3E}">
        <p14:creationId xmlns="" xmlns:p14="http://schemas.microsoft.com/office/powerpoint/2010/main" val="4161018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36566"/>
            <a:ext cx="8915400" cy="7140416"/>
          </a:xfrm>
          <a:prstGeom prst="rect">
            <a:avLst/>
          </a:prstGeom>
          <a:noFill/>
        </p:spPr>
        <p:txBody>
          <a:bodyPr wrap="square" rtlCol="0">
            <a:spAutoFit/>
          </a:bodyPr>
          <a:lstStyle/>
          <a:p>
            <a:pPr lvl="0" algn="ctr"/>
            <a:r>
              <a:rPr lang="ro-RO" sz="2000" b="1" dirty="0"/>
              <a:t>Titlul jocului: </a:t>
            </a:r>
            <a:r>
              <a:rPr lang="ro-RO" sz="2000" b="1" dirty="0">
                <a:solidFill>
                  <a:srgbClr val="FF0000"/>
                </a:solidFill>
              </a:rPr>
              <a:t>,,UNDE SUNT ANIMALELE?”</a:t>
            </a:r>
          </a:p>
          <a:p>
            <a:pPr lvl="0" algn="ctr"/>
            <a:endParaRPr lang="en-US" sz="1600" dirty="0">
              <a:solidFill>
                <a:srgbClr val="FF0000"/>
              </a:solidFill>
            </a:endParaRPr>
          </a:p>
          <a:p>
            <a:pPr lvl="0"/>
            <a:r>
              <a:rPr lang="en-US" dirty="0"/>
              <a:t> </a:t>
            </a:r>
            <a:r>
              <a:rPr lang="ro-RO" b="1" i="1" dirty="0">
                <a:solidFill>
                  <a:srgbClr val="7030A0"/>
                </a:solidFill>
              </a:rPr>
              <a:t>Disciplina</a:t>
            </a:r>
            <a:r>
              <a:rPr lang="ro-RO" dirty="0"/>
              <a:t>: </a:t>
            </a:r>
            <a:r>
              <a:rPr lang="ro-RO" b="1" dirty="0"/>
              <a:t>Matematică și explorarea mediului</a:t>
            </a:r>
          </a:p>
          <a:p>
            <a:pPr lvl="0"/>
            <a:endParaRPr lang="en-US" sz="1600" dirty="0"/>
          </a:p>
          <a:p>
            <a:pPr lvl="0"/>
            <a:r>
              <a:rPr lang="en-US" dirty="0"/>
              <a:t> </a:t>
            </a:r>
            <a:r>
              <a:rPr lang="ro-RO" b="1" i="1" dirty="0">
                <a:solidFill>
                  <a:srgbClr val="7030A0"/>
                </a:solidFill>
              </a:rPr>
              <a:t>Scopul jocului: </a:t>
            </a:r>
            <a:r>
              <a:rPr lang="ro-RO" b="1" dirty="0"/>
              <a:t>Dezvoltarea capacității de orientare în spațiu</a:t>
            </a:r>
            <a:endParaRPr lang="en-US" sz="1600" dirty="0"/>
          </a:p>
          <a:p>
            <a:r>
              <a:rPr lang="ro-RO" b="1" dirty="0"/>
              <a:t>                            Cultivarea atenției și a spiritului de observație</a:t>
            </a:r>
          </a:p>
          <a:p>
            <a:endParaRPr lang="en-US" sz="1600" dirty="0"/>
          </a:p>
          <a:p>
            <a:pPr lvl="0"/>
            <a:r>
              <a:rPr lang="en-US" b="1" dirty="0"/>
              <a:t> </a:t>
            </a:r>
            <a:r>
              <a:rPr lang="ro-RO" b="1" i="1" dirty="0">
                <a:solidFill>
                  <a:srgbClr val="7030A0"/>
                </a:solidFill>
              </a:rPr>
              <a:t>Sarcina didactică</a:t>
            </a:r>
            <a:r>
              <a:rPr lang="ro-RO" dirty="0"/>
              <a:t>: </a:t>
            </a:r>
            <a:r>
              <a:rPr lang="ro-RO" b="1" dirty="0"/>
              <a:t>Să perceapă pozițiile spațiale ale unor obiecte </a:t>
            </a:r>
            <a:endParaRPr lang="en-US" sz="1600" dirty="0"/>
          </a:p>
          <a:p>
            <a:pPr lvl="3"/>
            <a:r>
              <a:rPr lang="ro-RO" b="1" dirty="0"/>
              <a:t>        Să denumească poziții spațiale simple: </a:t>
            </a:r>
            <a:r>
              <a:rPr lang="ro-RO" b="1" i="1" dirty="0">
                <a:solidFill>
                  <a:srgbClr val="00B050"/>
                </a:solidFill>
              </a:rPr>
              <a:t>sus,</a:t>
            </a:r>
            <a:r>
              <a:rPr lang="ro-RO" sz="1600" dirty="0">
                <a:solidFill>
                  <a:srgbClr val="00B050"/>
                </a:solidFill>
              </a:rPr>
              <a:t> </a:t>
            </a:r>
            <a:r>
              <a:rPr lang="ro-RO" b="1" i="1" dirty="0">
                <a:solidFill>
                  <a:srgbClr val="00B050"/>
                </a:solidFill>
              </a:rPr>
              <a:t>jos, pe, sub, în, deasupra</a:t>
            </a:r>
            <a:r>
              <a:rPr lang="ro-RO" b="1" i="1" dirty="0"/>
              <a:t>,     </a:t>
            </a:r>
          </a:p>
          <a:p>
            <a:pPr lvl="3"/>
            <a:r>
              <a:rPr lang="ro-RO" b="1" i="1" dirty="0">
                <a:solidFill>
                  <a:srgbClr val="00B050"/>
                </a:solidFill>
              </a:rPr>
              <a:t>        lângă, între.</a:t>
            </a:r>
          </a:p>
          <a:p>
            <a:pPr lvl="3"/>
            <a:endParaRPr lang="en-US" sz="1600" dirty="0"/>
          </a:p>
          <a:p>
            <a:pPr lvl="0"/>
            <a:r>
              <a:rPr lang="en-US" dirty="0"/>
              <a:t> </a:t>
            </a:r>
            <a:r>
              <a:rPr lang="ro-RO" b="1" i="1" dirty="0">
                <a:solidFill>
                  <a:srgbClr val="7030A0"/>
                </a:solidFill>
              </a:rPr>
              <a:t>Materiale și mijloace didactice necesare:</a:t>
            </a:r>
            <a:r>
              <a:rPr lang="ro-RO" dirty="0"/>
              <a:t> </a:t>
            </a:r>
            <a:r>
              <a:rPr lang="ro-RO" b="1" dirty="0"/>
              <a:t>imagini PPT, telefoane, tablete, laptop.</a:t>
            </a:r>
          </a:p>
          <a:p>
            <a:pPr lvl="0"/>
            <a:endParaRPr lang="en-US" sz="1600" dirty="0"/>
          </a:p>
          <a:p>
            <a:pPr lvl="0"/>
            <a:r>
              <a:rPr lang="en-US" b="1" dirty="0"/>
              <a:t> </a:t>
            </a:r>
            <a:r>
              <a:rPr lang="ro-RO" b="1" i="1" dirty="0">
                <a:solidFill>
                  <a:srgbClr val="7030A0"/>
                </a:solidFill>
              </a:rPr>
              <a:t>Desfășurarea jocului: </a:t>
            </a:r>
            <a:r>
              <a:rPr lang="ro-RO" b="1" dirty="0"/>
              <a:t>Papa Ștrumf le ,,aduce” copiilor mai multe imagini pentru a se juca. Ele reprezintă animale sălbatice. La semnal, copiii închid ochii, timp în care voi afișa pe ecran o imagine cu pădurea și animalele într-o anumită poziție spațială, prin pădure. La următorul semnal sonor copiii deschid ochii și observând unde</a:t>
            </a:r>
            <a:r>
              <a:rPr lang="ro-RO" b="1" i="1" dirty="0"/>
              <a:t> se află animalele </a:t>
            </a:r>
            <a:r>
              <a:rPr lang="ro-RO" b="1" dirty="0"/>
              <a:t>vor denumi poziția spațială respectivă.  </a:t>
            </a:r>
          </a:p>
          <a:p>
            <a:pPr lvl="0"/>
            <a:endParaRPr lang="en-US" sz="1600" dirty="0"/>
          </a:p>
          <a:p>
            <a:pPr lvl="0"/>
            <a:r>
              <a:rPr lang="en-US" dirty="0"/>
              <a:t> </a:t>
            </a:r>
            <a:r>
              <a:rPr lang="ro-RO" b="1" i="1" dirty="0">
                <a:solidFill>
                  <a:srgbClr val="7030A0"/>
                </a:solidFill>
              </a:rPr>
              <a:t>Regulile jocului</a:t>
            </a:r>
            <a:r>
              <a:rPr lang="ro-RO" dirty="0"/>
              <a:t>: </a:t>
            </a:r>
            <a:r>
              <a:rPr lang="ro-RO" b="1" dirty="0"/>
              <a:t>Sarcinile jocului sunt propuse de Papa Ștrumf, mascota clasei, care dă semnalul de începere și de finalizare a jocului. Copiii trebuie să denumească locul unde se află animalul indicat. </a:t>
            </a:r>
          </a:p>
          <a:p>
            <a:pPr lvl="0"/>
            <a:r>
              <a:rPr lang="ro-RO" b="1" dirty="0"/>
              <a:t>(</a:t>
            </a:r>
            <a:r>
              <a:rPr lang="ro-RO" b="1" i="1" dirty="0">
                <a:solidFill>
                  <a:srgbClr val="00B050"/>
                </a:solidFill>
              </a:rPr>
              <a:t>Ex: Unde se află căprioara?...Căprioara este pe buștean/deasupra bușteanului.</a:t>
            </a:r>
          </a:p>
          <a:p>
            <a:pPr lvl="0"/>
            <a:r>
              <a:rPr lang="ro-RO" b="1" i="1" dirty="0">
                <a:solidFill>
                  <a:srgbClr val="00B050"/>
                </a:solidFill>
              </a:rPr>
              <a:t>        Unde este veverița?....Veverița este în copac. etc)</a:t>
            </a:r>
            <a:endParaRPr lang="en-US" sz="1600" i="1" dirty="0">
              <a:solidFill>
                <a:srgbClr val="00B050"/>
              </a:solidFill>
            </a:endParaRPr>
          </a:p>
          <a:p>
            <a:pPr lvl="0"/>
            <a:r>
              <a:rPr lang="en-US" i="1" dirty="0">
                <a:solidFill>
                  <a:srgbClr val="00B050"/>
                </a:solidFill>
              </a:rPr>
              <a:t> </a:t>
            </a:r>
            <a:endParaRPr lang="en-US" sz="1600" i="1" dirty="0">
              <a:solidFill>
                <a:srgbClr val="00B050"/>
              </a:solidFill>
            </a:endParaRPr>
          </a:p>
          <a:p>
            <a:endParaRPr lang="en-US" dirty="0"/>
          </a:p>
        </p:txBody>
      </p:sp>
    </p:spTree>
    <p:extLst>
      <p:ext uri="{BB962C8B-B14F-4D97-AF65-F5344CB8AC3E}">
        <p14:creationId xmlns="" xmlns:p14="http://schemas.microsoft.com/office/powerpoint/2010/main" val="3311289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3276600" y="1"/>
            <a:ext cx="5715000" cy="4648199"/>
          </a:xfrm>
          <a:prstGeom prst="cloudCallout">
            <a:avLst>
              <a:gd name="adj1" fmla="val -51049"/>
              <a:gd name="adj2" fmla="val 67778"/>
            </a:avLst>
          </a:prstGeom>
          <a:solidFill>
            <a:schemeClr val="accent5">
              <a:lumMod val="20000"/>
              <a:lumOff val="80000"/>
              <a:alpha val="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3" name="Picture 5" descr="C:\Users\Asus\AppData\Local\Microsoft\Windows\INetCache\IE\6DSBQ42D\squirrel-1456764_960_720[1].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993047" y="2660950"/>
            <a:ext cx="1540823" cy="1564729"/>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C:\Users\Asus\AppData\Local\Microsoft\Windows\INetCache\IE\CNKKFP6Y\images[1].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6200" y="1466439"/>
            <a:ext cx="2787396" cy="3953753"/>
          </a:xfrm>
          <a:prstGeom prst="rect">
            <a:avLst/>
          </a:prstGeom>
          <a:noFill/>
          <a:extLst>
            <a:ext uri="{909E8E84-426E-40DD-AFC4-6F175D3DCCD1}">
              <a14:hiddenFill xmlns="" xmlns:a14="http://schemas.microsoft.com/office/drawing/2010/main">
                <a:solidFill>
                  <a:srgbClr val="FFFFFF"/>
                </a:solidFill>
              </a14:hiddenFill>
            </a:ext>
          </a:extLst>
        </p:spPr>
      </p:pic>
      <p:pic>
        <p:nvPicPr>
          <p:cNvPr id="2055" name="Picture 7" descr="C:\Users\Asus\AppData\Local\Microsoft\Windows\INetCache\IE\9P36T8QQ\happy-birthday-boy-clipart-kids-birthday-party-present-free-clip-art-6831x5132[1].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6829" y="3443315"/>
            <a:ext cx="3724445" cy="2798105"/>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2" descr="C:\Users\Asus\AppData\Local\Microsoft\Windows\INetCache\IE\CNKKFP6Y\Foxik.svg[1].pn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5571968" y="876168"/>
            <a:ext cx="921257" cy="1485899"/>
          </a:xfrm>
          <a:prstGeom prst="rect">
            <a:avLst/>
          </a:prstGeom>
          <a:noFill/>
          <a:extLst>
            <a:ext uri="{909E8E84-426E-40DD-AFC4-6F175D3DCCD1}">
              <a14:hiddenFill xmlns="" xmlns:a14="http://schemas.microsoft.com/office/drawing/2010/main">
                <a:solidFill>
                  <a:srgbClr val="FFFFFF"/>
                </a:solidFill>
              </a14:hiddenFill>
            </a:ext>
          </a:extLst>
        </p:spPr>
      </p:pic>
      <p:pic>
        <p:nvPicPr>
          <p:cNvPr id="14" name="Picture 3" descr="C:\Users\Asus\AppData\Local\Microsoft\Windows\INetCache\IE\05UVQQPB\Wolf-PNG-Clipart[1].pn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6032597" y="95203"/>
            <a:ext cx="2066374" cy="2210617"/>
          </a:xfrm>
          <a:prstGeom prst="rect">
            <a:avLst/>
          </a:prstGeom>
          <a:noFill/>
          <a:extLst>
            <a:ext uri="{909E8E84-426E-40DD-AFC4-6F175D3DCCD1}">
              <a14:hiddenFill xmlns="" xmlns:a14="http://schemas.microsoft.com/office/drawing/2010/main">
                <a:solidFill>
                  <a:srgbClr val="FFFFFF"/>
                </a:solidFill>
              </a14:hiddenFill>
            </a:ext>
          </a:extLst>
        </p:spPr>
      </p:pic>
      <p:pic>
        <p:nvPicPr>
          <p:cNvPr id="15" name="Picture 6" descr="C:\Users\Asus\AppData\Local\Microsoft\Windows\INetCache\IE\9P36T8QQ\bear_PNG23449[1].png"/>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3898793" y="2373942"/>
            <a:ext cx="2094254" cy="1621476"/>
          </a:xfrm>
          <a:prstGeom prst="rect">
            <a:avLst/>
          </a:prstGeom>
          <a:noFill/>
          <a:extLst>
            <a:ext uri="{909E8E84-426E-40DD-AFC4-6F175D3DCCD1}">
              <a14:hiddenFill xmlns="" xmlns:a14="http://schemas.microsoft.com/office/drawing/2010/main">
                <a:solidFill>
                  <a:srgbClr val="FFFFFF"/>
                </a:solidFill>
              </a14:hiddenFill>
            </a:ext>
          </a:extLst>
        </p:spPr>
      </p:pic>
      <p:pic>
        <p:nvPicPr>
          <p:cNvPr id="16" name="Picture 5" descr="C:\Users\Asus\AppData\Local\Microsoft\Windows\INetCache\IE\9P36T8QQ\13488672018820[1].png"/>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3867103" y="923342"/>
            <a:ext cx="1469001" cy="1450600"/>
          </a:xfrm>
          <a:prstGeom prst="rect">
            <a:avLst/>
          </a:prstGeom>
          <a:noFill/>
          <a:extLst>
            <a:ext uri="{909E8E84-426E-40DD-AFC4-6F175D3DCCD1}">
              <a14:hiddenFill xmlns="" xmlns:a14="http://schemas.microsoft.com/office/drawing/2010/main">
                <a:solidFill>
                  <a:srgbClr val="FFFFFF"/>
                </a:solidFill>
              </a14:hiddenFill>
            </a:ext>
          </a:extLst>
        </p:spPr>
      </p:pic>
      <p:pic>
        <p:nvPicPr>
          <p:cNvPr id="17" name="Picture 7" descr="C:\Users\Asus\AppData\Local\Microsoft\Windows\INetCache\IE\CNKKFP6Y\WhiteBelliedWoodpecker.svg[1].png"/>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7496265" y="1492169"/>
            <a:ext cx="1447800" cy="1447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757594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52400" y="-33648"/>
            <a:ext cx="8763000" cy="6891648"/>
          </a:xfrm>
          <a:prstGeom prst="rect">
            <a:avLst/>
          </a:prstGeom>
        </p:spPr>
      </p:pic>
      <p:pic>
        <p:nvPicPr>
          <p:cNvPr id="3074" name="Picture 2" descr="C:\Users\Asus\AppData\Local\Microsoft\Windows\INetCache\IE\CNKKFP6Y\Foxik.svg[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543800" y="4648200"/>
            <a:ext cx="921257" cy="1485899"/>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5" descr="C:\Users\Asus\AppData\Local\Microsoft\Windows\INetCache\IE\6DSBQ42D\squirrel-1456764_960_720[1].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749756" y="597801"/>
            <a:ext cx="1165644" cy="1183729"/>
          </a:xfrm>
          <a:prstGeom prst="rect">
            <a:avLst/>
          </a:prstGeom>
          <a:noFill/>
          <a:extLst>
            <a:ext uri="{909E8E84-426E-40DD-AFC4-6F175D3DCCD1}">
              <a14:hiddenFill xmlns="" xmlns:a14="http://schemas.microsoft.com/office/drawing/2010/main">
                <a:solidFill>
                  <a:srgbClr val="FFFFFF"/>
                </a:solidFill>
              </a14:hiddenFill>
            </a:ext>
          </a:extLst>
        </p:spPr>
      </p:pic>
      <p:pic>
        <p:nvPicPr>
          <p:cNvPr id="3075" name="Picture 3" descr="C:\Users\Asus\AppData\Local\Microsoft\Windows\INetCache\IE\05UVQQPB\Wolf-PNG-Clipart[1].pn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4724400" y="2743200"/>
            <a:ext cx="1689220" cy="1477488"/>
          </a:xfrm>
          <a:prstGeom prst="rect">
            <a:avLst/>
          </a:prstGeom>
          <a:noFill/>
          <a:extLst>
            <a:ext uri="{909E8E84-426E-40DD-AFC4-6F175D3DCCD1}">
              <a14:hiddenFill xmlns="" xmlns:a14="http://schemas.microsoft.com/office/drawing/2010/main">
                <a:solidFill>
                  <a:srgbClr val="FFFFFF"/>
                </a:solidFill>
              </a14:hiddenFill>
            </a:ext>
          </a:extLst>
        </p:spPr>
      </p:pic>
      <p:pic>
        <p:nvPicPr>
          <p:cNvPr id="9" name="Picture 9" descr="C:\Users\Asus\AppData\Local\Microsoft\Windows\INetCache\IE\9P36T8QQ\tree_09_by_misteraibo-d52kzbu[1].png"/>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3733800" y="-198912"/>
            <a:ext cx="3445824" cy="4419600"/>
          </a:xfrm>
          <a:prstGeom prst="rect">
            <a:avLst/>
          </a:prstGeom>
          <a:noFill/>
          <a:extLst>
            <a:ext uri="{909E8E84-426E-40DD-AFC4-6F175D3DCCD1}">
              <a14:hiddenFill xmlns="" xmlns:a14="http://schemas.microsoft.com/office/drawing/2010/main">
                <a:solidFill>
                  <a:srgbClr val="FFFFFF"/>
                </a:solidFill>
              </a14:hiddenFill>
            </a:ext>
          </a:extLst>
        </p:spPr>
      </p:pic>
      <p:pic>
        <p:nvPicPr>
          <p:cNvPr id="3077" name="Picture 5" descr="C:\Users\Asus\AppData\Local\Microsoft\Windows\INetCache\IE\9P36T8QQ\13488672018820[1].png"/>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3064899" y="2857173"/>
            <a:ext cx="1469001" cy="1450600"/>
          </a:xfrm>
          <a:prstGeom prst="rect">
            <a:avLst/>
          </a:prstGeom>
          <a:noFill/>
          <a:extLst>
            <a:ext uri="{909E8E84-426E-40DD-AFC4-6F175D3DCCD1}">
              <a14:hiddenFill xmlns="" xmlns:a14="http://schemas.microsoft.com/office/drawing/2010/main">
                <a:solidFill>
                  <a:srgbClr val="FFFFFF"/>
                </a:solidFill>
              </a14:hiddenFill>
            </a:ext>
          </a:extLst>
        </p:spPr>
      </p:pic>
      <p:pic>
        <p:nvPicPr>
          <p:cNvPr id="3078" name="Picture 6" descr="C:\Users\Asus\AppData\Local\Microsoft\Windows\INetCache\IE\9P36T8QQ\bear_PNG23449[1].png"/>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653775" y="4038600"/>
            <a:ext cx="2094254" cy="1621476"/>
          </a:xfrm>
          <a:prstGeom prst="rect">
            <a:avLst/>
          </a:prstGeom>
          <a:noFill/>
          <a:extLst>
            <a:ext uri="{909E8E84-426E-40DD-AFC4-6F175D3DCCD1}">
              <a14:hiddenFill xmlns="" xmlns:a14="http://schemas.microsoft.com/office/drawing/2010/main">
                <a:solidFill>
                  <a:srgbClr val="FFFFFF"/>
                </a:solidFill>
              </a14:hiddenFill>
            </a:ext>
          </a:extLst>
        </p:spPr>
      </p:pic>
      <p:pic>
        <p:nvPicPr>
          <p:cNvPr id="3079" name="Picture 7" descr="C:\Users\Asus\AppData\Local\Microsoft\Windows\INetCache\IE\CNKKFP6Y\WhiteBelliedWoodpecker.svg[1].png"/>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1143000" y="2034144"/>
            <a:ext cx="1447800" cy="1447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021978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152400"/>
            <a:ext cx="8763000" cy="6678751"/>
          </a:xfrm>
          <a:prstGeom prst="rect">
            <a:avLst/>
          </a:prstGeom>
          <a:noFill/>
        </p:spPr>
        <p:txBody>
          <a:bodyPr wrap="square" rtlCol="0">
            <a:spAutoFit/>
          </a:bodyPr>
          <a:lstStyle/>
          <a:p>
            <a:pPr lvl="0"/>
            <a:r>
              <a:rPr lang="ro-RO" b="1" i="1" dirty="0">
                <a:solidFill>
                  <a:srgbClr val="7030A0"/>
                </a:solidFill>
              </a:rPr>
              <a:t>Variante de complicare a jocului: </a:t>
            </a:r>
          </a:p>
          <a:p>
            <a:pPr lvl="0" algn="just"/>
            <a:r>
              <a:rPr lang="ro-RO" b="1" i="1" dirty="0"/>
              <a:t>	1. </a:t>
            </a:r>
            <a:r>
              <a:rPr lang="ro-RO" b="1" dirty="0"/>
              <a:t>Se prezintă o imagine ce poate fi intitulată  ,,</a:t>
            </a:r>
            <a:r>
              <a:rPr lang="ro-RO" b="1" i="1" dirty="0"/>
              <a:t>Animalele în parc” </a:t>
            </a:r>
            <a:r>
              <a:rPr lang="ro-RO" b="1" dirty="0"/>
              <a:t>, ce conține aparate de joacă, bănci, copaci. Ca element surpriză al imaginii este un iepuraș ce poate fi mutat. Se recită versurile:</a:t>
            </a:r>
            <a:endParaRPr lang="en-US" sz="1600" dirty="0"/>
          </a:p>
          <a:p>
            <a:pPr lvl="0"/>
            <a:r>
              <a:rPr lang="ro-RO" b="1" i="1" dirty="0">
                <a:solidFill>
                  <a:srgbClr val="00B050"/>
                </a:solidFill>
              </a:rPr>
              <a:t>Iepurașul jucăuș</a:t>
            </a:r>
            <a:endParaRPr lang="en-US" sz="1600" i="1" dirty="0">
              <a:solidFill>
                <a:srgbClr val="00B050"/>
              </a:solidFill>
            </a:endParaRPr>
          </a:p>
          <a:p>
            <a:pPr lvl="0"/>
            <a:r>
              <a:rPr lang="ro-RO" b="1" i="1" dirty="0">
                <a:solidFill>
                  <a:srgbClr val="00B050"/>
                </a:solidFill>
              </a:rPr>
              <a:t>În mișcări este ghiduș</a:t>
            </a:r>
            <a:endParaRPr lang="en-US" sz="1600" i="1" dirty="0">
              <a:solidFill>
                <a:srgbClr val="00B050"/>
              </a:solidFill>
            </a:endParaRPr>
          </a:p>
          <a:p>
            <a:pPr lvl="0"/>
            <a:r>
              <a:rPr lang="ro-RO" b="1" i="1" dirty="0">
                <a:solidFill>
                  <a:srgbClr val="00B050"/>
                </a:solidFill>
              </a:rPr>
              <a:t>Se dă huța, se ascunde,</a:t>
            </a:r>
            <a:endParaRPr lang="en-US" sz="1600" i="1" dirty="0">
              <a:solidFill>
                <a:srgbClr val="00B050"/>
              </a:solidFill>
            </a:endParaRPr>
          </a:p>
          <a:p>
            <a:pPr lvl="0"/>
            <a:r>
              <a:rPr lang="ro-RO" b="1" i="1" dirty="0">
                <a:solidFill>
                  <a:srgbClr val="00B050"/>
                </a:solidFill>
              </a:rPr>
              <a:t>Unde-i? Unde?</a:t>
            </a:r>
          </a:p>
          <a:p>
            <a:pPr lvl="0"/>
            <a:endParaRPr lang="en-US" sz="1600" dirty="0"/>
          </a:p>
          <a:p>
            <a:pPr lvl="0" algn="just"/>
            <a:r>
              <a:rPr lang="ro-RO" b="1" dirty="0"/>
              <a:t>	În timp ce se recită versurile copiii au ochii închiși, iar învățătoarea schimbă locul iepurașului în imagine, astfel încât copiii să denumească poziția spațială pe care acesta îl ocupă. Se insistă și pe formularea de enunțuri.</a:t>
            </a:r>
            <a:endParaRPr lang="en-US" sz="1600" dirty="0"/>
          </a:p>
          <a:p>
            <a:pPr algn="just"/>
            <a:r>
              <a:rPr lang="ro-RO" dirty="0"/>
              <a:t> 	</a:t>
            </a:r>
          </a:p>
          <a:p>
            <a:pPr algn="just"/>
            <a:r>
              <a:rPr lang="ro-RO" b="1" dirty="0"/>
              <a:t>	2. Într-o altă variantă a jocului, putem adăuga și alte animale, pe lângă iepuraș. Copiii închid din nou ochii în timp ce se plasează în imagine alt animal (un urs). De asemenea, se poate schimba și locul iepurașului.</a:t>
            </a:r>
          </a:p>
          <a:p>
            <a:endParaRPr lang="ro-RO" sz="1600" b="1" dirty="0"/>
          </a:p>
          <a:p>
            <a:r>
              <a:rPr lang="ro-RO" b="1" i="1" dirty="0">
                <a:solidFill>
                  <a:srgbClr val="00B050"/>
                </a:solidFill>
              </a:rPr>
              <a:t>Ursulețul Uțu,</a:t>
            </a:r>
          </a:p>
          <a:p>
            <a:r>
              <a:rPr lang="ro-RO" b="1" i="1" dirty="0">
                <a:solidFill>
                  <a:srgbClr val="00B050"/>
                </a:solidFill>
              </a:rPr>
              <a:t>Merge încetinel,</a:t>
            </a:r>
          </a:p>
          <a:p>
            <a:r>
              <a:rPr lang="ro-RO" b="1" i="1" dirty="0">
                <a:solidFill>
                  <a:srgbClr val="00B050"/>
                </a:solidFill>
              </a:rPr>
              <a:t>Și prin parc degrabă</a:t>
            </a:r>
          </a:p>
          <a:p>
            <a:r>
              <a:rPr lang="ro-RO" b="1" i="1" dirty="0">
                <a:solidFill>
                  <a:srgbClr val="00B050"/>
                </a:solidFill>
              </a:rPr>
              <a:t>Se așază el.</a:t>
            </a:r>
          </a:p>
          <a:p>
            <a:r>
              <a:rPr lang="ro-RO" b="1" i="1" dirty="0">
                <a:solidFill>
                  <a:srgbClr val="00B050"/>
                </a:solidFill>
              </a:rPr>
              <a:t>Spune repede, copile,</a:t>
            </a:r>
          </a:p>
          <a:p>
            <a:r>
              <a:rPr lang="ro-RO" b="1" i="1" dirty="0">
                <a:solidFill>
                  <a:srgbClr val="00B050"/>
                </a:solidFill>
              </a:rPr>
              <a:t>Unde-i Uțu în imagine?</a:t>
            </a:r>
            <a:endParaRPr lang="en-US" b="1" i="1" dirty="0">
              <a:solidFill>
                <a:srgbClr val="00B050"/>
              </a:solidFill>
            </a:endParaRPr>
          </a:p>
          <a:p>
            <a:endParaRPr lang="en-US" dirty="0"/>
          </a:p>
        </p:txBody>
      </p:sp>
    </p:spTree>
    <p:extLst>
      <p:ext uri="{BB962C8B-B14F-4D97-AF65-F5344CB8AC3E}">
        <p14:creationId xmlns="" xmlns:p14="http://schemas.microsoft.com/office/powerpoint/2010/main" val="3338225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3486" y="-1"/>
            <a:ext cx="9130514" cy="6858001"/>
          </a:xfrm>
          <a:prstGeom prst="rect">
            <a:avLst/>
          </a:prstGeom>
        </p:spPr>
      </p:pic>
      <p:pic>
        <p:nvPicPr>
          <p:cNvPr id="1029" name="Picture 5" descr="C:\Users\Asus\AppData\Local\Microsoft\Windows\INetCache\IE\05UVQQPB\Bear[1].gi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477000" y="4572000"/>
            <a:ext cx="1157287" cy="1033804"/>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C:\Users\Asus\AppData\Local\Microsoft\Windows\INetCache\IE\6DSBQ42D\rabbit_PNG3792[1].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828800" y="3863764"/>
            <a:ext cx="785342" cy="1066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8202923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04800"/>
            <a:ext cx="8458200" cy="923330"/>
          </a:xfrm>
          <a:prstGeom prst="rect">
            <a:avLst/>
          </a:prstGeom>
          <a:noFill/>
        </p:spPr>
        <p:txBody>
          <a:bodyPr wrap="square" rtlCol="0">
            <a:spAutoFit/>
          </a:bodyPr>
          <a:lstStyle/>
          <a:p>
            <a:r>
              <a:rPr lang="ro-RO" b="1" dirty="0"/>
              <a:t>	3. Pentru integrarea conținuturilor de la ora de Comunicare în limba română, putem folosi și jocul propus de site-ul Twinkl ,,Rică Rinocerul și orientarea în spațiu”. Se utilizează întrebări ajutătoare pentru identificarea pozițiilor spațiale.</a:t>
            </a:r>
            <a:endParaRPr lang="en-US" b="1" dirty="0"/>
          </a:p>
        </p:txBody>
      </p:sp>
      <p:pic>
        <p:nvPicPr>
          <p:cNvPr id="1433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19200" y="1280722"/>
            <a:ext cx="6934201" cy="486674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344497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8600" y="304800"/>
            <a:ext cx="8534400" cy="5913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844202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65315"/>
            <a:ext cx="4287559" cy="2971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72000" y="65315"/>
            <a:ext cx="4399241" cy="30748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849540" y="3352800"/>
            <a:ext cx="7180838" cy="326062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820704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3913" y="609600"/>
            <a:ext cx="8436969" cy="1015663"/>
          </a:xfrm>
          <a:prstGeom prst="rect">
            <a:avLst/>
          </a:prstGeom>
          <a:noFill/>
        </p:spPr>
        <p:txBody>
          <a:bodyPr wrap="square" rtlCol="0">
            <a:spAutoFit/>
          </a:bodyPr>
          <a:lstStyle/>
          <a:p>
            <a:r>
              <a:rPr lang="ro-RO" sz="2000" dirty="0">
                <a:latin typeface="Modern No. 20" pitchFamily="18" charset="0"/>
              </a:rPr>
              <a:t>4.Pentru finalul activității, sau pentru a exersa acasă, se poate accesa linkul online </a:t>
            </a:r>
            <a:r>
              <a:rPr lang="ro-RO" sz="2000" dirty="0">
                <a:latin typeface="Modern No. 20" pitchFamily="18" charset="0"/>
                <a:hlinkClick r:id="rId2"/>
              </a:rPr>
              <a:t>https://learningapps.org/12161318</a:t>
            </a:r>
            <a:r>
              <a:rPr lang="ro-RO" sz="2000" dirty="0">
                <a:latin typeface="Modern No. 20" pitchFamily="18" charset="0"/>
              </a:rPr>
              <a:t> , unde elevii se pot juca cu cartonașe cu imagini și mesaje audio cu indicații, pentru exersarea pozițiilor spațiale</a:t>
            </a:r>
            <a:endParaRPr lang="en-US" sz="2000" dirty="0">
              <a:latin typeface="Modern No. 20" pitchFamily="18" charset="0"/>
            </a:endParaRPr>
          </a:p>
        </p:txBody>
      </p:sp>
      <p:pic>
        <p:nvPicPr>
          <p:cNvPr id="2050"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784" y="1930063"/>
            <a:ext cx="7515225" cy="441145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184547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2400" y="246413"/>
            <a:ext cx="8839200" cy="5386090"/>
          </a:xfrm>
          <a:prstGeom prst="rect">
            <a:avLst/>
          </a:prstGeom>
          <a:noFill/>
        </p:spPr>
        <p:txBody>
          <a:bodyPr wrap="square" rtlCol="0">
            <a:spAutoFit/>
          </a:bodyPr>
          <a:lstStyle/>
          <a:p>
            <a:pPr algn="ctr"/>
            <a:r>
              <a:rPr lang="ro-RO" sz="2000" b="1" dirty="0"/>
              <a:t>Titlul jocului: </a:t>
            </a:r>
            <a:r>
              <a:rPr lang="ro-RO" sz="2000" dirty="0">
                <a:solidFill>
                  <a:srgbClr val="FF0000"/>
                </a:solidFill>
              </a:rPr>
              <a:t>,,</a:t>
            </a:r>
            <a:r>
              <a:rPr lang="ro-RO" sz="2000" b="1" dirty="0">
                <a:solidFill>
                  <a:srgbClr val="FF0000"/>
                </a:solidFill>
              </a:rPr>
              <a:t>CE TREBUIE SĂ FACI ATUNCI CÂND...? ”</a:t>
            </a:r>
            <a:endParaRPr lang="ro-RO" sz="2000" dirty="0">
              <a:solidFill>
                <a:srgbClr val="FF0000"/>
              </a:solidFill>
            </a:endParaRPr>
          </a:p>
          <a:p>
            <a:endParaRPr lang="ro-RO" b="1" i="1" dirty="0">
              <a:solidFill>
                <a:srgbClr val="7030A0"/>
              </a:solidFill>
            </a:endParaRPr>
          </a:p>
          <a:p>
            <a:r>
              <a:rPr lang="ro-RO" b="1" i="1" dirty="0">
                <a:solidFill>
                  <a:srgbClr val="7030A0"/>
                </a:solidFill>
              </a:rPr>
              <a:t>Disciplina</a:t>
            </a:r>
            <a:r>
              <a:rPr lang="ro-RO" dirty="0"/>
              <a:t>: </a:t>
            </a:r>
            <a:r>
              <a:rPr lang="ro-RO" b="1" dirty="0"/>
              <a:t>Dezvoltare personală</a:t>
            </a:r>
          </a:p>
          <a:p>
            <a:endParaRPr lang="ro-RO" dirty="0"/>
          </a:p>
          <a:p>
            <a:r>
              <a:rPr lang="ro-RO" b="1" i="1" dirty="0">
                <a:solidFill>
                  <a:srgbClr val="7030A0"/>
                </a:solidFill>
              </a:rPr>
              <a:t>Scopul jocului:  </a:t>
            </a:r>
            <a:r>
              <a:rPr lang="ro-RO" b="1" dirty="0"/>
              <a:t>Dezvoltarea capacităţii de înţelegere a mesajelor orale</a:t>
            </a:r>
          </a:p>
          <a:p>
            <a:r>
              <a:rPr lang="ro-RO" b="1" i="1" dirty="0">
                <a:solidFill>
                  <a:srgbClr val="7030A0"/>
                </a:solidFill>
              </a:rPr>
              <a:t> 	          </a:t>
            </a:r>
            <a:r>
              <a:rPr lang="ro-RO" b="1" dirty="0"/>
              <a:t>Construirea unor răspunsuri</a:t>
            </a:r>
            <a:r>
              <a:rPr lang="en-US" b="1" dirty="0"/>
              <a:t>/</a:t>
            </a:r>
            <a:r>
              <a:rPr lang="ro-RO" b="1" dirty="0"/>
              <a:t>argumente cât mai relevante/ logice, în   legătură cu diferite situaţii concrete din viaţă</a:t>
            </a:r>
            <a:endParaRPr lang="en-US" b="1" dirty="0"/>
          </a:p>
          <a:p>
            <a:endParaRPr lang="ro-RO" b="1" i="1" dirty="0">
              <a:solidFill>
                <a:srgbClr val="7030A0"/>
              </a:solidFill>
            </a:endParaRPr>
          </a:p>
          <a:p>
            <a:r>
              <a:rPr lang="ro-RO" b="1" i="1" dirty="0">
                <a:solidFill>
                  <a:srgbClr val="7030A0"/>
                </a:solidFill>
              </a:rPr>
              <a:t>Sarcina didactică</a:t>
            </a:r>
            <a:r>
              <a:rPr lang="ro-RO" dirty="0"/>
              <a:t>: </a:t>
            </a:r>
            <a:r>
              <a:rPr lang="ro-RO" b="1" dirty="0"/>
              <a:t>Să ofere răspunsuri relevante pentru situațiile indicate</a:t>
            </a:r>
          </a:p>
          <a:p>
            <a:r>
              <a:rPr lang="ro-RO" b="1" dirty="0"/>
              <a:t>                                 Să motiveze în anumite cazuri o acțiune</a:t>
            </a:r>
          </a:p>
          <a:p>
            <a:endParaRPr lang="ro-RO" dirty="0"/>
          </a:p>
          <a:p>
            <a:r>
              <a:rPr lang="en-US" dirty="0"/>
              <a:t> </a:t>
            </a:r>
            <a:r>
              <a:rPr lang="ro-RO" b="1" i="1" dirty="0">
                <a:solidFill>
                  <a:srgbClr val="7030A0"/>
                </a:solidFill>
              </a:rPr>
              <a:t>Materiale și mijloace didactice necesare:</a:t>
            </a:r>
            <a:r>
              <a:rPr lang="ro-RO" dirty="0"/>
              <a:t> </a:t>
            </a:r>
            <a:r>
              <a:rPr lang="ro-RO" b="1" dirty="0"/>
              <a:t>dispozitive conectate la internet, imagini PPT</a:t>
            </a:r>
          </a:p>
          <a:p>
            <a:endParaRPr lang="ro-RO" dirty="0"/>
          </a:p>
          <a:p>
            <a:r>
              <a:rPr lang="ro-RO" b="1" i="1" dirty="0">
                <a:solidFill>
                  <a:srgbClr val="7030A0"/>
                </a:solidFill>
              </a:rPr>
              <a:t>Desfășurarea jocului:</a:t>
            </a:r>
            <a:r>
              <a:rPr lang="ro-RO" dirty="0"/>
              <a:t> </a:t>
            </a:r>
            <a:r>
              <a:rPr lang="ro-RO" b="1" dirty="0"/>
              <a:t>Se solicită elevilor să răspundă  la întrebările date, pe rând. Jocul se poate complica cerând elevilor să motiveze răspunsul ales sau să explice ,,Ce s-ar întâmpla dacă nu ar proceda în felul ales de ei?”</a:t>
            </a:r>
          </a:p>
          <a:p>
            <a:endParaRPr lang="ro-RO" b="1" i="1" dirty="0">
              <a:solidFill>
                <a:srgbClr val="7030A0"/>
              </a:solidFill>
            </a:endParaRPr>
          </a:p>
          <a:p>
            <a:r>
              <a:rPr lang="ro-RO" b="1" i="1" dirty="0">
                <a:solidFill>
                  <a:srgbClr val="7030A0"/>
                </a:solidFill>
              </a:rPr>
              <a:t>Regulile jocului</a:t>
            </a:r>
            <a:r>
              <a:rPr lang="ro-RO" dirty="0"/>
              <a:t>: </a:t>
            </a:r>
            <a:r>
              <a:rPr lang="ro-RO" b="1" dirty="0"/>
              <a:t>Elevii ascultă întrebarea, însoțită de o imagine sugestivă și formulează un răspuns potrivit.</a:t>
            </a:r>
            <a:endParaRPr lang="en-US" b="1" dirty="0"/>
          </a:p>
        </p:txBody>
      </p:sp>
    </p:spTree>
    <p:extLst>
      <p:ext uri="{BB962C8B-B14F-4D97-AF65-F5344CB8AC3E}">
        <p14:creationId xmlns="" xmlns:p14="http://schemas.microsoft.com/office/powerpoint/2010/main" val="2645519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ro-RO" dirty="0"/>
              <a:t>1.Când ţi-e somn, ce trebuie să faci?</a:t>
            </a:r>
            <a:r>
              <a:rPr lang="en-US" dirty="0"/>
              <a:t/>
            </a:r>
            <a:br>
              <a:rPr lang="en-US" dirty="0"/>
            </a:br>
            <a:endParaRPr lang="en-US" dirty="0"/>
          </a:p>
        </p:txBody>
      </p:sp>
      <p:pic>
        <p:nvPicPr>
          <p:cNvPr id="4099" name="Picture 3" descr="C:\Users\Asus\Desktop\d2a84637aa102d80cc2202ed9b884e66.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52600" y="1143000"/>
            <a:ext cx="4862512" cy="48625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6426584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a:t>Răspuns corect:</a:t>
            </a:r>
            <a:br>
              <a:rPr lang="ro-RO" dirty="0"/>
            </a:br>
            <a:r>
              <a:rPr lang="ro-RO" dirty="0"/>
              <a:t>Să dormi, să te odihnești.</a:t>
            </a:r>
            <a:endParaRPr lang="en-US" dirty="0"/>
          </a:p>
        </p:txBody>
      </p:sp>
      <p:pic>
        <p:nvPicPr>
          <p:cNvPr id="5122" name="Picture 2" descr="C:\Users\Asus\AppData\Local\Microsoft\Windows\INetCache\IE\05UVQQPB\Sleep-PNG-Clipart[1].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95400" y="2057400"/>
            <a:ext cx="6400800" cy="424362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980147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ro-RO" dirty="0"/>
              <a:t>2. Când ţi-e frig, ce trebuie să faci?</a:t>
            </a:r>
            <a:r>
              <a:rPr lang="en-US" dirty="0"/>
              <a:t/>
            </a:r>
            <a:br>
              <a:rPr lang="en-US" dirty="0"/>
            </a:br>
            <a:endParaRPr lang="en-US" dirty="0"/>
          </a:p>
        </p:txBody>
      </p:sp>
      <p:pic>
        <p:nvPicPr>
          <p:cNvPr id="6146" name="Picture 2" descr="C:\Users\Asus\AppData\Local\Microsoft\Windows\INetCache\IE\6DSBQ42D\freezing1[1].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438400" y="1143000"/>
            <a:ext cx="4038600" cy="484027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248861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a:t>Răspuns corect:</a:t>
            </a:r>
            <a:br>
              <a:rPr lang="ro-RO" dirty="0"/>
            </a:br>
            <a:r>
              <a:rPr lang="ro-RO" dirty="0"/>
              <a:t>Să te îmbraci mai gros.</a:t>
            </a:r>
            <a:br>
              <a:rPr lang="ro-RO" dirty="0"/>
            </a:br>
            <a:r>
              <a:rPr lang="ro-RO" dirty="0"/>
              <a:t>Să stai într-un loc călduros.</a:t>
            </a:r>
            <a:endParaRPr lang="en-US" dirty="0"/>
          </a:p>
        </p:txBody>
      </p:sp>
      <p:pic>
        <p:nvPicPr>
          <p:cNvPr id="7170" name="Picture 2" descr="C:\Users\Asus\AppData\Local\Microsoft\Windows\INetCache\IE\CNKKFP6Y\706175-Baby019[1].gif"/>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90800" y="2037855"/>
            <a:ext cx="3943350" cy="39433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4588706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ro-RO" dirty="0"/>
              <a:t>3.Când ţi-e foame, ce trebuie să faci?</a:t>
            </a:r>
            <a:r>
              <a:rPr lang="en-US" dirty="0"/>
              <a:t/>
            </a:r>
            <a:br>
              <a:rPr lang="en-US" dirty="0"/>
            </a:br>
            <a:endParaRPr lang="en-US" dirty="0"/>
          </a:p>
        </p:txBody>
      </p:sp>
      <p:pic>
        <p:nvPicPr>
          <p:cNvPr id="8195" name="Picture 3" descr="C:\Users\Asus\AppData\Local\Microsoft\Windows\INetCache\IE\CNKKFP6Y\smiley-3322450_640[1].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0" y="1595437"/>
            <a:ext cx="6096000" cy="366712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826649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a:t>Răspuns corect:</a:t>
            </a:r>
            <a:br>
              <a:rPr lang="ro-RO" dirty="0"/>
            </a:br>
            <a:r>
              <a:rPr lang="ro-RO" dirty="0"/>
              <a:t>Trebuie să mânânci.</a:t>
            </a:r>
            <a:endParaRPr lang="en-US" dirty="0"/>
          </a:p>
        </p:txBody>
      </p:sp>
      <p:pic>
        <p:nvPicPr>
          <p:cNvPr id="9218" name="Picture 2" descr="C:\Users\Asus\AppData\Local\Microsoft\Windows\INetCache\IE\05UVQQPB\manriceeat[1].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90800" y="1905000"/>
            <a:ext cx="3810000" cy="3810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941448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ro-RO" dirty="0"/>
              <a:t>4. Dacă plouă atunci când mergi la şcoală, ce trebuie să faci?</a:t>
            </a:r>
            <a:r>
              <a:rPr lang="en-US" dirty="0"/>
              <a:t/>
            </a:r>
            <a:br>
              <a:rPr lang="en-US" dirty="0"/>
            </a:br>
            <a:endParaRPr lang="en-US" dirty="0"/>
          </a:p>
        </p:txBody>
      </p:sp>
      <p:pic>
        <p:nvPicPr>
          <p:cNvPr id="10242" name="Picture 2" descr="C:\Users\Asus\AppData\Local\Microsoft\Windows\INetCache\IE\6DSBQ42D\rain-310148_960_720[1].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52600" y="1114424"/>
            <a:ext cx="5105400" cy="574357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3251060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a:t>Răspuns corect:</a:t>
            </a:r>
            <a:br>
              <a:rPr lang="ro-RO" dirty="0"/>
            </a:br>
            <a:r>
              <a:rPr lang="ro-RO" dirty="0"/>
              <a:t>Să folosești o umbrelă.</a:t>
            </a:r>
            <a:endParaRPr lang="en-US" dirty="0"/>
          </a:p>
        </p:txBody>
      </p:sp>
      <p:pic>
        <p:nvPicPr>
          <p:cNvPr id="11266" name="Picture 2" descr="C:\Users\Asus\AppData\Local\Microsoft\Windows\INetCache\IE\6DSBQ42D\rain-1700515_640[1].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38844" y="1447800"/>
            <a:ext cx="6096000" cy="4572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5230221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ro-RO" dirty="0"/>
              <a:t>5.Dacă te tai la un deget, ce trebuie să faci?</a:t>
            </a:r>
            <a:endParaRPr lang="en-US" dirty="0"/>
          </a:p>
        </p:txBody>
      </p:sp>
      <p:pic>
        <p:nvPicPr>
          <p:cNvPr id="12294" name="Picture 6" descr="C:\Users\Asus\Desktop\simptome-diabet-vindecare-rani.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52600" y="1828800"/>
            <a:ext cx="5715000" cy="3810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015106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o-RO" sz="2800" dirty="0"/>
              <a:t>Răspuns corect:</a:t>
            </a:r>
            <a:br>
              <a:rPr lang="ro-RO" sz="2800" dirty="0"/>
            </a:br>
            <a:r>
              <a:rPr lang="ro-RO" sz="2800" dirty="0"/>
              <a:t>Anunți un adult./ Ceri ajutorul cuiva./Mergi la medic dacă e o rană gravă.</a:t>
            </a:r>
            <a:br>
              <a:rPr lang="ro-RO" sz="2800" dirty="0"/>
            </a:br>
            <a:r>
              <a:rPr lang="ro-RO" sz="2800" dirty="0"/>
              <a:t>Folosești un plasture dacă rana nu e gravă.</a:t>
            </a:r>
            <a:endParaRPr lang="en-US" sz="2800" dirty="0"/>
          </a:p>
        </p:txBody>
      </p:sp>
      <p:pic>
        <p:nvPicPr>
          <p:cNvPr id="13314" name="Picture 2" descr="C:\Users\Asus\Desktop\principala-16.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1828800"/>
            <a:ext cx="4343400" cy="2555348"/>
          </a:xfrm>
          <a:prstGeom prst="rect">
            <a:avLst/>
          </a:prstGeom>
          <a:noFill/>
          <a:extLst>
            <a:ext uri="{909E8E84-426E-40DD-AFC4-6F175D3DCCD1}">
              <a14:hiddenFill xmlns="" xmlns:a14="http://schemas.microsoft.com/office/drawing/2010/main">
                <a:solidFill>
                  <a:srgbClr val="FFFFFF"/>
                </a:solidFill>
              </a14:hiddenFill>
            </a:ext>
          </a:extLst>
        </p:spPr>
      </p:pic>
      <p:pic>
        <p:nvPicPr>
          <p:cNvPr id="13315" name="Picture 3" descr="C:\Users\Asus\Desktop\media-145223927056748800.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105400" y="1888131"/>
            <a:ext cx="3522663" cy="2502944"/>
          </a:xfrm>
          <a:prstGeom prst="rect">
            <a:avLst/>
          </a:prstGeom>
          <a:noFill/>
          <a:extLst>
            <a:ext uri="{909E8E84-426E-40DD-AFC4-6F175D3DCCD1}">
              <a14:hiddenFill xmlns="" xmlns:a14="http://schemas.microsoft.com/office/drawing/2010/main">
                <a:solidFill>
                  <a:srgbClr val="FFFFFF"/>
                </a:solidFill>
              </a14:hiddenFill>
            </a:ext>
          </a:extLst>
        </p:spPr>
      </p:pic>
      <p:sp>
        <p:nvSpPr>
          <p:cNvPr id="3" name="TextBox 2"/>
          <p:cNvSpPr txBox="1"/>
          <p:nvPr/>
        </p:nvSpPr>
        <p:spPr>
          <a:xfrm>
            <a:off x="449283" y="4953000"/>
            <a:ext cx="8458200" cy="1200329"/>
          </a:xfrm>
          <a:prstGeom prst="rect">
            <a:avLst/>
          </a:prstGeom>
          <a:noFill/>
        </p:spPr>
        <p:txBody>
          <a:bodyPr wrap="square" rtlCol="0">
            <a:spAutoFit/>
          </a:bodyPr>
          <a:lstStyle/>
          <a:p>
            <a:r>
              <a:rPr lang="ro-RO" sz="2400" b="1" dirty="0">
                <a:latin typeface="Modern No. 20" pitchFamily="18" charset="0"/>
              </a:rPr>
              <a:t>	Putem complica jocul, cerând elevilor să justifice răspunsul ales și să spună ce s-ar întâmpla dacă nu ar proceda ca în varianta aleasă ca răspuns.</a:t>
            </a:r>
            <a:endParaRPr lang="en-US" sz="2400" b="1" dirty="0">
              <a:latin typeface="Modern No. 20" pitchFamily="18" charset="0"/>
            </a:endParaRPr>
          </a:p>
        </p:txBody>
      </p:sp>
    </p:spTree>
    <p:extLst>
      <p:ext uri="{BB962C8B-B14F-4D97-AF65-F5344CB8AC3E}">
        <p14:creationId xmlns="" xmlns:p14="http://schemas.microsoft.com/office/powerpoint/2010/main" val="3596339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2800" b="1" dirty="0"/>
              <a:t>Exemple de aplicații ușor de utilizat în cadrul unor activități la clasa pregătitoare</a:t>
            </a:r>
            <a:endParaRPr lang="en-US" sz="2800" b="1" dirty="0"/>
          </a:p>
        </p:txBody>
      </p:sp>
      <p:sp>
        <p:nvSpPr>
          <p:cNvPr id="3" name="Content Placeholder 2"/>
          <p:cNvSpPr>
            <a:spLocks noGrp="1"/>
          </p:cNvSpPr>
          <p:nvPr>
            <p:ph idx="1"/>
          </p:nvPr>
        </p:nvSpPr>
        <p:spPr>
          <a:xfrm>
            <a:off x="380999" y="1371600"/>
            <a:ext cx="8416291" cy="5105400"/>
          </a:xfrm>
        </p:spPr>
        <p:txBody>
          <a:bodyPr>
            <a:normAutofit/>
          </a:bodyPr>
          <a:lstStyle/>
          <a:p>
            <a:pPr marL="514350" indent="-514350">
              <a:buAutoNum type="arabicPeriod"/>
            </a:pPr>
            <a:r>
              <a:rPr lang="ro-RO" dirty="0"/>
              <a:t>Chrome Music Lab</a:t>
            </a:r>
          </a:p>
          <a:p>
            <a:pPr marL="0" indent="0">
              <a:buNone/>
            </a:pPr>
            <a:endParaRPr lang="ro-RO" dirty="0"/>
          </a:p>
          <a:p>
            <a:pPr marL="514350" indent="-514350">
              <a:buAutoNum type="arabicPeriod"/>
            </a:pPr>
            <a:endParaRPr lang="ro-RO" dirty="0"/>
          </a:p>
          <a:p>
            <a:pPr marL="514350" indent="-514350">
              <a:buAutoNum type="arabicPeriod"/>
            </a:pPr>
            <a:endParaRPr lang="ro-RO" dirty="0"/>
          </a:p>
          <a:p>
            <a:pPr marL="0" indent="0">
              <a:buNone/>
            </a:pPr>
            <a:r>
              <a:rPr lang="ro-RO" dirty="0"/>
              <a:t>		2. ChatterPix</a:t>
            </a:r>
          </a:p>
          <a:p>
            <a:pPr marL="0" indent="0">
              <a:buNone/>
            </a:pPr>
            <a:endParaRPr lang="ro-RO" dirty="0"/>
          </a:p>
          <a:p>
            <a:pPr marL="0" indent="0">
              <a:buNone/>
            </a:pPr>
            <a:r>
              <a:rPr lang="ro-RO" dirty="0"/>
              <a:t>	                      </a:t>
            </a:r>
          </a:p>
          <a:p>
            <a:pPr marL="0" indent="0">
              <a:buNone/>
            </a:pPr>
            <a:r>
              <a:rPr lang="ro-RO" dirty="0"/>
              <a:t>				  3. learningapps.org</a:t>
            </a:r>
            <a:endParaRPr lang="en-US" dirty="0"/>
          </a:p>
        </p:txBody>
      </p:sp>
      <p:pic>
        <p:nvPicPr>
          <p:cNvPr id="4" name="Picture 3"/>
          <p:cNvPicPr>
            <a:picLocks noChangeAspect="1"/>
          </p:cNvPicPr>
          <p:nvPr/>
        </p:nvPicPr>
        <p:blipFill>
          <a:blip r:embed="rId2" cstate="print">
            <a:extLst>
              <a:ext uri="{BEBA8EAE-BF5A-486C-A8C5-ECC9F3942E4B}">
                <a14:imgProps xmlns="" xmlns:a14="http://schemas.microsoft.com/office/drawing/2010/main">
                  <a14:imgLayer r:embed="rId3">
                    <a14:imgEffect>
                      <a14:sharpenSoften amount="2000"/>
                    </a14:imgEffect>
                    <a14:imgEffect>
                      <a14:brightnessContrast bright="1000"/>
                    </a14:imgEffect>
                  </a14:imgLayer>
                </a14:imgProps>
              </a:ext>
              <a:ext uri="{28A0092B-C50C-407E-A947-70E740481C1C}">
                <a14:useLocalDpi xmlns="" xmlns:a14="http://schemas.microsoft.com/office/drawing/2010/main" val="0"/>
              </a:ext>
            </a:extLst>
          </a:blip>
          <a:stretch>
            <a:fillRect/>
          </a:stretch>
        </p:blipFill>
        <p:spPr>
          <a:xfrm>
            <a:off x="4181103" y="1558513"/>
            <a:ext cx="4606291" cy="1912174"/>
          </a:xfrm>
          <a:prstGeom prst="rect">
            <a:avLst/>
          </a:prstGeom>
          <a:effectLst>
            <a:outerShdw blurRad="50800" dist="50800" dir="5400000" algn="ctr" rotWithShape="0">
              <a:srgbClr val="000000">
                <a:alpha val="23000"/>
              </a:srgbClr>
            </a:outerShdw>
          </a:effectLst>
        </p:spPr>
      </p:pic>
      <p:pic>
        <p:nvPicPr>
          <p:cNvPr id="1026" name="Picture 2" descr="C:\Users\Asus\Desktop\unnamed.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81000" y="2514600"/>
            <a:ext cx="1801955" cy="370522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602701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8382000" cy="701040"/>
          </a:xfrm>
        </p:spPr>
        <p:txBody>
          <a:bodyPr>
            <a:noAutofit/>
          </a:bodyPr>
          <a:lstStyle/>
          <a:p>
            <a:r>
              <a:rPr lang="ro-RO" sz="2800" b="1" cap="none" dirty="0">
                <a:solidFill>
                  <a:srgbClr val="FF0000"/>
                </a:solidFill>
              </a:rPr>
              <a:t>1. C</a:t>
            </a:r>
            <a:r>
              <a:rPr lang="en-US" sz="2800" b="1" cap="none" dirty="0" err="1">
                <a:solidFill>
                  <a:srgbClr val="FF0000"/>
                </a:solidFill>
              </a:rPr>
              <a:t>hrome</a:t>
            </a:r>
            <a:r>
              <a:rPr lang="en-US" sz="2800" b="1" cap="none" dirty="0">
                <a:solidFill>
                  <a:srgbClr val="FF0000"/>
                </a:solidFill>
              </a:rPr>
              <a:t> music lab </a:t>
            </a:r>
            <a:r>
              <a:rPr lang="ro-RO" sz="2800" b="1" cap="none" dirty="0">
                <a:solidFill>
                  <a:srgbClr val="FF0000"/>
                </a:solidFill>
              </a:rPr>
              <a:t/>
            </a:r>
            <a:br>
              <a:rPr lang="ro-RO" sz="2800" b="1" cap="none" dirty="0">
                <a:solidFill>
                  <a:srgbClr val="FF0000"/>
                </a:solidFill>
              </a:rPr>
            </a:br>
            <a:r>
              <a:rPr lang="en-US" sz="2800" b="1" cap="none" dirty="0">
                <a:solidFill>
                  <a:srgbClr val="FF0000"/>
                </a:solidFill>
                <a:sym typeface="Wingdings"/>
              </a:rPr>
              <a:t></a:t>
            </a:r>
            <a:r>
              <a:rPr lang="en-US" sz="2000" u="sng" cap="none" dirty="0">
                <a:solidFill>
                  <a:srgbClr val="FF0000"/>
                </a:solidFill>
                <a:hlinkClick r:id="rId2"/>
              </a:rPr>
              <a:t>https://musiclab.chromeexperiments.com</a:t>
            </a:r>
            <a:r>
              <a:rPr lang="en-US" sz="2800" cap="none" dirty="0">
                <a:solidFill>
                  <a:srgbClr val="FF0000"/>
                </a:solidFill>
              </a:rPr>
              <a:t/>
            </a:r>
            <a:br>
              <a:rPr lang="en-US" sz="2800" cap="none"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381000" y="1295400"/>
            <a:ext cx="8610600" cy="5071572"/>
          </a:xfrm>
        </p:spPr>
        <p:txBody>
          <a:bodyPr>
            <a:noAutofit/>
          </a:bodyPr>
          <a:lstStyle/>
          <a:p>
            <a:pPr algn="just"/>
            <a:r>
              <a:rPr lang="ro-RO" sz="2400" b="0" dirty="0"/>
              <a:t>Muzica poate crea o legătură și cu celelate discipline, nu trebuie folosită doar ca o disciplină luată separat. Prin intermediul ei putem descoperi </a:t>
            </a:r>
            <a:r>
              <a:rPr lang="ro-RO" sz="2400" dirty="0"/>
              <a:t>multe lucruri interesante. Muzica poate fi folosită ca un experiment, ca artă sau ca un joc.</a:t>
            </a:r>
          </a:p>
          <a:p>
            <a:pPr algn="just"/>
            <a:r>
              <a:rPr lang="ro-RO" sz="2400" b="0" dirty="0"/>
              <a:t>Toate aceste lucruri le putem face utilizând </a:t>
            </a:r>
            <a:r>
              <a:rPr lang="ro-RO" sz="2400" b="1" i="1" dirty="0"/>
              <a:t>Chrome music lab</a:t>
            </a:r>
            <a:r>
              <a:rPr lang="ro-RO" sz="2400" b="0" dirty="0"/>
              <a:t>, Laboratorul de muzică, ce poate ține cumva locul unor instrumente muzicale.	</a:t>
            </a:r>
          </a:p>
          <a:p>
            <a:pPr algn="just"/>
            <a:r>
              <a:rPr lang="en-US" sz="2400" b="0" dirty="0"/>
              <a:t>Chrome music lab </a:t>
            </a:r>
            <a:r>
              <a:rPr lang="en-US" sz="2400" b="0" dirty="0" err="1"/>
              <a:t>este</a:t>
            </a:r>
            <a:r>
              <a:rPr lang="en-US" sz="2400" b="0" dirty="0"/>
              <a:t> o </a:t>
            </a:r>
            <a:r>
              <a:rPr lang="en-US" sz="2400" b="0" dirty="0" err="1"/>
              <a:t>aplicație</a:t>
            </a:r>
            <a:r>
              <a:rPr lang="en-US" sz="2400" b="0" dirty="0"/>
              <a:t> </a:t>
            </a:r>
            <a:r>
              <a:rPr lang="en-US" sz="2400" b="0" dirty="0" err="1"/>
              <a:t>pe</a:t>
            </a:r>
            <a:r>
              <a:rPr lang="en-US" sz="2400" b="0" dirty="0"/>
              <a:t> care o </a:t>
            </a:r>
            <a:r>
              <a:rPr lang="en-US" sz="2400" b="0" dirty="0" err="1"/>
              <a:t>găsiți</a:t>
            </a:r>
            <a:r>
              <a:rPr lang="en-US" sz="2400" b="0" dirty="0"/>
              <a:t> online, e </a:t>
            </a:r>
            <a:r>
              <a:rPr lang="en-US" sz="2400" b="0" dirty="0" err="1"/>
              <a:t>gratuită</a:t>
            </a:r>
            <a:r>
              <a:rPr lang="en-US" sz="2400" b="0" dirty="0"/>
              <a:t> </a:t>
            </a:r>
            <a:r>
              <a:rPr lang="en-US" sz="2400" b="0" dirty="0" err="1"/>
              <a:t>și</a:t>
            </a:r>
            <a:r>
              <a:rPr lang="en-US" sz="2400" b="0" dirty="0"/>
              <a:t> nu </a:t>
            </a:r>
            <a:r>
              <a:rPr lang="en-US" sz="2400" b="0" dirty="0" err="1"/>
              <a:t>trebuie</a:t>
            </a:r>
            <a:r>
              <a:rPr lang="en-US" sz="2400" b="0" dirty="0"/>
              <a:t> </a:t>
            </a:r>
            <a:r>
              <a:rPr lang="en-US" sz="2400" b="0" dirty="0" err="1"/>
              <a:t>instalată</a:t>
            </a:r>
            <a:r>
              <a:rPr lang="en-US" sz="2400" b="0" dirty="0"/>
              <a:t>. Este </a:t>
            </a:r>
            <a:r>
              <a:rPr lang="en-US" sz="2400" b="0" dirty="0" err="1"/>
              <a:t>împărțită</a:t>
            </a:r>
            <a:r>
              <a:rPr lang="en-US" sz="2400" b="0" dirty="0"/>
              <a:t> </a:t>
            </a:r>
            <a:r>
              <a:rPr lang="en-US" sz="2400" b="0" dirty="0" err="1"/>
              <a:t>în</a:t>
            </a:r>
            <a:r>
              <a:rPr lang="en-US" sz="2400" b="0" dirty="0"/>
              <a:t> </a:t>
            </a:r>
            <a:r>
              <a:rPr lang="en-US" sz="2400" b="0" dirty="0" err="1"/>
              <a:t>mai</a:t>
            </a:r>
            <a:r>
              <a:rPr lang="en-US" sz="2400" b="0" dirty="0"/>
              <a:t> </a:t>
            </a:r>
            <a:r>
              <a:rPr lang="en-US" sz="2400" b="0" dirty="0" err="1"/>
              <a:t>multe</a:t>
            </a:r>
            <a:r>
              <a:rPr lang="en-US" sz="2400" b="0" dirty="0"/>
              <a:t> </a:t>
            </a:r>
            <a:r>
              <a:rPr lang="en-US" sz="2400" b="1" i="1" dirty="0" err="1"/>
              <a:t>secțiuni</a:t>
            </a:r>
            <a:r>
              <a:rPr lang="en-US" sz="2400" b="0" dirty="0"/>
              <a:t>, </a:t>
            </a:r>
            <a:r>
              <a:rPr lang="ro-RO" sz="2400" dirty="0"/>
              <a:t>astfel, putem cu ușurință </a:t>
            </a:r>
            <a:r>
              <a:rPr lang="ro-RO" sz="2400" b="1" i="1" dirty="0"/>
              <a:t>să combinăm muzica cu artele vizuale, comunicarea și  chiar matematica.</a:t>
            </a:r>
          </a:p>
          <a:p>
            <a:pPr algn="just"/>
            <a:r>
              <a:rPr lang="ro-RO" sz="2400" dirty="0"/>
              <a:t>Pentru clasa pregătitoare, următoarele sunt ușor de utilizat și de înțeles.</a:t>
            </a:r>
          </a:p>
          <a:p>
            <a:pPr algn="just"/>
            <a:endParaRPr lang="ro-RO" sz="2400" dirty="0"/>
          </a:p>
          <a:p>
            <a:pPr algn="just"/>
            <a:endParaRPr lang="en-US" sz="2400" b="0" dirty="0"/>
          </a:p>
          <a:p>
            <a:pPr algn="just"/>
            <a:endParaRPr lang="en-US" sz="2400" b="0" dirty="0"/>
          </a:p>
        </p:txBody>
      </p:sp>
    </p:spTree>
    <p:extLst>
      <p:ext uri="{BB962C8B-B14F-4D97-AF65-F5344CB8AC3E}">
        <p14:creationId xmlns="" xmlns:p14="http://schemas.microsoft.com/office/powerpoint/2010/main" val="36188414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a:solidFill>
                  <a:srgbClr val="FF0000"/>
                </a:solidFill>
              </a:rPr>
              <a:t>Song maker</a:t>
            </a:r>
          </a:p>
        </p:txBody>
      </p:sp>
      <p:sp>
        <p:nvSpPr>
          <p:cNvPr id="3" name="Content Placeholder 2"/>
          <p:cNvSpPr>
            <a:spLocks noGrp="1"/>
          </p:cNvSpPr>
          <p:nvPr>
            <p:ph idx="1"/>
          </p:nvPr>
        </p:nvSpPr>
        <p:spPr/>
        <p:txBody>
          <a:bodyPr>
            <a:normAutofit/>
          </a:bodyPr>
          <a:lstStyle/>
          <a:p>
            <a:pPr algn="just"/>
            <a:r>
              <a:rPr lang="ro-RO" dirty="0" err="1"/>
              <a:t>P</a:t>
            </a:r>
            <a:r>
              <a:rPr lang="en-US" b="0" dirty="0"/>
              <a:t>e </a:t>
            </a:r>
            <a:r>
              <a:rPr lang="en-US" b="0" dirty="0" err="1"/>
              <a:t>pătrate</a:t>
            </a:r>
            <a:r>
              <a:rPr lang="ro-RO" b="0" dirty="0"/>
              <a:t> </a:t>
            </a:r>
            <a:r>
              <a:rPr lang="ro-RO" dirty="0"/>
              <a:t>s</a:t>
            </a:r>
            <a:r>
              <a:rPr lang="en-US" b="0" dirty="0"/>
              <a:t>e </a:t>
            </a:r>
            <a:r>
              <a:rPr lang="en-US" b="0" dirty="0" err="1"/>
              <a:t>po</a:t>
            </a:r>
            <a:r>
              <a:rPr lang="ro-RO" b="0" dirty="0"/>
              <a:t>t realiza</a:t>
            </a:r>
            <a:r>
              <a:rPr lang="en-US" b="0" dirty="0"/>
              <a:t> </a:t>
            </a:r>
            <a:r>
              <a:rPr lang="en-US" b="0" dirty="0" err="1"/>
              <a:t>desen</a:t>
            </a:r>
            <a:r>
              <a:rPr lang="ro-RO" b="0" dirty="0"/>
              <a:t>e</a:t>
            </a:r>
            <a:r>
              <a:rPr lang="en-US" b="0" dirty="0"/>
              <a:t>, </a:t>
            </a:r>
            <a:r>
              <a:rPr lang="en-US" b="0" dirty="0" err="1"/>
              <a:t>iar</a:t>
            </a:r>
            <a:r>
              <a:rPr lang="en-US" b="0" dirty="0"/>
              <a:t> </a:t>
            </a:r>
            <a:r>
              <a:rPr lang="en-US" b="0" dirty="0" err="1"/>
              <a:t>fiecare</a:t>
            </a:r>
            <a:r>
              <a:rPr lang="en-US" b="0" dirty="0"/>
              <a:t> </a:t>
            </a:r>
            <a:r>
              <a:rPr lang="en-US" b="0" dirty="0" err="1"/>
              <a:t>pătrat</a:t>
            </a:r>
            <a:r>
              <a:rPr lang="en-US" b="0" dirty="0"/>
              <a:t> are un </a:t>
            </a:r>
            <a:r>
              <a:rPr lang="en-US" b="0" dirty="0" err="1"/>
              <a:t>sunet</a:t>
            </a:r>
            <a:r>
              <a:rPr lang="ro-RO" dirty="0"/>
              <a:t>;</a:t>
            </a:r>
            <a:r>
              <a:rPr lang="en-US" b="0" dirty="0"/>
              <a:t> </a:t>
            </a:r>
            <a:r>
              <a:rPr lang="en-US" b="0" dirty="0" err="1"/>
              <a:t>Puteti</a:t>
            </a:r>
            <a:r>
              <a:rPr lang="en-US" b="0" dirty="0"/>
              <a:t> </a:t>
            </a:r>
            <a:r>
              <a:rPr lang="en-US" b="0" dirty="0" err="1"/>
              <a:t>desena</a:t>
            </a:r>
            <a:r>
              <a:rPr lang="en-US" b="0" dirty="0"/>
              <a:t> </a:t>
            </a:r>
            <a:r>
              <a:rPr lang="ro-RO" b="0" dirty="0"/>
              <a:t>chipul unei persoane sau </a:t>
            </a:r>
            <a:r>
              <a:rPr lang="en-US" b="0" dirty="0" err="1"/>
              <a:t>figuri</a:t>
            </a:r>
            <a:r>
              <a:rPr lang="en-US" b="0" dirty="0"/>
              <a:t> </a:t>
            </a:r>
            <a:r>
              <a:rPr lang="en-US" b="0" dirty="0" err="1"/>
              <a:t>geometrice</a:t>
            </a:r>
            <a:r>
              <a:rPr lang="en-US" b="0" dirty="0"/>
              <a:t>, </a:t>
            </a:r>
            <a:r>
              <a:rPr lang="en-US" b="0" dirty="0" err="1"/>
              <a:t>aflându</a:t>
            </a:r>
            <a:r>
              <a:rPr lang="en-US" b="0" dirty="0"/>
              <a:t>-le </a:t>
            </a:r>
            <a:r>
              <a:rPr lang="en-US" b="0" dirty="0" err="1"/>
              <a:t>astf</a:t>
            </a:r>
            <a:r>
              <a:rPr lang="ro-RO" b="0" dirty="0"/>
              <a:t>el</a:t>
            </a:r>
            <a:r>
              <a:rPr lang="en-US" b="0" dirty="0"/>
              <a:t> </a:t>
            </a:r>
            <a:r>
              <a:rPr lang="en-US" b="0" dirty="0" err="1"/>
              <a:t>melodia</a:t>
            </a:r>
            <a:r>
              <a:rPr lang="ro-RO" dirty="0"/>
              <a:t>.</a:t>
            </a:r>
            <a:r>
              <a:rPr lang="en-US" b="0" dirty="0"/>
              <a:t> </a:t>
            </a:r>
            <a:r>
              <a:rPr lang="ro-RO" dirty="0"/>
              <a:t>D</a:t>
            </a:r>
            <a:r>
              <a:rPr lang="en-US" b="0" dirty="0"/>
              <a:t>e </a:t>
            </a:r>
            <a:r>
              <a:rPr lang="en-US" b="0" dirty="0" err="1"/>
              <a:t>asemenea</a:t>
            </a:r>
            <a:r>
              <a:rPr lang="ro-RO" b="0" dirty="0"/>
              <a:t>,</a:t>
            </a:r>
            <a:r>
              <a:rPr lang="en-US" b="0" dirty="0"/>
              <a:t> </a:t>
            </a:r>
            <a:r>
              <a:rPr lang="en-US" b="0" dirty="0" err="1"/>
              <a:t>puteti</a:t>
            </a:r>
            <a:r>
              <a:rPr lang="en-US" b="0" dirty="0"/>
              <a:t> </a:t>
            </a:r>
            <a:r>
              <a:rPr lang="en-US" b="0" dirty="0" err="1"/>
              <a:t>descoperi</a:t>
            </a:r>
            <a:r>
              <a:rPr lang="en-US" b="0" dirty="0"/>
              <a:t> </a:t>
            </a:r>
            <a:r>
              <a:rPr lang="en-US" b="0" dirty="0" err="1"/>
              <a:t>melodia</a:t>
            </a:r>
            <a:r>
              <a:rPr lang="en-US" b="0" dirty="0"/>
              <a:t> </a:t>
            </a:r>
            <a:r>
              <a:rPr lang="en-US" b="0" dirty="0" err="1"/>
              <a:t>unei</a:t>
            </a:r>
            <a:r>
              <a:rPr lang="en-US" b="0" dirty="0"/>
              <a:t> </a:t>
            </a:r>
            <a:r>
              <a:rPr lang="ro-RO" b="0" dirty="0"/>
              <a:t>cifre</a:t>
            </a:r>
            <a:r>
              <a:rPr lang="en-US" b="0" dirty="0"/>
              <a:t>, </a:t>
            </a:r>
            <a:r>
              <a:rPr lang="en-US" b="0" dirty="0" err="1"/>
              <a:t>deci</a:t>
            </a:r>
            <a:r>
              <a:rPr lang="en-US" b="0" dirty="0"/>
              <a:t> pot fi </a:t>
            </a:r>
            <a:r>
              <a:rPr lang="en-US" b="0" dirty="0" err="1"/>
              <a:t>noi</a:t>
            </a:r>
            <a:r>
              <a:rPr lang="en-US" b="0" dirty="0"/>
              <a:t> </a:t>
            </a:r>
            <a:r>
              <a:rPr lang="en-US" b="0" dirty="0" err="1"/>
              <a:t>abordări</a:t>
            </a:r>
            <a:r>
              <a:rPr lang="en-US" b="0" dirty="0"/>
              <a:t> la </a:t>
            </a:r>
            <a:r>
              <a:rPr lang="en-US" b="0" dirty="0" err="1"/>
              <a:t>ora</a:t>
            </a:r>
            <a:r>
              <a:rPr lang="en-US" b="0" dirty="0"/>
              <a:t> de </a:t>
            </a:r>
            <a:r>
              <a:rPr lang="en-US" b="0" dirty="0" err="1"/>
              <a:t>matematică</a:t>
            </a:r>
            <a:r>
              <a:rPr lang="en-US" b="0" dirty="0"/>
              <a:t>.</a:t>
            </a:r>
          </a:p>
          <a:p>
            <a:endParaRPr lang="en-US" dirty="0"/>
          </a:p>
        </p:txBody>
      </p:sp>
    </p:spTree>
    <p:extLst>
      <p:ext uri="{BB962C8B-B14F-4D97-AF65-F5344CB8AC3E}">
        <p14:creationId xmlns="" xmlns:p14="http://schemas.microsoft.com/office/powerpoint/2010/main" val="18195023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ideo-1606240579.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152400" y="152399"/>
            <a:ext cx="8763000" cy="6248401"/>
          </a:xfrm>
          <a:prstGeom prst="rect">
            <a:avLst/>
          </a:prstGeom>
        </p:spPr>
      </p:pic>
    </p:spTree>
    <p:extLst>
      <p:ext uri="{BB962C8B-B14F-4D97-AF65-F5344CB8AC3E}">
        <p14:creationId xmlns="" xmlns:p14="http://schemas.microsoft.com/office/powerpoint/2010/main" val="38756229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1447800"/>
            <a:ext cx="2743200" cy="2831544"/>
          </a:xfrm>
          <a:prstGeom prst="rect">
            <a:avLst/>
          </a:prstGeom>
          <a:noFill/>
        </p:spPr>
        <p:txBody>
          <a:bodyPr wrap="square" rtlCol="0">
            <a:spAutoFit/>
          </a:bodyPr>
          <a:lstStyle/>
          <a:p>
            <a:r>
              <a:rPr lang="en-US" sz="4400" dirty="0" err="1">
                <a:solidFill>
                  <a:srgbClr val="FF0000"/>
                </a:solidFill>
              </a:rPr>
              <a:t>Rhytm</a:t>
            </a:r>
            <a:r>
              <a:rPr lang="en-US" sz="4400" dirty="0">
                <a:solidFill>
                  <a:srgbClr val="FF0000"/>
                </a:solidFill>
              </a:rPr>
              <a:t> </a:t>
            </a:r>
            <a:endParaRPr lang="ro-RO" sz="4400" dirty="0">
              <a:solidFill>
                <a:srgbClr val="FF0000"/>
              </a:solidFill>
            </a:endParaRPr>
          </a:p>
          <a:p>
            <a:endParaRPr lang="ro-RO" sz="4400" dirty="0">
              <a:solidFill>
                <a:srgbClr val="FF0000"/>
              </a:solidFill>
            </a:endParaRPr>
          </a:p>
          <a:p>
            <a:pPr marL="285750" indent="-285750">
              <a:buFont typeface="Arial" pitchFamily="34" charset="0"/>
              <a:buChar char="•"/>
            </a:pPr>
            <a:r>
              <a:rPr lang="ro-RO" dirty="0"/>
              <a:t>P</a:t>
            </a:r>
            <a:r>
              <a:rPr lang="en-US" dirty="0" err="1"/>
              <a:t>uteți</a:t>
            </a:r>
            <a:r>
              <a:rPr lang="en-US" dirty="0"/>
              <a:t> </a:t>
            </a:r>
            <a:r>
              <a:rPr lang="en-US" dirty="0" err="1"/>
              <a:t>crea</a:t>
            </a:r>
            <a:r>
              <a:rPr lang="en-US" dirty="0"/>
              <a:t> diverse </a:t>
            </a:r>
            <a:r>
              <a:rPr lang="en-US" dirty="0" err="1"/>
              <a:t>ritmuri</a:t>
            </a:r>
            <a:r>
              <a:rPr lang="en-US" dirty="0"/>
              <a:t>, cu diverse </a:t>
            </a:r>
            <a:r>
              <a:rPr lang="en-US" dirty="0" err="1"/>
              <a:t>instrumente</a:t>
            </a:r>
            <a:r>
              <a:rPr lang="en-US" dirty="0"/>
              <a:t>, </a:t>
            </a:r>
            <a:r>
              <a:rPr lang="en-US" dirty="0" err="1"/>
              <a:t>pe</a:t>
            </a:r>
            <a:r>
              <a:rPr lang="en-US" dirty="0"/>
              <a:t> care le </a:t>
            </a:r>
            <a:r>
              <a:rPr lang="en-US" dirty="0" err="1"/>
              <a:t>puteți</a:t>
            </a:r>
            <a:r>
              <a:rPr lang="en-US" dirty="0"/>
              <a:t> </a:t>
            </a:r>
            <a:r>
              <a:rPr lang="en-US" dirty="0" err="1"/>
              <a:t>combina</a:t>
            </a:r>
            <a:r>
              <a:rPr lang="en-US" dirty="0"/>
              <a:t> cu </a:t>
            </a:r>
            <a:r>
              <a:rPr lang="en-US" dirty="0" err="1"/>
              <a:t>bătăi</a:t>
            </a:r>
            <a:r>
              <a:rPr lang="en-US" dirty="0"/>
              <a:t> din </a:t>
            </a:r>
            <a:r>
              <a:rPr lang="en-US" dirty="0" err="1"/>
              <a:t>palme</a:t>
            </a:r>
            <a:r>
              <a:rPr lang="ro-RO" dirty="0"/>
              <a:t>.</a:t>
            </a:r>
            <a:endParaRPr lang="en-US" dirty="0"/>
          </a:p>
        </p:txBody>
      </p:sp>
      <p:pic>
        <p:nvPicPr>
          <p:cNvPr id="5" name="video-1606240891.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3048000" y="35626"/>
            <a:ext cx="5638800" cy="6460177"/>
          </a:xfrm>
          <a:prstGeom prst="rect">
            <a:avLst/>
          </a:prstGeom>
        </p:spPr>
      </p:pic>
    </p:spTree>
    <p:extLst>
      <p:ext uri="{BB962C8B-B14F-4D97-AF65-F5344CB8AC3E}">
        <p14:creationId xmlns="" xmlns:p14="http://schemas.microsoft.com/office/powerpoint/2010/main" val="12121695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video-1606240938.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2552205" y="18803"/>
            <a:ext cx="6439395" cy="7084633"/>
          </a:xfrm>
          <a:prstGeom prst="rect">
            <a:avLst/>
          </a:prstGeom>
        </p:spPr>
      </p:pic>
      <p:sp>
        <p:nvSpPr>
          <p:cNvPr id="5" name="TextBox 4"/>
          <p:cNvSpPr txBox="1"/>
          <p:nvPr/>
        </p:nvSpPr>
        <p:spPr>
          <a:xfrm>
            <a:off x="8906" y="81148"/>
            <a:ext cx="4029694" cy="1077218"/>
          </a:xfrm>
          <a:prstGeom prst="rect">
            <a:avLst/>
          </a:prstGeom>
          <a:noFill/>
        </p:spPr>
        <p:txBody>
          <a:bodyPr wrap="square" rtlCol="0">
            <a:spAutoFit/>
          </a:bodyPr>
          <a:lstStyle/>
          <a:p>
            <a:r>
              <a:rPr lang="ro-RO" sz="3200" b="1" dirty="0">
                <a:solidFill>
                  <a:srgbClr val="FF0000"/>
                </a:solidFill>
              </a:rPr>
              <a:t>     </a:t>
            </a:r>
            <a:r>
              <a:rPr lang="en-US" sz="3200" b="1" dirty="0">
                <a:solidFill>
                  <a:srgbClr val="FF0000"/>
                </a:solidFill>
              </a:rPr>
              <a:t>Kandinsky  </a:t>
            </a:r>
            <a:endParaRPr lang="ro-RO" sz="3200" b="1" dirty="0">
              <a:solidFill>
                <a:srgbClr val="FF0000"/>
              </a:solidFill>
            </a:endParaRPr>
          </a:p>
          <a:p>
            <a:r>
              <a:rPr lang="en-US" sz="3200" b="1" dirty="0" err="1">
                <a:solidFill>
                  <a:srgbClr val="FF0000"/>
                </a:solidFill>
              </a:rPr>
              <a:t>muzica</a:t>
            </a:r>
            <a:r>
              <a:rPr lang="en-US" sz="3200" b="1" dirty="0">
                <a:solidFill>
                  <a:srgbClr val="FF0000"/>
                </a:solidFill>
              </a:rPr>
              <a:t> </a:t>
            </a:r>
            <a:r>
              <a:rPr lang="en-US" sz="3200" b="1" dirty="0" err="1">
                <a:solidFill>
                  <a:srgbClr val="FF0000"/>
                </a:solidFill>
              </a:rPr>
              <a:t>desenului</a:t>
            </a:r>
            <a:r>
              <a:rPr lang="en-US" sz="3200" b="1" dirty="0">
                <a:solidFill>
                  <a:srgbClr val="FF0000"/>
                </a:solidFill>
              </a:rPr>
              <a:t> </a:t>
            </a:r>
            <a:r>
              <a:rPr lang="en-US" sz="3200" b="1" dirty="0" err="1">
                <a:solidFill>
                  <a:srgbClr val="FF0000"/>
                </a:solidFill>
              </a:rPr>
              <a:t>meu</a:t>
            </a:r>
            <a:r>
              <a:rPr lang="en-US" sz="3200" b="1" dirty="0">
                <a:solidFill>
                  <a:srgbClr val="FF0000"/>
                </a:solidFill>
              </a:rPr>
              <a:t> </a:t>
            </a:r>
          </a:p>
        </p:txBody>
      </p:sp>
      <p:sp>
        <p:nvSpPr>
          <p:cNvPr id="6" name="TextBox 5"/>
          <p:cNvSpPr txBox="1"/>
          <p:nvPr/>
        </p:nvSpPr>
        <p:spPr>
          <a:xfrm>
            <a:off x="37605" y="1295400"/>
            <a:ext cx="2514600" cy="4247317"/>
          </a:xfrm>
          <a:prstGeom prst="rect">
            <a:avLst/>
          </a:prstGeom>
          <a:noFill/>
        </p:spPr>
        <p:txBody>
          <a:bodyPr wrap="square" rtlCol="0">
            <a:spAutoFit/>
          </a:bodyPr>
          <a:lstStyle/>
          <a:p>
            <a:pPr marL="285750" indent="-285750" algn="just">
              <a:buFont typeface="Arial" pitchFamily="34" charset="0"/>
              <a:buChar char="•"/>
            </a:pPr>
            <a:r>
              <a:rPr lang="ro-RO" dirty="0"/>
              <a:t>Pe o tablă albă se pot face desene din linii și puncte, precum în lucrările pictorului Kandinsky. F</a:t>
            </a:r>
            <a:r>
              <a:rPr lang="en-US" dirty="0" err="1"/>
              <a:t>iecare</a:t>
            </a:r>
            <a:r>
              <a:rPr lang="en-US" dirty="0"/>
              <a:t> </a:t>
            </a:r>
            <a:r>
              <a:rPr lang="en-US" dirty="0" err="1"/>
              <a:t>semn</a:t>
            </a:r>
            <a:r>
              <a:rPr lang="en-US" dirty="0"/>
              <a:t> </a:t>
            </a:r>
            <a:r>
              <a:rPr lang="en-US" dirty="0" err="1"/>
              <a:t>grafic</a:t>
            </a:r>
            <a:r>
              <a:rPr lang="en-US" dirty="0"/>
              <a:t> </a:t>
            </a:r>
            <a:r>
              <a:rPr lang="en-US" dirty="0" err="1"/>
              <a:t>va</a:t>
            </a:r>
            <a:r>
              <a:rPr lang="en-US" dirty="0"/>
              <a:t> </a:t>
            </a:r>
            <a:r>
              <a:rPr lang="en-US" dirty="0" err="1"/>
              <a:t>avea</a:t>
            </a:r>
            <a:r>
              <a:rPr lang="en-US" dirty="0"/>
              <a:t> un </a:t>
            </a:r>
            <a:r>
              <a:rPr lang="en-US" dirty="0" err="1"/>
              <a:t>sunet</a:t>
            </a:r>
            <a:r>
              <a:rPr lang="ro-RO" dirty="0"/>
              <a:t>. </a:t>
            </a:r>
          </a:p>
          <a:p>
            <a:pPr marL="285750" indent="-285750" algn="just">
              <a:buFont typeface="Arial" pitchFamily="34" charset="0"/>
              <a:buChar char="•"/>
            </a:pPr>
            <a:r>
              <a:rPr lang="ro-RO" dirty="0"/>
              <a:t>Elevii pot realiza diverse desene care, la final, vor fi transpuse într-o melodie. </a:t>
            </a:r>
          </a:p>
          <a:p>
            <a:pPr marL="285750" indent="-285750" algn="just">
              <a:buFont typeface="Arial" pitchFamily="34" charset="0"/>
              <a:buChar char="•"/>
            </a:pPr>
            <a:r>
              <a:rPr lang="ro-RO" dirty="0"/>
              <a:t>Se poate desena orice sau se pot scrie litere, nume etc.</a:t>
            </a:r>
            <a:endParaRPr lang="en-US" dirty="0"/>
          </a:p>
        </p:txBody>
      </p:sp>
    </p:spTree>
    <p:extLst>
      <p:ext uri="{BB962C8B-B14F-4D97-AF65-F5344CB8AC3E}">
        <p14:creationId xmlns="" xmlns:p14="http://schemas.microsoft.com/office/powerpoint/2010/main" val="7011299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52400"/>
            <a:ext cx="8686800" cy="7971413"/>
          </a:xfrm>
          <a:prstGeom prst="rect">
            <a:avLst/>
          </a:prstGeom>
          <a:noFill/>
        </p:spPr>
        <p:txBody>
          <a:bodyPr wrap="square" rtlCol="0">
            <a:spAutoFit/>
          </a:bodyPr>
          <a:lstStyle/>
          <a:p>
            <a:pPr algn="ctr"/>
            <a:r>
              <a:rPr lang="ro-RO" sz="2400" b="1" dirty="0">
                <a:solidFill>
                  <a:srgbClr val="FF0000"/>
                </a:solidFill>
                <a:latin typeface="Modern No. 20" pitchFamily="18" charset="0"/>
              </a:rPr>
              <a:t>2. Chatter Pix</a:t>
            </a:r>
          </a:p>
          <a:p>
            <a:pPr algn="ctr"/>
            <a:endParaRPr lang="ro-RO" sz="2400" b="1" dirty="0">
              <a:solidFill>
                <a:srgbClr val="FF0000"/>
              </a:solidFill>
              <a:latin typeface="Modern No. 20" pitchFamily="18" charset="0"/>
            </a:endParaRPr>
          </a:p>
          <a:p>
            <a:r>
              <a:rPr lang="ro-RO" sz="2000" dirty="0">
                <a:latin typeface="Modern No. 20" pitchFamily="18" charset="0"/>
              </a:rPr>
              <a:t>	Este o aplicație interesantă care poate face orice să vorbească - animal, obiecte etc.</a:t>
            </a:r>
          </a:p>
          <a:p>
            <a:r>
              <a:rPr lang="ro-RO" sz="2000" dirty="0">
                <a:latin typeface="Modern No. 20" pitchFamily="18" charset="0"/>
              </a:rPr>
              <a:t>	Este ușor de utilizat chiar și de către elevi.</a:t>
            </a:r>
          </a:p>
          <a:p>
            <a:r>
              <a:rPr lang="ro-RO" sz="2000" dirty="0">
                <a:latin typeface="Modern No. 20" pitchFamily="18" charset="0"/>
              </a:rPr>
              <a:t>	Cum putem folosi aplicația în cadrul orelor la clasele primare, sub pretextul unor jocuri, care totuși au și implicații didactice și urmăresc atingerea unor obiective?</a:t>
            </a:r>
          </a:p>
          <a:p>
            <a:endParaRPr lang="ro-RO" sz="2000" dirty="0">
              <a:latin typeface="Modern No. 20" pitchFamily="18" charset="0"/>
            </a:endParaRPr>
          </a:p>
          <a:p>
            <a:endParaRPr lang="ro-RO" sz="2000" dirty="0">
              <a:latin typeface="Modern No. 20" pitchFamily="18" charset="0"/>
            </a:endParaRPr>
          </a:p>
          <a:p>
            <a:endParaRPr lang="ro-RO" sz="2000" dirty="0">
              <a:latin typeface="Modern No. 20" pitchFamily="18" charset="0"/>
            </a:endParaRPr>
          </a:p>
          <a:p>
            <a:pPr marL="457200" indent="-457200">
              <a:buAutoNum type="arabicPeriod"/>
            </a:pPr>
            <a:r>
              <a:rPr lang="ro-RO" sz="2000" b="1" dirty="0">
                <a:latin typeface="Modern No. 20" pitchFamily="18" charset="0"/>
              </a:rPr>
              <a:t>Putem da viață animalelor în cadrul unei ore </a:t>
            </a:r>
          </a:p>
          <a:p>
            <a:r>
              <a:rPr lang="ro-RO" sz="2000" b="1" dirty="0">
                <a:latin typeface="Modern No. 20" pitchFamily="18" charset="0"/>
              </a:rPr>
              <a:t>de MEM, la lecția despre animale. </a:t>
            </a:r>
          </a:p>
          <a:p>
            <a:endParaRPr lang="ro-RO" sz="2000" b="1" dirty="0">
              <a:latin typeface="Modern No. 20" pitchFamily="18" charset="0"/>
            </a:endParaRPr>
          </a:p>
          <a:p>
            <a:r>
              <a:rPr lang="ro-RO" sz="2000" dirty="0">
                <a:latin typeface="Modern No. 20" pitchFamily="18" charset="0"/>
              </a:rPr>
              <a:t>Ex: Elevul folosește o fotografie/ un desen a/al unui </a:t>
            </a:r>
          </a:p>
          <a:p>
            <a:r>
              <a:rPr lang="ro-RO" sz="2000" dirty="0">
                <a:latin typeface="Modern No. 20" pitchFamily="18" charset="0"/>
              </a:rPr>
              <a:t>animal, căruia îi va desena o guriță, iar apoi se înregi-</a:t>
            </a:r>
          </a:p>
          <a:p>
            <a:r>
              <a:rPr lang="ro-RO" sz="2000" dirty="0">
                <a:latin typeface="Modern No. 20" pitchFamily="18" charset="0"/>
              </a:rPr>
              <a:t>strează vocal, cu un anumit mesaj (prezentarea anima-</a:t>
            </a:r>
          </a:p>
          <a:p>
            <a:r>
              <a:rPr lang="ro-RO" sz="2000" dirty="0">
                <a:latin typeface="Modern No. 20" pitchFamily="18" charset="0"/>
              </a:rPr>
              <a:t>lului –denumire, hrană, mediul de viață etc)</a:t>
            </a:r>
          </a:p>
          <a:p>
            <a:endParaRPr lang="ro-RO" dirty="0">
              <a:latin typeface="Modern No. 20" pitchFamily="18" charset="0"/>
            </a:endParaRPr>
          </a:p>
          <a:p>
            <a:endParaRPr lang="ro-RO" dirty="0">
              <a:latin typeface="Modern No. 20" pitchFamily="18" charset="0"/>
            </a:endParaRPr>
          </a:p>
          <a:p>
            <a:endParaRPr lang="ro-RO" dirty="0">
              <a:latin typeface="Modern No. 20" pitchFamily="18" charset="0"/>
            </a:endParaRPr>
          </a:p>
          <a:p>
            <a:endParaRPr lang="ro-RO" dirty="0">
              <a:latin typeface="Modern No. 20" pitchFamily="18" charset="0"/>
            </a:endParaRPr>
          </a:p>
          <a:p>
            <a:endParaRPr lang="ro-RO" dirty="0">
              <a:latin typeface="Modern No. 20" pitchFamily="18" charset="0"/>
            </a:endParaRPr>
          </a:p>
          <a:p>
            <a:endParaRPr lang="ro-RO" dirty="0">
              <a:latin typeface="Modern No. 20" pitchFamily="18" charset="0"/>
            </a:endParaRPr>
          </a:p>
          <a:p>
            <a:endParaRPr lang="ro-RO" dirty="0">
              <a:latin typeface="Modern No. 20" pitchFamily="18" charset="0"/>
            </a:endParaRPr>
          </a:p>
          <a:p>
            <a:endParaRPr lang="ro-RO" dirty="0">
              <a:latin typeface="Modern No. 20" pitchFamily="18" charset="0"/>
            </a:endParaRPr>
          </a:p>
        </p:txBody>
      </p:sp>
      <p:pic>
        <p:nvPicPr>
          <p:cNvPr id="6" name="video-1606235039.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5854117" y="2743200"/>
            <a:ext cx="3061283" cy="3530977"/>
          </a:xfrm>
          <a:prstGeom prst="rect">
            <a:avLst/>
          </a:prstGeom>
        </p:spPr>
      </p:pic>
    </p:spTree>
    <p:extLst>
      <p:ext uri="{BB962C8B-B14F-4D97-AF65-F5344CB8AC3E}">
        <p14:creationId xmlns="" xmlns:p14="http://schemas.microsoft.com/office/powerpoint/2010/main" val="31324438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100000">
                <p:cTn id="7" fill="hold" display="0">
                  <p:stCondLst>
                    <p:cond delay="indefinite"/>
                  </p:stCondLst>
                </p:cTn>
                <p:tgtEl>
                  <p:spTgt spid="6"/>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 y="152400"/>
            <a:ext cx="8610600" cy="400110"/>
          </a:xfrm>
          <a:prstGeom prst="rect">
            <a:avLst/>
          </a:prstGeom>
          <a:noFill/>
        </p:spPr>
        <p:txBody>
          <a:bodyPr wrap="square" rtlCol="0">
            <a:spAutoFit/>
          </a:bodyPr>
          <a:lstStyle/>
          <a:p>
            <a:r>
              <a:rPr lang="ro-RO" sz="2000" b="1" dirty="0">
                <a:latin typeface="Modern No. 20" pitchFamily="18" charset="0"/>
              </a:rPr>
              <a:t>2. Tot la MEM, </a:t>
            </a:r>
            <a:r>
              <a:rPr lang="ro-RO" sz="2000" dirty="0">
                <a:latin typeface="Modern No. 20" pitchFamily="18" charset="0"/>
              </a:rPr>
              <a:t>dăm viață cifrelor învățate, folosind desenele realizate.</a:t>
            </a:r>
            <a:endParaRPr lang="en-US" sz="2000" dirty="0">
              <a:latin typeface="Modern No. 20" pitchFamily="18" charset="0"/>
            </a:endParaRPr>
          </a:p>
        </p:txBody>
      </p:sp>
      <p:pic>
        <p:nvPicPr>
          <p:cNvPr id="4" name="video-1606236395.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152400" y="762000"/>
            <a:ext cx="4038600" cy="4038600"/>
          </a:xfrm>
          <a:prstGeom prst="rect">
            <a:avLst/>
          </a:prstGeom>
        </p:spPr>
      </p:pic>
      <p:pic>
        <p:nvPicPr>
          <p:cNvPr id="5" name="video-1606236407.mp4">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a:stretch>
            <a:fillRect/>
          </a:stretch>
        </p:blipFill>
        <p:spPr>
          <a:xfrm>
            <a:off x="4648200" y="2133600"/>
            <a:ext cx="4271962" cy="4271962"/>
          </a:xfrm>
          <a:prstGeom prst="rect">
            <a:avLst/>
          </a:prstGeom>
        </p:spPr>
      </p:pic>
    </p:spTree>
    <p:extLst>
      <p:ext uri="{BB962C8B-B14F-4D97-AF65-F5344CB8AC3E}">
        <p14:creationId xmlns="" xmlns:p14="http://schemas.microsoft.com/office/powerpoint/2010/main" val="22929731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video>
              <p:cMediaNode vol="80000">
                <p:cTn id="13" fill="hold" display="0">
                  <p:stCondLst>
                    <p:cond delay="indefinite"/>
                  </p:stCondLst>
                </p:cTn>
                <p:tgtEl>
                  <p:spTgt spid="5"/>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984" y="268069"/>
            <a:ext cx="8915400" cy="707886"/>
          </a:xfrm>
          <a:prstGeom prst="rect">
            <a:avLst/>
          </a:prstGeom>
          <a:noFill/>
        </p:spPr>
        <p:txBody>
          <a:bodyPr wrap="square" rtlCol="0">
            <a:spAutoFit/>
          </a:bodyPr>
          <a:lstStyle/>
          <a:p>
            <a:r>
              <a:rPr lang="ro-RO" sz="2000" b="1" dirty="0">
                <a:latin typeface="Modern No. 20" pitchFamily="18" charset="0"/>
              </a:rPr>
              <a:t>3. La  disciplina CLR </a:t>
            </a:r>
            <a:r>
              <a:rPr lang="ro-RO" sz="2000" dirty="0">
                <a:latin typeface="Modern No. 20" pitchFamily="18" charset="0"/>
              </a:rPr>
              <a:t>–putem să  ilustrăm pronunția unor cuvinte, despărțirea în silabe, poziția unui sunet, prezentarea unei litere etc.</a:t>
            </a:r>
            <a:endParaRPr lang="en-US" sz="2000" dirty="0">
              <a:latin typeface="Modern No. 20" pitchFamily="18" charset="0"/>
            </a:endParaRPr>
          </a:p>
        </p:txBody>
      </p:sp>
      <p:pic>
        <p:nvPicPr>
          <p:cNvPr id="3" name="video-1606235046.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304800" y="1391887"/>
            <a:ext cx="3925290" cy="3925290"/>
          </a:xfrm>
          <a:prstGeom prst="rect">
            <a:avLst/>
          </a:prstGeom>
        </p:spPr>
      </p:pic>
      <p:pic>
        <p:nvPicPr>
          <p:cNvPr id="4" name="video-1606235033.mp4">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a:stretch>
            <a:fillRect/>
          </a:stretch>
        </p:blipFill>
        <p:spPr>
          <a:xfrm>
            <a:off x="4698977" y="1391886"/>
            <a:ext cx="4246913" cy="4246913"/>
          </a:xfrm>
          <a:prstGeom prst="rect">
            <a:avLst/>
          </a:prstGeom>
        </p:spPr>
      </p:pic>
    </p:spTree>
    <p:extLst>
      <p:ext uri="{BB962C8B-B14F-4D97-AF65-F5344CB8AC3E}">
        <p14:creationId xmlns="" xmlns:p14="http://schemas.microsoft.com/office/powerpoint/2010/main" val="21537079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video>
              <p:cMediaNode vol="80000">
                <p:cTn id="13" fill="hold" display="0">
                  <p:stCondLst>
                    <p:cond delay="indefinite"/>
                  </p:stCondLst>
                </p:cTn>
                <p:tgtEl>
                  <p:spTgt spid="4"/>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1606317685.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228600" y="152400"/>
            <a:ext cx="4114800" cy="4114800"/>
          </a:xfrm>
          <a:prstGeom prst="rect">
            <a:avLst/>
          </a:prstGeom>
        </p:spPr>
      </p:pic>
      <p:pic>
        <p:nvPicPr>
          <p:cNvPr id="3" name="video-1606317693.mp4">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a:stretch>
            <a:fillRect/>
          </a:stretch>
        </p:blipFill>
        <p:spPr>
          <a:xfrm>
            <a:off x="4572000" y="1828800"/>
            <a:ext cx="4424362" cy="4424362"/>
          </a:xfrm>
          <a:prstGeom prst="rect">
            <a:avLst/>
          </a:prstGeom>
        </p:spPr>
      </p:pic>
    </p:spTree>
    <p:extLst>
      <p:ext uri="{BB962C8B-B14F-4D97-AF65-F5344CB8AC3E}">
        <p14:creationId xmlns="" xmlns:p14="http://schemas.microsoft.com/office/powerpoint/2010/main" val="31683524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10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video>
              <p:cMediaNode vol="100000">
                <p:cTn id="13" fill="hold" display="0">
                  <p:stCondLst>
                    <p:cond delay="indefinite"/>
                  </p:stCondLst>
                </p:cTn>
                <p:tgtEl>
                  <p:spTgt spid="3"/>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1606158171.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152400" y="990600"/>
            <a:ext cx="3962400" cy="3962400"/>
          </a:xfrm>
          <a:prstGeom prst="rect">
            <a:avLst/>
          </a:prstGeom>
        </p:spPr>
      </p:pic>
      <p:pic>
        <p:nvPicPr>
          <p:cNvPr id="3" name="video-1606158178.mp4">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a:stretch>
            <a:fillRect/>
          </a:stretch>
        </p:blipFill>
        <p:spPr>
          <a:xfrm>
            <a:off x="4724400" y="2133600"/>
            <a:ext cx="3886200" cy="3886200"/>
          </a:xfrm>
          <a:prstGeom prst="rect">
            <a:avLst/>
          </a:prstGeom>
        </p:spPr>
      </p:pic>
      <p:sp>
        <p:nvSpPr>
          <p:cNvPr id="4" name="TextBox 3"/>
          <p:cNvSpPr txBox="1"/>
          <p:nvPr/>
        </p:nvSpPr>
        <p:spPr>
          <a:xfrm>
            <a:off x="457200" y="228600"/>
            <a:ext cx="8153400" cy="400110"/>
          </a:xfrm>
          <a:prstGeom prst="rect">
            <a:avLst/>
          </a:prstGeom>
          <a:noFill/>
        </p:spPr>
        <p:txBody>
          <a:bodyPr wrap="square" rtlCol="0">
            <a:spAutoFit/>
          </a:bodyPr>
          <a:lstStyle/>
          <a:p>
            <a:r>
              <a:rPr lang="ro-RO" sz="2000" b="1" dirty="0">
                <a:latin typeface="Modern No. 20" pitchFamily="18" charset="0"/>
              </a:rPr>
              <a:t>4.Tot la CLR </a:t>
            </a:r>
            <a:r>
              <a:rPr lang="ro-RO" sz="2000" dirty="0">
                <a:latin typeface="Modern No. 20" pitchFamily="18" charset="0"/>
              </a:rPr>
              <a:t>- se pot recita poezii, folosind diverse imagini sugestive</a:t>
            </a:r>
            <a:endParaRPr lang="en-US" sz="2000" dirty="0">
              <a:latin typeface="Modern No. 20" pitchFamily="18" charset="0"/>
            </a:endParaRPr>
          </a:p>
        </p:txBody>
      </p:sp>
    </p:spTree>
    <p:extLst>
      <p:ext uri="{BB962C8B-B14F-4D97-AF65-F5344CB8AC3E}">
        <p14:creationId xmlns="" xmlns:p14="http://schemas.microsoft.com/office/powerpoint/2010/main" val="2936470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2"/>
                </p:tgtEl>
              </p:cMediaNode>
            </p:video>
            <p:video>
              <p:cMediaNode vol="80000">
                <p:cTn id="13" fill="hold" display="0">
                  <p:stCondLst>
                    <p:cond delay="indefinite"/>
                  </p:stCondLst>
                </p:cTn>
                <p:tgtEl>
                  <p:spTgt spid="3"/>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1606236402.mp4">
            <a:hlinkClick r:id="" action="ppaction://media"/>
          </p:cNvPr>
          <p:cNvPicPr>
            <a:picLocks noChangeAspect="1"/>
          </p:cNvPicPr>
          <p:nvPr>
            <a:videoFile r:link="rId1"/>
            <p:extLst>
              <p:ext uri="{DAA4B4D4-6D71-4841-9C94-3DE7FCFB9230}">
                <p14:media xmlns="" xmlns:p14="http://schemas.microsoft.com/office/powerpoint/2010/main" r:embed="rId3"/>
              </p:ext>
            </p:extLst>
          </p:nvPr>
        </p:nvPicPr>
        <p:blipFill>
          <a:blip r:embed="rId4"/>
          <a:stretch>
            <a:fillRect/>
          </a:stretch>
        </p:blipFill>
        <p:spPr>
          <a:xfrm>
            <a:off x="1938338" y="609600"/>
            <a:ext cx="5257800" cy="5257800"/>
          </a:xfrm>
          <a:prstGeom prst="rect">
            <a:avLst/>
          </a:prstGeom>
        </p:spPr>
      </p:pic>
      <p:pic>
        <p:nvPicPr>
          <p:cNvPr id="3" name="video-1606236395.mp4">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cstate="print"/>
          <a:stretch>
            <a:fillRect/>
          </a:stretch>
        </p:blipFill>
        <p:spPr>
          <a:xfrm>
            <a:off x="4567238" y="3424238"/>
            <a:ext cx="9525" cy="9525"/>
          </a:xfrm>
          <a:prstGeom prst="rect">
            <a:avLst/>
          </a:prstGeom>
        </p:spPr>
      </p:pic>
      <p:sp>
        <p:nvSpPr>
          <p:cNvPr id="4" name="TextBox 3"/>
          <p:cNvSpPr txBox="1"/>
          <p:nvPr/>
        </p:nvSpPr>
        <p:spPr>
          <a:xfrm>
            <a:off x="304800" y="76200"/>
            <a:ext cx="7772400" cy="646331"/>
          </a:xfrm>
          <a:prstGeom prst="rect">
            <a:avLst/>
          </a:prstGeom>
          <a:noFill/>
        </p:spPr>
        <p:txBody>
          <a:bodyPr wrap="square" rtlCol="0">
            <a:spAutoFit/>
          </a:bodyPr>
          <a:lstStyle/>
          <a:p>
            <a:r>
              <a:rPr lang="ro-RO" dirty="0"/>
              <a:t>Sau putem prezenta personaje din povești, replici ale acestora, sau chiar secvențe din povești...</a:t>
            </a:r>
            <a:endParaRPr lang="en-US" dirty="0"/>
          </a:p>
        </p:txBody>
      </p:sp>
    </p:spTree>
    <p:extLst>
      <p:ext uri="{BB962C8B-B14F-4D97-AF65-F5344CB8AC3E}">
        <p14:creationId xmlns="" xmlns:p14="http://schemas.microsoft.com/office/powerpoint/2010/main" val="22890470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video>
              <p:cMediaNode vol="80000">
                <p:cTn id="13" fill="hold" display="0">
                  <p:stCondLst>
                    <p:cond delay="indefinite"/>
                  </p:stCondLst>
                </p:cTn>
                <p:tgtEl>
                  <p:spTgt spid="3"/>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839200" cy="6801862"/>
          </a:xfrm>
          <a:prstGeom prst="rect">
            <a:avLst/>
          </a:prstGeom>
          <a:noFill/>
        </p:spPr>
        <p:txBody>
          <a:bodyPr wrap="square" rtlCol="0">
            <a:spAutoFit/>
          </a:bodyPr>
          <a:lstStyle/>
          <a:p>
            <a:pPr algn="ctr"/>
            <a:r>
              <a:rPr lang="ro-RO" sz="2400" b="1" dirty="0">
                <a:solidFill>
                  <a:srgbClr val="FF0000"/>
                </a:solidFill>
                <a:latin typeface="Modern No. 20" pitchFamily="18" charset="0"/>
              </a:rPr>
              <a:t>3. learningapps.org</a:t>
            </a:r>
          </a:p>
          <a:p>
            <a:pPr algn="ctr"/>
            <a:endParaRPr lang="ro-RO" sz="2400" dirty="0">
              <a:latin typeface="Modern No. 20" pitchFamily="18" charset="0"/>
            </a:endParaRPr>
          </a:p>
          <a:p>
            <a:r>
              <a:rPr lang="ro-RO" sz="2400" dirty="0">
                <a:latin typeface="Modern No. 20" pitchFamily="18" charset="0"/>
              </a:rPr>
              <a:t>	</a:t>
            </a:r>
            <a:r>
              <a:rPr lang="ro-RO" sz="2000" dirty="0">
                <a:latin typeface="Modern No. 20" pitchFamily="18" charset="0"/>
              </a:rPr>
              <a:t>Aceasta este o platformă online care permite crearea unor exerciții și jocuri interactive sau utilizarea celor existente, pentru orice disciplină.</a:t>
            </a:r>
          </a:p>
          <a:p>
            <a:endParaRPr lang="ro-RO" sz="2000" dirty="0">
              <a:latin typeface="Modern No. 20" pitchFamily="18" charset="0"/>
            </a:endParaRPr>
          </a:p>
          <a:p>
            <a:r>
              <a:rPr lang="ro-RO" sz="2000" dirty="0">
                <a:latin typeface="Modern No. 20" pitchFamily="18" charset="0"/>
              </a:rPr>
              <a:t>	Spre exemplu, se poate accesa și pentru desfășurarea jocului didactic la CLR - ,,Eu spun una, tu spui multe”.</a:t>
            </a:r>
          </a:p>
          <a:p>
            <a:r>
              <a:rPr lang="ro-RO" sz="2000" dirty="0">
                <a:latin typeface="Modern No. 20" pitchFamily="18" charset="0"/>
              </a:rPr>
              <a:t>	</a:t>
            </a:r>
          </a:p>
          <a:p>
            <a:r>
              <a:rPr lang="ro-RO" sz="2000" dirty="0">
                <a:latin typeface="Modern No. 20" pitchFamily="18" charset="0"/>
              </a:rPr>
              <a:t>	După o exersare prealabilă a acestui joc, utilizând imagini în PPT sau chiar jetoane pe care le putem arăta elevilor pe camera web, ei își pot exersa capacitatea de înțelegere a formelor de plural și singular, prin intermediul jocurilor de pe această platformă</a:t>
            </a:r>
            <a:r>
              <a:rPr lang="ro-RO" sz="2400" dirty="0">
                <a:latin typeface="Modern No. 20" pitchFamily="18" charset="0"/>
              </a:rPr>
              <a:t>.</a:t>
            </a:r>
          </a:p>
          <a:p>
            <a:endParaRPr lang="ro-RO" dirty="0">
              <a:latin typeface="Modern No. 20" pitchFamily="18" charset="0"/>
            </a:endParaRPr>
          </a:p>
          <a:p>
            <a:r>
              <a:rPr lang="en-US" dirty="0">
                <a:latin typeface="Times New Roman" pitchFamily="18" charset="0"/>
                <a:cs typeface="Times New Roman" pitchFamily="18" charset="0"/>
                <a:hlinkClick r:id="rId2"/>
              </a:rPr>
              <a:t>https://learningapps.org/display?v=p8y1bz24t20</a:t>
            </a:r>
            <a:endParaRPr lang="ro-RO" dirty="0">
              <a:latin typeface="Times New Roman" pitchFamily="18" charset="0"/>
              <a:cs typeface="Times New Roman" pitchFamily="18" charset="0"/>
            </a:endParaRPr>
          </a:p>
          <a:p>
            <a:endParaRPr lang="ro-RO" dirty="0">
              <a:latin typeface="Times New Roman" pitchFamily="18" charset="0"/>
              <a:cs typeface="Times New Roman" pitchFamily="18" charset="0"/>
            </a:endParaRPr>
          </a:p>
          <a:p>
            <a:r>
              <a:rPr lang="en-US" dirty="0">
                <a:latin typeface="Times New Roman" pitchFamily="18" charset="0"/>
                <a:cs typeface="Times New Roman" pitchFamily="18" charset="0"/>
                <a:hlinkClick r:id="rId3"/>
              </a:rPr>
              <a:t>https://learningapps.org/display?v=pmtpozaat20</a:t>
            </a:r>
            <a:endParaRPr lang="ro-RO" dirty="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ro-RO" dirty="0">
              <a:latin typeface="Times New Roman" pitchFamily="18" charset="0"/>
              <a:cs typeface="Times New Roman" pitchFamily="18" charset="0"/>
            </a:endParaRPr>
          </a:p>
          <a:p>
            <a:endParaRPr lang="ro-RO" dirty="0">
              <a:latin typeface="Times New Roman" pitchFamily="18" charset="0"/>
              <a:cs typeface="Times New Roman" pitchFamily="18" charset="0"/>
            </a:endParaRPr>
          </a:p>
          <a:p>
            <a:endParaRPr lang="ro-RO" dirty="0">
              <a:latin typeface="Times New Roman" pitchFamily="18" charset="0"/>
              <a:cs typeface="Times New Roman" pitchFamily="18" charset="0"/>
            </a:endParaRPr>
          </a:p>
          <a:p>
            <a:endParaRPr lang="ro-RO" dirty="0">
              <a:latin typeface="Modern No. 20" pitchFamily="18" charset="0"/>
            </a:endParaRPr>
          </a:p>
          <a:p>
            <a:endParaRPr lang="en-US" dirty="0">
              <a:latin typeface="Modern No. 20" pitchFamily="18" charset="0"/>
            </a:endParaRPr>
          </a:p>
        </p:txBody>
      </p:sp>
      <p:pic>
        <p:nvPicPr>
          <p:cNvPr id="3074" name="Picture 2"/>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674728" y="4114800"/>
            <a:ext cx="4316872" cy="2438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5887059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686800" cy="5867400"/>
          </a:xfrm>
        </p:spPr>
        <p:txBody>
          <a:bodyPr>
            <a:noAutofit/>
          </a:bodyPr>
          <a:lstStyle/>
          <a:p>
            <a:pPr marL="0" indent="0" algn="just">
              <a:buNone/>
            </a:pPr>
            <a:r>
              <a:rPr lang="ro-RO" sz="2000" b="0" dirty="0">
                <a:latin typeface="Modern No. 20" pitchFamily="18" charset="0"/>
              </a:rPr>
              <a:t>		</a:t>
            </a:r>
            <a:r>
              <a:rPr lang="en-US" sz="2000" b="0" dirty="0" err="1">
                <a:latin typeface="Modern No. 20" pitchFamily="18" charset="0"/>
              </a:rPr>
              <a:t>Metodele</a:t>
            </a:r>
            <a:r>
              <a:rPr lang="en-US" sz="2000" b="0" dirty="0">
                <a:latin typeface="Modern No. 20" pitchFamily="18" charset="0"/>
              </a:rPr>
              <a:t> de </a:t>
            </a:r>
            <a:r>
              <a:rPr lang="en-US" sz="2000" b="0" dirty="0" err="1">
                <a:latin typeface="Modern No. 20" pitchFamily="18" charset="0"/>
              </a:rPr>
              <a:t>predare</a:t>
            </a:r>
            <a:r>
              <a:rPr lang="en-US" sz="2000" b="0" dirty="0">
                <a:latin typeface="Modern No. 20" pitchFamily="18" charset="0"/>
              </a:rPr>
              <a:t> </a:t>
            </a:r>
            <a:r>
              <a:rPr lang="en-US" sz="2000" b="0" dirty="0" err="1">
                <a:latin typeface="Modern No. 20" pitchFamily="18" charset="0"/>
              </a:rPr>
              <a:t>și</a:t>
            </a:r>
            <a:r>
              <a:rPr lang="en-US" sz="2000" b="0" dirty="0">
                <a:latin typeface="Modern No. 20" pitchFamily="18" charset="0"/>
              </a:rPr>
              <a:t> </a:t>
            </a:r>
            <a:r>
              <a:rPr lang="en-US" sz="2000" b="0" dirty="0" err="1">
                <a:latin typeface="Modern No. 20" pitchFamily="18" charset="0"/>
              </a:rPr>
              <a:t>evaluare</a:t>
            </a:r>
            <a:r>
              <a:rPr lang="ro-RO" sz="2000" b="0" dirty="0">
                <a:latin typeface="Modern No. 20" pitchFamily="18" charset="0"/>
              </a:rPr>
              <a:t> în această perioadă s</a:t>
            </a:r>
            <a:r>
              <a:rPr lang="en-US" sz="2000" b="0" dirty="0">
                <a:latin typeface="Modern No. 20" pitchFamily="18" charset="0"/>
              </a:rPr>
              <a:t>e </a:t>
            </a:r>
            <a:r>
              <a:rPr lang="en-US" sz="2000" b="0" dirty="0" err="1">
                <a:latin typeface="Modern No. 20" pitchFamily="18" charset="0"/>
              </a:rPr>
              <a:t>baze</a:t>
            </a:r>
            <a:r>
              <a:rPr lang="ro-RO" sz="2000" b="0" dirty="0">
                <a:latin typeface="Modern No. 20" pitchFamily="18" charset="0"/>
              </a:rPr>
              <a:t>a</a:t>
            </a:r>
            <a:r>
              <a:rPr lang="en-US" sz="2000" b="0" dirty="0">
                <a:latin typeface="Modern No. 20" pitchFamily="18" charset="0"/>
              </a:rPr>
              <a:t>z</a:t>
            </a:r>
            <a:r>
              <a:rPr lang="ro-RO" sz="2000" b="0" dirty="0">
                <a:latin typeface="Modern No. 20" pitchFamily="18" charset="0"/>
              </a:rPr>
              <a:t>ă</a:t>
            </a:r>
            <a:r>
              <a:rPr lang="en-US" sz="2000" b="0" dirty="0">
                <a:latin typeface="Modern No. 20" pitchFamily="18" charset="0"/>
              </a:rPr>
              <a:t> </a:t>
            </a:r>
            <a:r>
              <a:rPr lang="en-US" sz="2000" b="0" dirty="0" err="1">
                <a:latin typeface="Modern No. 20" pitchFamily="18" charset="0"/>
              </a:rPr>
              <a:t>pe</a:t>
            </a:r>
            <a:r>
              <a:rPr lang="en-US" sz="2000" b="0" dirty="0">
                <a:latin typeface="Modern No. 20" pitchFamily="18" charset="0"/>
              </a:rPr>
              <a:t> </a:t>
            </a:r>
            <a:r>
              <a:rPr lang="en-US" sz="2000" b="0" dirty="0" err="1">
                <a:latin typeface="Modern No. 20" pitchFamily="18" charset="0"/>
              </a:rPr>
              <a:t>tehnologie</a:t>
            </a:r>
            <a:r>
              <a:rPr lang="en-US" sz="2000" b="0" dirty="0">
                <a:latin typeface="Modern No. 20" pitchFamily="18" charset="0"/>
              </a:rPr>
              <a:t>. </a:t>
            </a:r>
            <a:r>
              <a:rPr lang="en-US" sz="2000" dirty="0" err="1">
                <a:latin typeface="Modern No. 20" pitchFamily="18" charset="0"/>
              </a:rPr>
              <a:t>Barierele</a:t>
            </a:r>
            <a:r>
              <a:rPr lang="en-US" sz="2000" b="0" dirty="0">
                <a:latin typeface="Modern No. 20" pitchFamily="18" charset="0"/>
              </a:rPr>
              <a:t> </a:t>
            </a:r>
            <a:r>
              <a:rPr lang="en-US" sz="2000" b="0" dirty="0" err="1">
                <a:latin typeface="Modern No. 20" pitchFamily="18" charset="0"/>
              </a:rPr>
              <a:t>în</a:t>
            </a:r>
            <a:r>
              <a:rPr lang="en-US" sz="2000" b="0" dirty="0">
                <a:latin typeface="Modern No. 20" pitchFamily="18" charset="0"/>
              </a:rPr>
              <a:t> </a:t>
            </a:r>
            <a:r>
              <a:rPr lang="en-US" sz="2000" b="0" dirty="0" err="1">
                <a:latin typeface="Modern No. 20" pitchFamily="18" charset="0"/>
              </a:rPr>
              <a:t>calea</a:t>
            </a:r>
            <a:r>
              <a:rPr lang="en-US" sz="2000" b="0" dirty="0">
                <a:latin typeface="Modern No. 20" pitchFamily="18" charset="0"/>
              </a:rPr>
              <a:t> </a:t>
            </a:r>
            <a:r>
              <a:rPr lang="en-US" sz="2000" b="0" dirty="0" err="1">
                <a:latin typeface="Modern No. 20" pitchFamily="18" charset="0"/>
              </a:rPr>
              <a:t>adoptării</a:t>
            </a:r>
            <a:r>
              <a:rPr lang="en-US" sz="2000" b="0" dirty="0">
                <a:latin typeface="Modern No. 20" pitchFamily="18" charset="0"/>
              </a:rPr>
              <a:t> </a:t>
            </a:r>
            <a:r>
              <a:rPr lang="en-US" sz="2000" b="0" dirty="0" err="1">
                <a:latin typeface="Modern No. 20" pitchFamily="18" charset="0"/>
              </a:rPr>
              <a:t>acestor</a:t>
            </a:r>
            <a:r>
              <a:rPr lang="en-US" sz="2000" b="0" dirty="0">
                <a:latin typeface="Modern No. 20" pitchFamily="18" charset="0"/>
              </a:rPr>
              <a:t> </a:t>
            </a:r>
            <a:r>
              <a:rPr lang="en-US" sz="2000" b="0" dirty="0" err="1">
                <a:latin typeface="Modern No. 20" pitchFamily="18" charset="0"/>
              </a:rPr>
              <a:t>metode</a:t>
            </a:r>
            <a:r>
              <a:rPr lang="en-US" sz="2000" b="0" dirty="0">
                <a:latin typeface="Modern No. 20" pitchFamily="18" charset="0"/>
              </a:rPr>
              <a:t> </a:t>
            </a:r>
            <a:r>
              <a:rPr lang="en-US" sz="2000" b="0" dirty="0" err="1">
                <a:latin typeface="Modern No. 20" pitchFamily="18" charset="0"/>
              </a:rPr>
              <a:t>sunt</a:t>
            </a:r>
            <a:r>
              <a:rPr lang="en-US" sz="2000" b="0" dirty="0">
                <a:latin typeface="Modern No. 20" pitchFamily="18" charset="0"/>
              </a:rPr>
              <a:t> </a:t>
            </a:r>
            <a:r>
              <a:rPr lang="en-US" sz="2000" b="0" dirty="0" err="1">
                <a:latin typeface="Modern No. 20" pitchFamily="18" charset="0"/>
              </a:rPr>
              <a:t>astfel</a:t>
            </a:r>
            <a:r>
              <a:rPr lang="en-US" sz="2000" b="0" dirty="0">
                <a:latin typeface="Modern No. 20" pitchFamily="18" charset="0"/>
              </a:rPr>
              <a:t> generate </a:t>
            </a:r>
            <a:r>
              <a:rPr lang="en-US" sz="2000" b="0" dirty="0" err="1">
                <a:latin typeface="Modern No. 20" pitchFamily="18" charset="0"/>
              </a:rPr>
              <a:t>pe</a:t>
            </a:r>
            <a:r>
              <a:rPr lang="en-US" sz="2000" b="0" dirty="0">
                <a:latin typeface="Modern No. 20" pitchFamily="18" charset="0"/>
              </a:rPr>
              <a:t> de-o parte de </a:t>
            </a:r>
            <a:r>
              <a:rPr lang="en-US" sz="2000" b="0" dirty="0" err="1">
                <a:latin typeface="Modern No. 20" pitchFamily="18" charset="0"/>
              </a:rPr>
              <a:t>cunoștințele</a:t>
            </a:r>
            <a:r>
              <a:rPr lang="en-US" sz="2000" b="0" dirty="0">
                <a:latin typeface="Modern No. 20" pitchFamily="18" charset="0"/>
              </a:rPr>
              <a:t> </a:t>
            </a:r>
            <a:r>
              <a:rPr lang="en-US" sz="2000" b="0" dirty="0" err="1">
                <a:latin typeface="Modern No. 20" pitchFamily="18" charset="0"/>
              </a:rPr>
              <a:t>cadrelor</a:t>
            </a:r>
            <a:r>
              <a:rPr lang="en-US" sz="2000" b="0" dirty="0">
                <a:latin typeface="Modern No. 20" pitchFamily="18" charset="0"/>
              </a:rPr>
              <a:t> </a:t>
            </a:r>
            <a:r>
              <a:rPr lang="en-US" sz="2000" b="0" dirty="0" err="1">
                <a:latin typeface="Modern No. 20" pitchFamily="18" charset="0"/>
              </a:rPr>
              <a:t>didactice</a:t>
            </a:r>
            <a:r>
              <a:rPr lang="en-US" sz="2000" b="0" dirty="0">
                <a:latin typeface="Modern No. 20" pitchFamily="18" charset="0"/>
              </a:rPr>
              <a:t> </a:t>
            </a:r>
            <a:r>
              <a:rPr lang="en-US" sz="2000" b="0" dirty="0" err="1">
                <a:latin typeface="Modern No. 20" pitchFamily="18" charset="0"/>
              </a:rPr>
              <a:t>în</a:t>
            </a:r>
            <a:r>
              <a:rPr lang="en-US" sz="2000" b="0" dirty="0">
                <a:latin typeface="Modern No. 20" pitchFamily="18" charset="0"/>
              </a:rPr>
              <a:t> </a:t>
            </a:r>
            <a:r>
              <a:rPr lang="en-US" sz="2000" b="0" dirty="0" err="1">
                <a:latin typeface="Modern No. 20" pitchFamily="18" charset="0"/>
              </a:rPr>
              <a:t>domeniu</a:t>
            </a:r>
            <a:r>
              <a:rPr lang="en-US" sz="2000" b="0" dirty="0">
                <a:latin typeface="Modern No. 20" pitchFamily="18" charset="0"/>
              </a:rPr>
              <a:t> IT </a:t>
            </a:r>
            <a:r>
              <a:rPr lang="en-US" sz="2000" b="0" dirty="0" err="1">
                <a:latin typeface="Modern No. 20" pitchFamily="18" charset="0"/>
              </a:rPr>
              <a:t>și</a:t>
            </a:r>
            <a:r>
              <a:rPr lang="en-US" sz="2000" b="0" dirty="0">
                <a:latin typeface="Modern No. 20" pitchFamily="18" charset="0"/>
              </a:rPr>
              <a:t>, </a:t>
            </a:r>
            <a:r>
              <a:rPr lang="en-US" sz="2000" b="0" dirty="0" err="1">
                <a:latin typeface="Modern No. 20" pitchFamily="18" charset="0"/>
              </a:rPr>
              <a:t>pe</a:t>
            </a:r>
            <a:r>
              <a:rPr lang="en-US" sz="2000" b="0" dirty="0">
                <a:latin typeface="Modern No. 20" pitchFamily="18" charset="0"/>
              </a:rPr>
              <a:t> de </a:t>
            </a:r>
            <a:r>
              <a:rPr lang="en-US" sz="2000" b="0" dirty="0" err="1">
                <a:latin typeface="Modern No. 20" pitchFamily="18" charset="0"/>
              </a:rPr>
              <a:t>altă</a:t>
            </a:r>
            <a:r>
              <a:rPr lang="en-US" sz="2000" b="0" dirty="0">
                <a:latin typeface="Modern No. 20" pitchFamily="18" charset="0"/>
              </a:rPr>
              <a:t> parte, de </a:t>
            </a:r>
            <a:r>
              <a:rPr lang="en-US" sz="2000" b="0" dirty="0" err="1">
                <a:latin typeface="Modern No. 20" pitchFamily="18" charset="0"/>
              </a:rPr>
              <a:t>nivelul</a:t>
            </a:r>
            <a:r>
              <a:rPr lang="en-US" sz="2000" b="0" dirty="0">
                <a:latin typeface="Modern No. 20" pitchFamily="18" charset="0"/>
              </a:rPr>
              <a:t> de </a:t>
            </a:r>
            <a:r>
              <a:rPr lang="en-US" sz="2000" b="0" dirty="0" err="1">
                <a:latin typeface="Modern No. 20" pitchFamily="18" charset="0"/>
              </a:rPr>
              <a:t>dotare</a:t>
            </a:r>
            <a:r>
              <a:rPr lang="en-US" sz="2000" b="0" dirty="0">
                <a:latin typeface="Modern No. 20" pitchFamily="18" charset="0"/>
              </a:rPr>
              <a:t> cu </a:t>
            </a:r>
            <a:r>
              <a:rPr lang="ro-RO" sz="2000" b="0" dirty="0">
                <a:latin typeface="Modern No. 20" pitchFamily="18" charset="0"/>
              </a:rPr>
              <a:t>dispozitive digitale a familiilor, dar și de capacitatea redusă de cunoștințe necesare utilizării acestor dispozitive și aplicații digitale.</a:t>
            </a:r>
          </a:p>
          <a:p>
            <a:pPr marL="0" indent="0" algn="just">
              <a:buNone/>
            </a:pPr>
            <a:r>
              <a:rPr lang="ro-RO" sz="2000" dirty="0">
                <a:latin typeface="Modern No. 20" pitchFamily="18" charset="0"/>
              </a:rPr>
              <a:t>	</a:t>
            </a:r>
            <a:r>
              <a:rPr lang="ro-RO" sz="2000" b="0" dirty="0">
                <a:latin typeface="Modern No. 20" pitchFamily="18" charset="0"/>
              </a:rPr>
              <a:t>	Însă, întrucât tehnologia a adus schimbări semnificante în progresul societății actuale,  înseamnă și că </a:t>
            </a:r>
            <a:r>
              <a:rPr lang="ro-RO" sz="2000" dirty="0">
                <a:latin typeface="Modern No. 20" pitchFamily="18" charset="0"/>
              </a:rPr>
              <a:t>un profesor modern trebuie să vină cu un plus de creativitate</a:t>
            </a:r>
            <a:r>
              <a:rPr lang="ro-RO" sz="2000" b="0" dirty="0">
                <a:latin typeface="Modern No. 20" pitchFamily="18" charset="0"/>
              </a:rPr>
              <a:t> printre elevi, utilizând diverse instrumente digitale, în scop educațional, fără însă a exagera.</a:t>
            </a:r>
            <a:endParaRPr lang="en-US" sz="2000" b="0" dirty="0">
              <a:latin typeface="Modern No. 20" pitchFamily="18" charset="0"/>
            </a:endParaRPr>
          </a:p>
          <a:p>
            <a:pPr marL="0" indent="0" algn="just">
              <a:buNone/>
            </a:pPr>
            <a:r>
              <a:rPr lang="ro-RO" sz="2000" dirty="0">
                <a:latin typeface="Modern No. 20" pitchFamily="18" charset="0"/>
              </a:rPr>
              <a:t>		</a:t>
            </a:r>
            <a:r>
              <a:rPr lang="ro-RO" sz="2000" b="0" dirty="0">
                <a:latin typeface="Modern No. 20" pitchFamily="18" charset="0"/>
              </a:rPr>
              <a:t>Astfel, de ce să nu transformăm o oră monotonă în ceva </a:t>
            </a:r>
            <a:r>
              <a:rPr lang="ro-RO" sz="2000" dirty="0">
                <a:latin typeface="Modern No. 20" pitchFamily="18" charset="0"/>
              </a:rPr>
              <a:t>plăcut</a:t>
            </a:r>
            <a:r>
              <a:rPr lang="ro-RO" sz="2000" b="0" dirty="0">
                <a:latin typeface="Modern No. 20" pitchFamily="18" charset="0"/>
              </a:rPr>
              <a:t>, </a:t>
            </a:r>
            <a:r>
              <a:rPr lang="ro-RO" sz="2000" dirty="0">
                <a:latin typeface="Modern No. 20" pitchFamily="18" charset="0"/>
              </a:rPr>
              <a:t>atractiv</a:t>
            </a:r>
            <a:r>
              <a:rPr lang="ro-RO" sz="2000" b="0" dirty="0">
                <a:latin typeface="Modern No. 20" pitchFamily="18" charset="0"/>
              </a:rPr>
              <a:t> pentru elevi, atunci când conținuturile abordate ne permit acest lucru, </a:t>
            </a:r>
            <a:r>
              <a:rPr lang="ro-RO" sz="2000" dirty="0">
                <a:latin typeface="Modern No. 20" pitchFamily="18" charset="0"/>
              </a:rPr>
              <a:t>sporindu-le astfel motivația</a:t>
            </a:r>
            <a:r>
              <a:rPr lang="ro-RO" sz="2000" b="0" dirty="0">
                <a:latin typeface="Modern No. 20" pitchFamily="18" charset="0"/>
              </a:rPr>
              <a:t> de a se implica în activitate și </a:t>
            </a:r>
            <a:r>
              <a:rPr lang="ro-RO" sz="2000" dirty="0">
                <a:latin typeface="Modern No. 20" pitchFamily="18" charset="0"/>
              </a:rPr>
              <a:t>adaptându-ne nevoilor de noutate</a:t>
            </a:r>
            <a:r>
              <a:rPr lang="ro-RO" sz="2000" b="0" dirty="0">
                <a:latin typeface="Modern No. 20" pitchFamily="18" charset="0"/>
              </a:rPr>
              <a:t> ale elevilor. </a:t>
            </a:r>
            <a:endParaRPr lang="en-US" sz="2000" b="0" dirty="0">
              <a:latin typeface="Modern No. 20" pitchFamily="18" charset="0"/>
            </a:endParaRPr>
          </a:p>
          <a:p>
            <a:pPr marL="0" indent="0" algn="just">
              <a:buNone/>
            </a:pPr>
            <a:r>
              <a:rPr lang="ro-RO" sz="2000" b="0" dirty="0">
                <a:latin typeface="Modern No. 20" pitchFamily="18" charset="0"/>
              </a:rPr>
              <a:t>	</a:t>
            </a:r>
          </a:p>
          <a:p>
            <a:pPr algn="just"/>
            <a:endParaRPr lang="ro-RO" sz="2000" b="0" dirty="0">
              <a:latin typeface="Modern No. 20" pitchFamily="18" charset="0"/>
            </a:endParaRPr>
          </a:p>
          <a:p>
            <a:pPr marL="0" indent="0" algn="ctr">
              <a:buNone/>
            </a:pPr>
            <a:r>
              <a:rPr lang="ro-RO" sz="2400" dirty="0">
                <a:effectLst>
                  <a:outerShdw blurRad="38100" dist="38100" dir="2700000" algn="tl">
                    <a:srgbClr val="000000">
                      <a:alpha val="43137"/>
                    </a:srgbClr>
                  </a:outerShdw>
                </a:effectLst>
                <a:latin typeface="Modern No. 20" pitchFamily="18" charset="0"/>
              </a:rPr>
              <a:t>VĂ MULȚUMESC PENTRU ATENȚIE !</a:t>
            </a:r>
            <a:endParaRPr lang="en-US" sz="2400" dirty="0">
              <a:effectLst>
                <a:outerShdw blurRad="38100" dist="38100" dir="2700000" algn="tl">
                  <a:srgbClr val="000000">
                    <a:alpha val="43137"/>
                  </a:srgbClr>
                </a:outerShdw>
              </a:effectLst>
              <a:latin typeface="Modern No. 20" pitchFamily="18" charset="0"/>
            </a:endParaRPr>
          </a:p>
        </p:txBody>
      </p:sp>
    </p:spTree>
    <p:extLst>
      <p:ext uri="{BB962C8B-B14F-4D97-AF65-F5344CB8AC3E}">
        <p14:creationId xmlns="" xmlns:p14="http://schemas.microsoft.com/office/powerpoint/2010/main" val="29886349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461972"/>
          </a:xfrm>
        </p:spPr>
        <p:txBody>
          <a:bodyPr>
            <a:noAutofit/>
          </a:bodyPr>
          <a:lstStyle/>
          <a:p>
            <a:pPr marL="0" indent="0" algn="ctr">
              <a:buNone/>
            </a:pPr>
            <a:r>
              <a:rPr lang="en-US" sz="1800" b="1" dirty="0">
                <a:latin typeface="Times New Roman" pitchFamily="18" charset="0"/>
                <a:cs typeface="Times New Roman" pitchFamily="18" charset="0"/>
              </a:rPr>
              <a:t>BIBLIOGRAFIE ȘI SURSE WEB:</a:t>
            </a:r>
          </a:p>
          <a:p>
            <a:pPr marL="0" indent="0">
              <a:buNone/>
            </a:pPr>
            <a:r>
              <a:rPr lang="en-US" sz="1600" dirty="0">
                <a:latin typeface="Times New Roman" pitchFamily="18" charset="0"/>
                <a:cs typeface="Times New Roman" pitchFamily="18" charset="0"/>
              </a:rPr>
              <a:t> </a:t>
            </a:r>
          </a:p>
          <a:p>
            <a:pPr marL="0" indent="0">
              <a:buNone/>
            </a:pPr>
            <a:r>
              <a:rPr lang="ro-RO" sz="1600" dirty="0">
                <a:latin typeface="Times New Roman" pitchFamily="18" charset="0"/>
                <a:cs typeface="Times New Roman" pitchFamily="18" charset="0"/>
              </a:rPr>
              <a:t>1.CREȚU, T.,  </a:t>
            </a:r>
            <a:r>
              <a:rPr lang="ro-RO" sz="1600" i="1" dirty="0">
                <a:latin typeface="Times New Roman" pitchFamily="18" charset="0"/>
                <a:cs typeface="Times New Roman" pitchFamily="18" charset="0"/>
              </a:rPr>
              <a:t>Psihologie  </a:t>
            </a:r>
            <a:r>
              <a:rPr lang="ro-RO" sz="1600" dirty="0">
                <a:latin typeface="Times New Roman" pitchFamily="18" charset="0"/>
                <a:cs typeface="Times New Roman" pitchFamily="18" charset="0"/>
              </a:rPr>
              <a:t>, Credis 2000</a:t>
            </a:r>
            <a:endParaRPr lang="en-US" sz="1600" dirty="0">
              <a:latin typeface="Times New Roman" pitchFamily="18" charset="0"/>
              <a:cs typeface="Times New Roman" pitchFamily="18" charset="0"/>
            </a:endParaRPr>
          </a:p>
          <a:p>
            <a:pPr marL="0" indent="0">
              <a:buNone/>
            </a:pPr>
            <a:r>
              <a:rPr lang="ro-RO" sz="1600" dirty="0">
                <a:latin typeface="Times New Roman" pitchFamily="18" charset="0"/>
                <a:cs typeface="Times New Roman" pitchFamily="18" charset="0"/>
              </a:rPr>
              <a:t>2.NEACŞU. I. (1978), </a:t>
            </a:r>
            <a:r>
              <a:rPr lang="ro-RO" sz="1600" i="1" dirty="0">
                <a:latin typeface="Times New Roman" pitchFamily="18" charset="0"/>
                <a:cs typeface="Times New Roman" pitchFamily="18" charset="0"/>
              </a:rPr>
              <a:t>Motivaţie şi învăţare</a:t>
            </a:r>
            <a:r>
              <a:rPr lang="ro-RO" sz="1600" dirty="0">
                <a:latin typeface="Times New Roman" pitchFamily="18" charset="0"/>
                <a:cs typeface="Times New Roman" pitchFamily="18" charset="0"/>
              </a:rPr>
              <a:t>, Editura Didactică şi Pedagogică, Bucureşti;</a:t>
            </a:r>
          </a:p>
          <a:p>
            <a:pPr marL="0" indent="0">
              <a:buNone/>
            </a:pPr>
            <a:r>
              <a:rPr lang="ro-RO" sz="1600" dirty="0">
                <a:latin typeface="Times New Roman" pitchFamily="18" charset="0"/>
                <a:cs typeface="Times New Roman" pitchFamily="18" charset="0"/>
              </a:rPr>
              <a:t>3.</a:t>
            </a:r>
            <a:r>
              <a:rPr lang="vi-VN" sz="1600" dirty="0">
                <a:latin typeface="Times New Roman" pitchFamily="18" charset="0"/>
                <a:cs typeface="Times New Roman" pitchFamily="18" charset="0"/>
              </a:rPr>
              <a:t>Neagu, Maria-Ramona (2001), Jocul didactic- cale de acces spre sufletul copilului, Editura Vladimed-Rovimed, Bacău.</a:t>
            </a:r>
            <a:endParaRPr lang="ro-RO" sz="1600" dirty="0">
              <a:latin typeface="Times New Roman" pitchFamily="18" charset="0"/>
              <a:cs typeface="Times New Roman" pitchFamily="18" charset="0"/>
            </a:endParaRPr>
          </a:p>
          <a:p>
            <a:pPr marL="0" indent="0">
              <a:buNone/>
            </a:pPr>
            <a:endParaRPr lang="en-US"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2"/>
              </a:rPr>
              <a:t>https://emalascoala.ro/</a:t>
            </a:r>
            <a:endParaRPr lang="ro-RO"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3"/>
              </a:rPr>
              <a:t>https://www.smore.com/yjh58-chatterpix</a:t>
            </a:r>
            <a:endParaRPr lang="ro-RO"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4"/>
              </a:rPr>
              <a:t>https://www.twinkl.ro/</a:t>
            </a:r>
            <a:endParaRPr lang="ro-RO"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5"/>
              </a:rPr>
              <a:t>https://www.didactic.ro/materiale-didactice</a:t>
            </a:r>
            <a:endParaRPr lang="ro-RO" sz="1600" dirty="0">
              <a:latin typeface="Times New Roman" pitchFamily="18" charset="0"/>
              <a:cs typeface="Times New Roman" pitchFamily="18" charset="0"/>
            </a:endParaRPr>
          </a:p>
          <a:p>
            <a:pPr marL="0" indent="0">
              <a:buNone/>
            </a:pPr>
            <a:r>
              <a:rPr lang="en-US" sz="1600" u="sng" dirty="0">
                <a:latin typeface="Times New Roman" pitchFamily="18" charset="0"/>
                <a:cs typeface="Times New Roman" pitchFamily="18" charset="0"/>
                <a:hlinkClick r:id="rId6"/>
              </a:rPr>
              <a:t>https://musiclab.chromeexperiments.com</a:t>
            </a:r>
            <a:endParaRPr lang="ro-RO" sz="1600" u="sng"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7"/>
              </a:rPr>
              <a:t>https://learningapps.org/12161318</a:t>
            </a:r>
            <a:r>
              <a:rPr lang="ro-RO" sz="1600" dirty="0">
                <a:latin typeface="Times New Roman" pitchFamily="18" charset="0"/>
                <a:cs typeface="Times New Roman" pitchFamily="18" charset="0"/>
              </a:rPr>
              <a:t> (poziții spațiale)</a:t>
            </a:r>
            <a:endParaRPr lang="en-US" sz="1600" dirty="0">
              <a:latin typeface="Times New Roman" pitchFamily="18" charset="0"/>
              <a:cs typeface="Times New Roman" pitchFamily="18" charset="0"/>
            </a:endParaRPr>
          </a:p>
          <a:p>
            <a:pPr marL="0" indent="0">
              <a:buNone/>
            </a:pPr>
            <a:endParaRPr lang="ro-RO" sz="1600" u="sng" dirty="0">
              <a:latin typeface="Times New Roman" pitchFamily="18" charset="0"/>
              <a:cs typeface="Times New Roman" pitchFamily="18" charset="0"/>
            </a:endParaRPr>
          </a:p>
          <a:p>
            <a:pPr marL="0" indent="0">
              <a:buNone/>
            </a:pPr>
            <a:r>
              <a:rPr lang="ro-RO" sz="1600" u="sng" dirty="0">
                <a:latin typeface="Times New Roman" pitchFamily="18" charset="0"/>
                <a:cs typeface="Times New Roman" pitchFamily="18" charset="0"/>
              </a:rPr>
              <a:t>Jocuri ,,Eu spun una, tu spui multe”</a:t>
            </a:r>
            <a:endParaRPr lang="en-US"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8"/>
              </a:rPr>
              <a:t>https://learningapps.org/display?v=p8y1bz24t20</a:t>
            </a:r>
            <a:endParaRPr lang="ro-RO"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9"/>
              </a:rPr>
              <a:t>https://learningapps.org/display?v=pmtpozaat20</a:t>
            </a:r>
            <a:endParaRPr lang="ro-RO" sz="1600" dirty="0">
              <a:latin typeface="Times New Roman" pitchFamily="18" charset="0"/>
              <a:cs typeface="Times New Roman" pitchFamily="18" charset="0"/>
            </a:endParaRPr>
          </a:p>
          <a:p>
            <a:pPr marL="0" indent="0">
              <a:buNone/>
            </a:pPr>
            <a:endParaRPr lang="en-US" sz="1600" dirty="0">
              <a:latin typeface="Times New Roman" pitchFamily="18" charset="0"/>
              <a:cs typeface="Times New Roman" pitchFamily="18" charset="0"/>
            </a:endParaRPr>
          </a:p>
        </p:txBody>
      </p:sp>
    </p:spTree>
    <p:extLst>
      <p:ext uri="{BB962C8B-B14F-4D97-AF65-F5344CB8AC3E}">
        <p14:creationId xmlns="" xmlns:p14="http://schemas.microsoft.com/office/powerpoint/2010/main" val="6554942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1013</TotalTime>
  <Words>513</Words>
  <Application>Microsoft Office PowerPoint</Application>
  <PresentationFormat>On-screen Show (4:3)</PresentationFormat>
  <Paragraphs>184</Paragraphs>
  <Slides>41</Slides>
  <Notes>0</Notes>
  <HiddenSlides>0</HiddenSlides>
  <MMClips>14</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1.Când ţi-e somn, ce trebuie să faci? </vt:lpstr>
      <vt:lpstr>Răspuns corect: Să dormi, să te odihnești.</vt:lpstr>
      <vt:lpstr>2. Când ţi-e frig, ce trebuie să faci? </vt:lpstr>
      <vt:lpstr>Răspuns corect: Să te îmbraci mai gros. Să stai într-un loc călduros.</vt:lpstr>
      <vt:lpstr>3.Când ţi-e foame, ce trebuie să faci? </vt:lpstr>
      <vt:lpstr>Răspuns corect: Trebuie să mânânci.</vt:lpstr>
      <vt:lpstr>4. Dacă plouă atunci când mergi la şcoală, ce trebuie să faci? </vt:lpstr>
      <vt:lpstr>Răspuns corect: Să folosești o umbrelă.</vt:lpstr>
      <vt:lpstr>5.Dacă te tai la un deget, ce trebuie să faci?</vt:lpstr>
      <vt:lpstr>Răspuns corect: Anunți un adult./ Ceri ajutorul cuiva./Mergi la medic dacă e o rană gravă. Folosești un plasture dacă rana nu e gravă.</vt:lpstr>
      <vt:lpstr>Exemple de aplicații ușor de utilizat în cadrul unor activități la clasa pregătitoare</vt:lpstr>
      <vt:lpstr>1. Chrome music lab  https://musiclab.chromeexperiments.com </vt:lpstr>
      <vt:lpstr>Song maker</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SIMPOZION JUDEŢEAN „DEZVOLTAREA MOTIVAȚIEI PENTRU ÎNVĂȚARE ÎN MEDIUL ȘCOLAR”</dc:title>
  <dc:creator>Asus</dc:creator>
  <cp:lastModifiedBy>Viorel</cp:lastModifiedBy>
  <cp:revision>283</cp:revision>
  <dcterms:created xsi:type="dcterms:W3CDTF">2006-08-16T00:00:00Z</dcterms:created>
  <dcterms:modified xsi:type="dcterms:W3CDTF">2022-06-11T09:56:17Z</dcterms:modified>
</cp:coreProperties>
</file>