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1" r:id="rId3"/>
    <p:sldId id="272" r:id="rId4"/>
    <p:sldId id="273" r:id="rId5"/>
    <p:sldId id="274" r:id="rId6"/>
    <p:sldId id="257" r:id="rId7"/>
    <p:sldId id="270" r:id="rId8"/>
    <p:sldId id="281" r:id="rId9"/>
    <p:sldId id="283" r:id="rId10"/>
    <p:sldId id="284" r:id="rId11"/>
    <p:sldId id="285" r:id="rId12"/>
    <p:sldId id="263" r:id="rId13"/>
    <p:sldId id="264" r:id="rId14"/>
    <p:sldId id="282" r:id="rId15"/>
    <p:sldId id="265" r:id="rId16"/>
    <p:sldId id="289" r:id="rId17"/>
    <p:sldId id="290" r:id="rId18"/>
    <p:sldId id="291" r:id="rId19"/>
    <p:sldId id="266" r:id="rId20"/>
    <p:sldId id="286" r:id="rId21"/>
    <p:sldId id="287" r:id="rId22"/>
    <p:sldId id="258" r:id="rId23"/>
    <p:sldId id="259" r:id="rId24"/>
    <p:sldId id="260" r:id="rId25"/>
    <p:sldId id="296" r:id="rId26"/>
    <p:sldId id="298" r:id="rId27"/>
    <p:sldId id="295" r:id="rId28"/>
    <p:sldId id="299" r:id="rId29"/>
    <p:sldId id="301" r:id="rId30"/>
    <p:sldId id="300" r:id="rId31"/>
    <p:sldId id="302" r:id="rId32"/>
    <p:sldId id="316" r:id="rId33"/>
    <p:sldId id="315" r:id="rId34"/>
    <p:sldId id="303" r:id="rId35"/>
    <p:sldId id="304" r:id="rId36"/>
    <p:sldId id="305" r:id="rId37"/>
    <p:sldId id="306" r:id="rId38"/>
    <p:sldId id="307" r:id="rId39"/>
    <p:sldId id="311" r:id="rId40"/>
    <p:sldId id="309" r:id="rId41"/>
    <p:sldId id="310" r:id="rId42"/>
    <p:sldId id="312" r:id="rId43"/>
    <p:sldId id="313" r:id="rId44"/>
    <p:sldId id="308" r:id="rId45"/>
    <p:sldId id="317" r:id="rId46"/>
    <p:sldId id="318" r:id="rId47"/>
    <p:sldId id="319" r:id="rId48"/>
    <p:sldId id="278" r:id="rId49"/>
    <p:sldId id="279" r:id="rId50"/>
    <p:sldId id="292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 doina" initials="jd" lastIdx="1" clrIdx="0">
    <p:extLst>
      <p:ext uri="{19B8F6BF-5375-455C-9EA6-DF929625EA0E}">
        <p15:presenceInfo xmlns:p15="http://schemas.microsoft.com/office/powerpoint/2012/main" xmlns="" userId="8a116bafc66e0f3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-108" y="-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4/7/2022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1.jpg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media" Target="../media/media3.mp4"/><Relationship Id="rId7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video" Target="../media/media4.mp4"/><Relationship Id="rId5" Type="http://schemas.microsoft.com/office/2007/relationships/media" Target="../media/media4.mp4"/><Relationship Id="rId10" Type="http://schemas.openxmlformats.org/officeDocument/2006/relationships/image" Target="../media/image15.png"/><Relationship Id="rId4" Type="http://schemas.openxmlformats.org/officeDocument/2006/relationships/video" Target="../media/media3.mp4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video" Target="../media/media8.mp4"/><Relationship Id="rId13" Type="http://schemas.openxmlformats.org/officeDocument/2006/relationships/image" Target="../media/image19.png"/><Relationship Id="rId3" Type="http://schemas.microsoft.com/office/2007/relationships/media" Target="../media/media6.mp4"/><Relationship Id="rId7" Type="http://schemas.microsoft.com/office/2007/relationships/media" Target="../media/media8.mp4"/><Relationship Id="rId12" Type="http://schemas.openxmlformats.org/officeDocument/2006/relationships/image" Target="../media/image18.png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video" Target="../media/media7.mp4"/><Relationship Id="rId11" Type="http://schemas.openxmlformats.org/officeDocument/2006/relationships/image" Target="../media/image17.png"/><Relationship Id="rId5" Type="http://schemas.microsoft.com/office/2007/relationships/media" Target="../media/media7.mp4"/><Relationship Id="rId10" Type="http://schemas.openxmlformats.org/officeDocument/2006/relationships/image" Target="../media/image16.png"/><Relationship Id="rId4" Type="http://schemas.openxmlformats.org/officeDocument/2006/relationships/video" Target="../media/media6.mp4"/><Relationship Id="rId9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10" Type="http://schemas.openxmlformats.org/officeDocument/2006/relationships/image" Target="../media/image37.jpg"/><Relationship Id="rId4" Type="http://schemas.openxmlformats.org/officeDocument/2006/relationships/image" Target="../media/image31.jpg"/><Relationship Id="rId9" Type="http://schemas.openxmlformats.org/officeDocument/2006/relationships/image" Target="../media/image3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g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hyperlink" Target="https://www.storyjumper.com/book/read/97437766/600d5063cc024#page/20" TargetMode="External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4" Type="http://schemas.openxmlformats.org/officeDocument/2006/relationships/image" Target="../media/image64.png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media" Target="../media/media11.mp4"/><Relationship Id="rId7" Type="http://schemas.openxmlformats.org/officeDocument/2006/relationships/image" Target="../media/image66.png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6" Type="http://schemas.openxmlformats.org/officeDocument/2006/relationships/image" Target="../media/image65.png"/><Relationship Id="rId5" Type="http://schemas.openxmlformats.org/officeDocument/2006/relationships/slideLayout" Target="../slideLayouts/slideLayout5.xml"/><Relationship Id="rId4" Type="http://schemas.openxmlformats.org/officeDocument/2006/relationships/video" Target="../media/media11.mp4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slideLayout" Target="../slideLayouts/slideLayout8.xml"/><Relationship Id="rId1" Type="http://schemas.openxmlformats.org/officeDocument/2006/relationships/video" Target="https://www.youtube.com/embed/ImeqlzY2_gQ?feature=oembed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media" Target="../media/media13.mp4"/><Relationship Id="rId7" Type="http://schemas.openxmlformats.org/officeDocument/2006/relationships/image" Target="../media/image69.png"/><Relationship Id="rId2" Type="http://schemas.openxmlformats.org/officeDocument/2006/relationships/video" Target="../media/media12.mp4"/><Relationship Id="rId1" Type="http://schemas.microsoft.com/office/2007/relationships/media" Target="../media/media12.mp4"/><Relationship Id="rId6" Type="http://schemas.openxmlformats.org/officeDocument/2006/relationships/image" Target="../media/image68.png"/><Relationship Id="rId5" Type="http://schemas.openxmlformats.org/officeDocument/2006/relationships/slideLayout" Target="../slideLayouts/slideLayout8.xml"/><Relationship Id="rId4" Type="http://schemas.openxmlformats.org/officeDocument/2006/relationships/video" Target="../media/media13.mp4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3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87377E-9462-4426-87A6-20096B638A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47208" y="1842655"/>
            <a:ext cx="4953740" cy="1544009"/>
          </a:xfrm>
        </p:spPr>
        <p:txBody>
          <a:bodyPr/>
          <a:lstStyle/>
          <a:p>
            <a:r>
              <a:rPr lang="ro-RO" sz="1800" b="1" i="1">
                <a:solidFill>
                  <a:srgbClr val="FF0000"/>
                </a:solidFill>
                <a:latin typeface="Arial Black" panose="020B0A04020102020204" pitchFamily="34" charset="0"/>
              </a:rPr>
              <a:t>Prezentarea Proiectului Internațional eTWINNING</a:t>
            </a:r>
            <a:r>
              <a:rPr lang="ro-RO" sz="2400" b="1" i="1" dirty="0">
                <a:solidFill>
                  <a:srgbClr val="0070C0"/>
                </a:solidFill>
                <a:latin typeface="Algerian" panose="04020705040A02060702" pitchFamily="82" charset="0"/>
              </a:rPr>
              <a:t/>
            </a:r>
            <a:br>
              <a:rPr lang="ro-RO" sz="2400" b="1" i="1" dirty="0">
                <a:solidFill>
                  <a:srgbClr val="0070C0"/>
                </a:solidFill>
                <a:latin typeface="Algerian" panose="04020705040A02060702" pitchFamily="82" charset="0"/>
              </a:rPr>
            </a:br>
            <a:r>
              <a:rPr lang="ro-RO" sz="2400" b="1" i="1" dirty="0">
                <a:solidFill>
                  <a:srgbClr val="0070C0"/>
                </a:solidFill>
                <a:latin typeface="Algerian" panose="04020705040A02060702" pitchFamily="82" charset="0"/>
              </a:rPr>
              <a:t> </a:t>
            </a:r>
            <a:r>
              <a:rPr lang="ro-RO" sz="3200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”What about you? ”  </a:t>
            </a:r>
            <a:r>
              <a:rPr lang="ro-RO" sz="1800" b="1" i="1" dirty="0">
                <a:solidFill>
                  <a:srgbClr val="002060"/>
                </a:solidFill>
                <a:latin typeface="Algerian" panose="04020705040A02060702" pitchFamily="82" charset="0"/>
              </a:rPr>
              <a:t/>
            </a:r>
            <a:br>
              <a:rPr lang="ro-RO" sz="1800" b="1" i="1" dirty="0">
                <a:solidFill>
                  <a:srgbClr val="002060"/>
                </a:solidFill>
                <a:latin typeface="Algerian" panose="04020705040A02060702" pitchFamily="82" charset="0"/>
              </a:rPr>
            </a:br>
            <a:r>
              <a:rPr lang="ro-RO" sz="1400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Înv. Jalbă Doina Luiza ,</a:t>
            </a:r>
            <a:br>
              <a:rPr lang="ro-RO" sz="1400" b="1" i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o-RO" sz="1400" b="1" i="1" dirty="0">
                <a:solidFill>
                  <a:srgbClr val="FF0000"/>
                </a:solidFill>
                <a:latin typeface="Algerian" panose="04020705040A02060702" pitchFamily="82" charset="0"/>
              </a:rPr>
              <a:t> </a:t>
            </a:r>
            <a:r>
              <a:rPr lang="ro-RO" sz="1400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Școala Gimnazială ” G.E.Palade Buzău</a:t>
            </a:r>
            <a:endParaRPr lang="en-US" sz="1400" b="1" i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0C6453C-8044-4168-9DBA-2B21614709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274621"/>
          </a:xfrm>
        </p:spPr>
        <p:txBody>
          <a:bodyPr/>
          <a:lstStyle/>
          <a:p>
            <a:r>
              <a:rPr lang="ro-RO" b="1" dirty="0">
                <a:solidFill>
                  <a:srgbClr val="FF0000"/>
                </a:solidFill>
              </a:rPr>
              <a:t>eTwinning Project</a:t>
            </a:r>
          </a:p>
          <a:p>
            <a:r>
              <a:rPr lang="ro-RO" b="1" dirty="0">
                <a:solidFill>
                  <a:srgbClr val="FF0000"/>
                </a:solidFill>
              </a:rPr>
              <a:t>2020-2021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880F111-63D7-4E09-893A-E8010B17B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4111" y="3588327"/>
            <a:ext cx="2243956" cy="169601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157FE0A-07AC-4CEF-9FE5-9F5A9C20C4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7673" y="1690255"/>
            <a:ext cx="2243956" cy="3594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8944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40A5AE-EB6D-41F0-8C77-3313E3F9E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24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WHAT ABOUT YOU?</a:t>
            </a:r>
            <a:r>
              <a:rPr lang="en-US" sz="24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o-RO" sz="24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ro-RO" sz="24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ARGUMENTUL /SCOPUL PROIECTULUI</a:t>
            </a:r>
            <a:endParaRPr lang="en-US" sz="2400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89B1B33-372F-4E2D-83CA-9DE9E80955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7197435" cy="3318936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96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Studenții noștri cunosc diferite țări după nume, dar au suficiente informații?</a:t>
            </a:r>
            <a:endParaRPr lang="en-US" sz="96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96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 văzut că o fuziune culturală și prietenie între școli ,între țări ,vor oferi informații elevilor noștri și orizonturile lor vor fi deschise.</a:t>
            </a:r>
            <a:endParaRPr lang="en-US" sz="96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96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Există cooperare, interacțiune culturală și solidaritate în acest proiect</a:t>
            </a:r>
            <a:r>
              <a:rPr lang="ro-RO" sz="9600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96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96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96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99993D5-4509-41F6-B510-3C8D4EFCDC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6473" y="2507673"/>
            <a:ext cx="3255818" cy="3477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227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7F1456-6980-4AB8-80EA-3CC045105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o-RO" sz="5400" b="1" i="1" dirty="0">
                <a:solidFill>
                  <a:srgbClr val="FF0000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o-RO" sz="5400" b="1" i="1" dirty="0">
                <a:solidFill>
                  <a:srgbClr val="FF0000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o-RO" sz="54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OBIECTIVE:</a:t>
            </a:r>
            <a:r>
              <a:rPr lang="en-US" sz="54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54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5400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E1A9EAF1-FA97-4E5B-9491-28877F7AFB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2521527"/>
            <a:ext cx="9199418" cy="3214255"/>
          </a:xfrm>
        </p:spPr>
        <p:txBody>
          <a:bodyPr>
            <a:normAutofit/>
          </a:bodyPr>
          <a:lstStyle/>
          <a:p>
            <a:pPr marL="0" indent="0">
              <a:lnSpc>
                <a:spcPts val="27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o-RO" sz="26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Elevii </a:t>
            </a:r>
            <a:r>
              <a:rPr lang="ro-RO" sz="2600" b="1" i="1" dirty="0">
                <a:solidFill>
                  <a:srgbClr val="202124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vor</a:t>
            </a:r>
            <a:r>
              <a:rPr lang="ro-RO" sz="26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recunoaște culturile din alte țări;</a:t>
            </a:r>
            <a:endParaRPr lang="en-US" sz="26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26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-Elevii își vor face prieteni din țări străine;</a:t>
            </a:r>
            <a:endParaRPr lang="en-US" sz="26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ts val="27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2600" b="1" i="1" dirty="0" err="1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o-RO" sz="2600" b="1" i="1" dirty="0" err="1" smtClean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Studenții</a:t>
            </a:r>
            <a:r>
              <a:rPr lang="ro-RO" sz="2600" b="1" i="1" dirty="0" smtClean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26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vor fi solidari și vor avea informații despre cultura alimentară, dansuri, stiluri de viață și istoria diferitelor țări;</a:t>
            </a:r>
            <a:endParaRPr lang="en-US" sz="26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26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-Studenții vor avea cunoștințe tehnologice folosind diverse instrumente web2.;</a:t>
            </a:r>
            <a:endParaRPr lang="en-US" sz="2600" b="1" i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3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D147D2-38A0-477D-ACB1-3990BB4D3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z="44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PROCEDURĂ DE LUCRU</a:t>
            </a:r>
            <a:endParaRPr lang="en-US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4037A5D-04D0-4766-84E3-855D611741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ts val="27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*Proiectul nostru a început în noiembrie 2020 și s-a  încheiat la sfârșitul lunii martie 2021.</a:t>
            </a:r>
            <a:endParaRPr lang="en-US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*S-a  lucrat în cooperare continuă cu partenerii noștri. Am pregătit planul nostru de proiect </a:t>
            </a: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*Twinspace a fost lumea noastră de comunicare</a:t>
            </a:r>
            <a:r>
              <a:rPr lang="ro-RO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057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02DD34-D617-4985-B4DB-B448AE959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sz="44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REZULTAT PRECONIZAT</a:t>
            </a:r>
            <a:r>
              <a:rPr lang="ro-RO" sz="4400" b="1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4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A5D4D04-3F70-4B65-8A2E-BD4192B7BE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lnSpc>
                <a:spcPts val="2700"/>
              </a:lnSpc>
              <a:spcAft>
                <a:spcPts val="8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en-US" sz="9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9600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Colajele care conțin toate lucrările proiectului sunt adăugate </a:t>
            </a:r>
            <a:r>
              <a:rPr lang="ro-RO" sz="9600" i="1" dirty="0">
                <a:solidFill>
                  <a:srgbClr val="FF000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cărții electronice</a:t>
            </a:r>
            <a:r>
              <a:rPr lang="ro-RO" sz="9600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iar profesorii își scriu sentimentele și gândurile despre proiect pe pagina laterală ca rezumat. Produsul este pregătit pentru inspirație și pentru a asigura continuitatea proiectului</a:t>
            </a:r>
            <a:r>
              <a:rPr lang="ro-RO" sz="11200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1200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9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o-RO" sz="9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o-RO" sz="2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o-RO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o-RO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o-RO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o-RO" sz="2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0294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8353EA-1637-4390-943E-202D20269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685800"/>
            <a:ext cx="9483434" cy="1600200"/>
          </a:xfrm>
        </p:spPr>
        <p:txBody>
          <a:bodyPr>
            <a:normAutofit fontScale="90000"/>
          </a:bodyPr>
          <a:lstStyle/>
          <a:p>
            <a:r>
              <a:rPr lang="ro-RO" b="1" i="1" dirty="0">
                <a:solidFill>
                  <a:srgbClr val="FF0000"/>
                </a:solidFill>
                <a:latin typeface="Algerian" panose="04020705040A02060702" pitchFamily="82" charset="0"/>
                <a:ea typeface="Calibri" panose="020F0502020204030204" pitchFamily="34" charset="0"/>
                <a:cs typeface="Courier New" panose="02070309020205020404" pitchFamily="49" charset="0"/>
              </a:rPr>
              <a:t/>
            </a:r>
            <a:br>
              <a:rPr lang="ro-RO" b="1" i="1" dirty="0">
                <a:solidFill>
                  <a:srgbClr val="FF0000"/>
                </a:solidFill>
                <a:latin typeface="Algerian" panose="04020705040A02060702" pitchFamily="82" charset="0"/>
                <a:ea typeface="Calibri" panose="020F0502020204030204" pitchFamily="34" charset="0"/>
                <a:cs typeface="Courier New" panose="02070309020205020404" pitchFamily="49" charset="0"/>
              </a:rPr>
            </a:br>
            <a:r>
              <a:rPr lang="ro-RO" b="1" i="1" dirty="0">
                <a:solidFill>
                  <a:srgbClr val="FF0000"/>
                </a:solidFill>
                <a:latin typeface="Algerian" panose="04020705040A02060702" pitchFamily="82" charset="0"/>
                <a:ea typeface="Calibri" panose="020F0502020204030204" pitchFamily="34" charset="0"/>
                <a:cs typeface="Courier New" panose="02070309020205020404" pitchFamily="49" charset="0"/>
              </a:rPr>
              <a:t>             </a:t>
            </a:r>
            <a:r>
              <a:rPr lang="ro-RO" b="1" i="1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Courier New" panose="02070309020205020404" pitchFamily="49" charset="0"/>
              </a:rPr>
              <a:t>Agenda proiectului</a:t>
            </a:r>
            <a:r>
              <a:rPr lang="en-US" sz="4400" b="1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4400" b="1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o-RO" sz="4400" i="1" dirty="0">
                <a:solidFill>
                  <a:srgbClr val="FF0000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Courier New" panose="02070309020205020404" pitchFamily="49" charset="0"/>
              </a:rPr>
              <a:t>             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DF2462EF-CDB7-4334-BD8E-DA0614259875}"/>
              </a:ext>
            </a:extLst>
          </p:cNvPr>
          <p:cNvSpPr txBox="1"/>
          <p:nvPr/>
        </p:nvSpPr>
        <p:spPr>
          <a:xfrm>
            <a:off x="4326085" y="2461504"/>
            <a:ext cx="7363689" cy="4056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1400" b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• </a:t>
            </a:r>
            <a:r>
              <a:rPr lang="ro-RO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&gt;&gt; Parteneri</a:t>
            </a:r>
            <a:endParaRPr lang="en-US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• &gt;&gt; Micii Twinners</a:t>
            </a:r>
            <a:endParaRPr lang="en-US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• &gt;&gt; Prezentarea proiectului elevilor noștri</a:t>
            </a:r>
            <a:endParaRPr lang="en-US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• &gt;&gt; Metode pedagogice și inovatoare pe care le folosim în proiect</a:t>
            </a:r>
            <a:endParaRPr lang="en-US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• &gt;&gt; Integrare în curriculum</a:t>
            </a:r>
            <a:endParaRPr lang="en-US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• &gt;&gt; Atribuțiile partenerilor</a:t>
            </a:r>
            <a:endParaRPr lang="en-US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• &gt;&gt; Proiecte de postere și wordcloud-uri de la elevii noștri</a:t>
            </a:r>
            <a:endParaRPr lang="en-US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>
            <a:extLst>
              <a:ext uri="{FF2B5EF4-FFF2-40B4-BE49-F238E27FC236}">
                <a16:creationId xmlns:a16="http://schemas.microsoft.com/office/drawing/2014/main" xmlns="" id="{381794D3-82D2-470A-A35D-FB358607F9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9650" y="2552700"/>
            <a:ext cx="2962274" cy="3390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301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DFE2D0F-706F-46EC-9673-CA41C594B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i="1" dirty="0">
                <a:solidFill>
                  <a:srgbClr val="FF0000"/>
                </a:solidFill>
                <a:latin typeface="Arial Black" panose="020B0A04020102020204" pitchFamily="34" charset="0"/>
              </a:rPr>
              <a:t>PARTENERI</a:t>
            </a:r>
            <a:endParaRPr lang="en-US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xmlns="" id="{C7176CB9-B588-49CD-AB86-537BB8798B9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0989759"/>
              </p:ext>
            </p:extLst>
          </p:nvPr>
        </p:nvGraphicFramePr>
        <p:xfrm>
          <a:off x="1543050" y="2028825"/>
          <a:ext cx="4752975" cy="401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8" name="Acrobat Document" r:id="rId3" imgW="4533723" imgH="6415677" progId="AcroExch.Document.DC">
                  <p:embed/>
                </p:oleObj>
              </mc:Choice>
              <mc:Fallback>
                <p:oleObj name="Acrobat Document" r:id="rId3" imgW="4533723" imgH="6415677" progId="AcroExch.Document.DC">
                  <p:embed/>
                  <p:pic>
                    <p:nvPicPr>
                      <p:cNvPr id="2" name="Content Placeholder 3">
                        <a:extLst>
                          <a:ext uri="{FF2B5EF4-FFF2-40B4-BE49-F238E27FC236}">
                            <a16:creationId xmlns:a16="http://schemas.microsoft.com/office/drawing/2014/main" xmlns="" id="{5E96FDBC-7459-4D12-859F-E48B1352F03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43050" y="2028825"/>
                        <a:ext cx="4752975" cy="4010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A8663AF-857B-4839-8C36-85E7B5C8CC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8900" y="2024766"/>
            <a:ext cx="4457698" cy="4014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1864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EF26C96-39E1-4B22-9C03-827372743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1139418"/>
            <a:ext cx="9601196" cy="1303867"/>
          </a:xfrm>
        </p:spPr>
        <p:txBody>
          <a:bodyPr>
            <a:normAutofit/>
          </a:bodyPr>
          <a:lstStyle/>
          <a:p>
            <a:r>
              <a:rPr lang="ro-RO" sz="28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Micii  eTwinners ai clasei aIII aC prezintă orașul /județul Buzău</a:t>
            </a:r>
            <a:endParaRPr lang="en-US" sz="2800" i="1" dirty="0">
              <a:latin typeface="Arial Black" panose="020B0A04020102020204" pitchFamily="34" charset="0"/>
            </a:endParaRPr>
          </a:p>
        </p:txBody>
      </p:sp>
      <p:pic>
        <p:nvPicPr>
          <p:cNvPr id="4" name="WhatsApp Video 2020-12-03 at 8.48.41 AM">
            <a:hlinkClick r:id="" action="ppaction://media"/>
            <a:extLst>
              <a:ext uri="{FF2B5EF4-FFF2-40B4-BE49-F238E27FC236}">
                <a16:creationId xmlns:a16="http://schemas.microsoft.com/office/drawing/2014/main" xmlns="" id="{C6B59028-4321-414A-B421-2CE0375BB1D5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46425" y="2557463"/>
            <a:ext cx="5899150" cy="3317875"/>
          </a:xfrm>
        </p:spPr>
      </p:pic>
    </p:spTree>
    <p:extLst>
      <p:ext uri="{BB962C8B-B14F-4D97-AF65-F5344CB8AC3E}">
        <p14:creationId xmlns:p14="http://schemas.microsoft.com/office/powerpoint/2010/main" val="17014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46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020B759-B1B8-4561-8A8A-617E0299D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772" y="754603"/>
            <a:ext cx="9573825" cy="1531926"/>
          </a:xfrm>
        </p:spPr>
        <p:txBody>
          <a:bodyPr>
            <a:noAutofit/>
          </a:bodyPr>
          <a:lstStyle/>
          <a:p>
            <a:r>
              <a:rPr lang="ro-RO" sz="36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Micii Twinners  ai clasei aIIIa C / se prezintă , folosind aplicația </a:t>
            </a:r>
            <a:br>
              <a:rPr lang="ro-RO" sz="36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</a:br>
            <a:r>
              <a:rPr lang="ro-RO" sz="36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Chatter pix</a:t>
            </a:r>
            <a:endParaRPr lang="en-US" sz="3600" dirty="0">
              <a:latin typeface="Arial Black" panose="020B0A04020102020204" pitchFamily="34" charset="0"/>
            </a:endParaRPr>
          </a:p>
        </p:txBody>
      </p:sp>
      <p:pic>
        <p:nvPicPr>
          <p:cNvPr id="4" name="WhatsApp Video 2020-11-25 at 4.47.13 PM">
            <a:hlinkClick r:id="" action="ppaction://media"/>
            <a:extLst>
              <a:ext uri="{FF2B5EF4-FFF2-40B4-BE49-F238E27FC236}">
                <a16:creationId xmlns:a16="http://schemas.microsoft.com/office/drawing/2014/main" xmlns="" id="{5BF08588-3A3A-4B27-A9FB-4F0CAFF236C0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91491" y="2425557"/>
            <a:ext cx="2743200" cy="3449782"/>
          </a:xfrm>
        </p:spPr>
      </p:pic>
      <p:pic>
        <p:nvPicPr>
          <p:cNvPr id="5" name="WhatsApp Video 2020-11-25 at 4.46.28 PM">
            <a:hlinkClick r:id="" action="ppaction://media"/>
            <a:extLst>
              <a:ext uri="{FF2B5EF4-FFF2-40B4-BE49-F238E27FC236}">
                <a16:creationId xmlns:a16="http://schemas.microsoft.com/office/drawing/2014/main" xmlns="" id="{AF59E7D7-9220-44CD-BE93-E29FE184E935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934691" y="2425556"/>
            <a:ext cx="3449782" cy="3449782"/>
          </a:xfrm>
          <a:prstGeom prst="rect">
            <a:avLst/>
          </a:prstGeom>
        </p:spPr>
      </p:pic>
      <p:pic>
        <p:nvPicPr>
          <p:cNvPr id="6" name="WhatsApp Video 2020-11-25 at 4.46.18 PM">
            <a:hlinkClick r:id="" action="ppaction://media"/>
            <a:extLst>
              <a:ext uri="{FF2B5EF4-FFF2-40B4-BE49-F238E27FC236}">
                <a16:creationId xmlns:a16="http://schemas.microsoft.com/office/drawing/2014/main" xmlns="" id="{A4778AE3-2ADD-4451-AEE7-EBBA43A9DFAE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384473" y="2425555"/>
            <a:ext cx="3306308" cy="330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922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93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73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1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2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2A5FE0-198E-4162-B5EB-8E5D0CAB2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683582"/>
            <a:ext cx="9601196" cy="1698702"/>
          </a:xfrm>
        </p:spPr>
        <p:txBody>
          <a:bodyPr>
            <a:normAutofit/>
          </a:bodyPr>
          <a:lstStyle/>
          <a:p>
            <a:r>
              <a:rPr lang="ro-RO" sz="28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Micii Twinners  ai clasei aIIIa C / se prezintă , folosind aplicația </a:t>
            </a:r>
            <a:br>
              <a:rPr lang="ro-RO" sz="28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</a:br>
            <a:r>
              <a:rPr lang="ro-RO" sz="28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Chatter pix</a:t>
            </a:r>
            <a:endParaRPr lang="en-US" sz="2800" dirty="0"/>
          </a:p>
        </p:txBody>
      </p:sp>
      <p:pic>
        <p:nvPicPr>
          <p:cNvPr id="4" name="WhatsApp Video 2020-11-01 at 2.53.45 PM">
            <a:hlinkClick r:id="" action="ppaction://media"/>
            <a:extLst>
              <a:ext uri="{FF2B5EF4-FFF2-40B4-BE49-F238E27FC236}">
                <a16:creationId xmlns:a16="http://schemas.microsoft.com/office/drawing/2014/main" xmlns="" id="{BB9718AC-1DEF-4F78-A469-8E6D9D73E551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24605" y="2557993"/>
            <a:ext cx="2718481" cy="3317875"/>
          </a:xfrm>
        </p:spPr>
      </p:pic>
      <p:pic>
        <p:nvPicPr>
          <p:cNvPr id="5" name="WhatsApp Video 2020-11-01 at 2.52.29 PM">
            <a:hlinkClick r:id="" action="ppaction://media"/>
            <a:extLst>
              <a:ext uri="{FF2B5EF4-FFF2-40B4-BE49-F238E27FC236}">
                <a16:creationId xmlns:a16="http://schemas.microsoft.com/office/drawing/2014/main" xmlns="" id="{71F7DB5D-D9B9-480E-BEEE-1BDF503FE0AF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643086" y="2686504"/>
            <a:ext cx="2248355" cy="3317875"/>
          </a:xfrm>
          <a:prstGeom prst="rect">
            <a:avLst/>
          </a:prstGeom>
        </p:spPr>
      </p:pic>
      <p:pic>
        <p:nvPicPr>
          <p:cNvPr id="8" name="WhatsApp Video 2020-10-29 at 10.55.10 PM">
            <a:hlinkClick r:id="" action="ppaction://media"/>
            <a:extLst>
              <a:ext uri="{FF2B5EF4-FFF2-40B4-BE49-F238E27FC236}">
                <a16:creationId xmlns:a16="http://schemas.microsoft.com/office/drawing/2014/main" xmlns="" id="{5956236E-FABD-4206-8204-D8DA6E585CB8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891441" y="2513843"/>
            <a:ext cx="2248354" cy="3406173"/>
          </a:xfrm>
          <a:prstGeom prst="rect">
            <a:avLst/>
          </a:prstGeom>
        </p:spPr>
      </p:pic>
      <p:pic>
        <p:nvPicPr>
          <p:cNvPr id="9" name="WhatsApp Video 2020-10-29 at 7.24.38 PM">
            <a:hlinkClick r:id="" action="ppaction://media"/>
            <a:extLst>
              <a:ext uri="{FF2B5EF4-FFF2-40B4-BE49-F238E27FC236}">
                <a16:creationId xmlns:a16="http://schemas.microsoft.com/office/drawing/2014/main" xmlns="" id="{C70534E9-25C8-47E5-AF2E-4227A3B771D2}"/>
              </a:ext>
            </a:extLst>
          </p:cNvPr>
          <p:cNvPicPr>
            <a:picLocks noChangeAspect="1"/>
          </p:cNvPicPr>
          <p:nvPr>
            <a:vide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015745" y="2557993"/>
            <a:ext cx="2986464" cy="298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136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40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69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964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5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31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3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1E0E05-BFD4-438B-A24B-3466B2C74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4179" y="701337"/>
            <a:ext cx="9601196" cy="1700072"/>
          </a:xfrm>
        </p:spPr>
        <p:txBody>
          <a:bodyPr>
            <a:noAutofit/>
          </a:bodyPr>
          <a:lstStyle/>
          <a:p>
            <a:r>
              <a:rPr lang="ro-RO" sz="36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Micii Twinners  ai clasei aIIIa C / se prezintă , folosind aplicația </a:t>
            </a:r>
            <a:br>
              <a:rPr lang="ro-RO" sz="36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</a:br>
            <a:r>
              <a:rPr lang="ro-RO" sz="36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Chatter pix</a:t>
            </a:r>
            <a:endParaRPr lang="en-US" sz="36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C6273EE7-1F68-48FC-B074-4A1094C295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66151" y="2557463"/>
            <a:ext cx="7288566" cy="3317875"/>
          </a:xfrm>
        </p:spPr>
      </p:pic>
    </p:spTree>
    <p:extLst>
      <p:ext uri="{BB962C8B-B14F-4D97-AF65-F5344CB8AC3E}">
        <p14:creationId xmlns:p14="http://schemas.microsoft.com/office/powerpoint/2010/main" val="5071293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8322D0F-5164-443E-B245-652AA55F5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o-RO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Prezentarea proiectului elevilor noștri </a:t>
            </a:r>
            <a:endParaRPr lang="en-US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799BC6A5-4284-429A-9AB3-15C0747CAC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971" y="2424546"/>
            <a:ext cx="2161308" cy="1620981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630A1AA-53A3-482A-927E-4ED45D9817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134" y="2478928"/>
            <a:ext cx="2001211" cy="150090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4ECAD0B-00B6-48C3-AB85-2501137A6C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0" y="2478928"/>
            <a:ext cx="2001212" cy="150090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A01D805-A204-49F0-A55D-8E21A48A95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6657" y="2478928"/>
            <a:ext cx="4365718" cy="327428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3A698741-429D-43AB-A89F-63DEB06389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625" y="4045528"/>
            <a:ext cx="2800157" cy="210011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5CC322B1-1326-41A9-AFE5-B93749C8F1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39128" y="4020706"/>
            <a:ext cx="3260435" cy="2100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3919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7EECF1-A73B-4F13-8913-B3FC0D29B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36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Metode pedagogice și inovatoare pe care le-am folosit în proiect</a:t>
            </a:r>
            <a:endParaRPr lang="en-US" sz="3600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DF7D248-D30C-4F7D-AEA2-02EDFE81B7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o-RO" sz="1800" b="1" i="1" u="sng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Brainstorming</a:t>
            </a:r>
            <a:r>
              <a:rPr lang="ro-RO" sz="1800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 Cel mai bine este să vă folosiți creativitatea pentru a veni cu idei despre orice legat de ceea ce învățați. În acel proiect, studenții au folosit în mare parte forumul pentru a împărtăși idei și pentru a evalua.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1800" b="1" i="1" u="sng" dirty="0">
                <a:solidFill>
                  <a:srgbClr val="0070C0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Săli de clasă colaborative </a:t>
            </a:r>
            <a:r>
              <a:rPr lang="ro-RO" sz="1800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 fac învățarea online mai captivantă. În acest proiect, studenții au capacitatea de a organiza conferințe online și de a comunica cu alți studenți. De asemenea, am avut activități de colaborare care îi învață pe elevi cum să lucreze în cooperare.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1800" b="1" i="1" u="sng" dirty="0">
                <a:solidFill>
                  <a:srgbClr val="0070C0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Învățare între egali </a:t>
            </a:r>
            <a:r>
              <a:rPr lang="ro-RO" sz="1800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Este o mare șansă pentru studenți să învețe unii de la alții, așa că au folosit această metodă din abundență atât pe forum, cât și în timpul activităților.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1800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011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E2B1470-D5BF-4E45-B313-491F48090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36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Metode pedagogice și inovatoare pe care le-am folosit în proiect</a:t>
            </a:r>
            <a:endParaRPr lang="en-US" sz="3600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6F8CDB6-34D5-46EC-9683-DFDA911656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o-RO" sz="1800" b="1" i="1" u="sng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Învățare </a:t>
            </a:r>
            <a:r>
              <a:rPr lang="ro-RO" sz="1800" b="1" i="1" u="sng" dirty="0" smtClean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 tehnologică </a:t>
            </a:r>
            <a:r>
              <a:rPr lang="ro-RO" sz="1800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Studenții au cunoscut instrumentele tehnologice îndeaproape cu proiectul nostru, iar elevii și-au îmbunătățit conștientizarea și abilitățile tehnologice.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1800" b="1" i="1" u="sng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Învățare </a:t>
            </a:r>
            <a:r>
              <a:rPr lang="ro-RO" sz="1800" b="1" i="1" u="sng" dirty="0" smtClean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bazată  pe </a:t>
            </a:r>
            <a:r>
              <a:rPr lang="ro-RO" sz="1800" b="1" i="1" u="sng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joc </a:t>
            </a:r>
            <a:r>
              <a:rPr lang="ro-RO" sz="1800" b="1" i="1" u="sng" dirty="0" smtClean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GBL </a:t>
            </a:r>
            <a:r>
              <a:rPr lang="ro-RO" sz="1800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este cea mai distractivă dintre toate metodele de învățare active.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1800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În proiectul nostru, am creat jocuri luând în considerare vârstele elevilor noștri și elevii noștri au beneficiat de această situație într-un mod distractiv.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1800" b="1" i="1" u="sng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Învățarea </a:t>
            </a:r>
            <a:r>
              <a:rPr lang="ro-RO" sz="1800" b="1" i="1" u="sng" dirty="0" smtClean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prin  practică </a:t>
            </a:r>
            <a:r>
              <a:rPr lang="ro-RO" sz="1800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În proiectul nostru, am creat șansa de a învăța făcând-o studenților noștri, astfel încât să se realizeze învățarea permanentă, deoarece în special studenții tineri iubesc să învețe prin practică.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23747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28F0F3-AF0A-4D8D-B914-1A9B31768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z="4400" b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ro-RO" sz="44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Integrare în curriculum</a:t>
            </a:r>
            <a:endParaRPr lang="en-US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B68AF3B-071B-4E76-88FF-4A608FA77A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4000" b="1" i="1" u="sng" dirty="0">
                <a:solidFill>
                  <a:srgbClr val="0070C0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Citind</a:t>
            </a:r>
            <a:endParaRPr lang="en-US" sz="4000" b="1" i="1" u="sng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La finalul proiectului, elevii vor putea:</a:t>
            </a:r>
            <a:endParaRPr lang="en-US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  <a:sym typeface="Symbol" panose="05050102010706020507" pitchFamily="18" charset="2"/>
              </a:rPr>
              <a:t>-</a:t>
            </a:r>
            <a:r>
              <a:rPr lang="ro-RO" b="1" i="1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citi și înțelege texte simple despre aspectul fizic al unei persoane, hobby-urile, viața școlară etc., realizate adesea cu instrumente web2</a:t>
            </a:r>
            <a:endParaRPr lang="en-US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latin typeface="inherit"/>
                <a:ea typeface="Times New Roman" panose="02020603050405020304" pitchFamily="18" charset="0"/>
                <a:cs typeface="Courier New" panose="02070309020205020404" pitchFamily="49" charset="0"/>
                <a:sym typeface="Symbol" panose="05050102010706020507" pitchFamily="18" charset="2"/>
              </a:rPr>
              <a:t>-</a:t>
            </a:r>
            <a:r>
              <a:rPr lang="ro-RO" b="1" i="1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citi și înțelege texte simple despre un loc / oraș </a:t>
            </a:r>
            <a:r>
              <a:rPr lang="ro-RO" b="1" i="1" dirty="0" smtClean="0">
                <a:solidFill>
                  <a:srgbClr val="202124"/>
                </a:solidFill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,țară,</a:t>
            </a:r>
            <a:r>
              <a:rPr lang="ro-RO" b="1" i="1" dirty="0" smtClean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ro-RO" b="1" i="1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realizate adesea cu instrumente web2</a:t>
            </a:r>
            <a:endParaRPr lang="en-US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latin typeface="inherit"/>
                <a:ea typeface="Times New Roman" panose="02020603050405020304" pitchFamily="18" charset="0"/>
                <a:cs typeface="Courier New" panose="02070309020205020404" pitchFamily="49" charset="0"/>
                <a:sym typeface="Symbol" panose="05050102010706020507" pitchFamily="18" charset="2"/>
              </a:rPr>
              <a:t>-</a:t>
            </a:r>
            <a:r>
              <a:rPr lang="ro-RO" b="1" i="1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 citi și înțelege texte simple despre obiceiuri și </a:t>
            </a:r>
            <a:r>
              <a:rPr lang="ro-RO" b="1" i="1" dirty="0" smtClean="0">
                <a:solidFill>
                  <a:srgbClr val="202124"/>
                </a:solidFill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tradiții</a:t>
            </a:r>
            <a:r>
              <a:rPr lang="ro-RO" b="1" i="1" dirty="0" smtClean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ro-RO" b="1" i="1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realizate adesea cu instrumente web2</a:t>
            </a:r>
            <a:endParaRPr lang="en-US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70006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47611BC-7F37-4883-9DCB-60FC95CF2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44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CONEXIUNE CU CURRICULUM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B964DDA-2626-443F-85F3-0B3269EDAEB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295400" y="2557463"/>
            <a:ext cx="9601200" cy="3353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2400" b="1" i="1" u="sng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VORBITOR </a:t>
            </a:r>
            <a:r>
              <a:rPr lang="ro-RO" b="1" i="1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La finalul proiectului, elevii vor putea:</a:t>
            </a:r>
            <a:endParaRPr lang="en-US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latin typeface="inherit"/>
                <a:ea typeface="Times New Roman" panose="02020603050405020304" pitchFamily="18" charset="0"/>
                <a:cs typeface="Courier New" panose="02070309020205020404" pitchFamily="49" charset="0"/>
                <a:sym typeface="Symbol" panose="05050102010706020507" pitchFamily="18" charset="2"/>
              </a:rPr>
              <a:t>-</a:t>
            </a:r>
            <a:r>
              <a:rPr lang="ro-RO" b="1" i="1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produce texte orale simple despre aspectul lor fizic, obiceiurile, hobby-urile etc., de asemenea, prin exploatarea instrumentelor web2</a:t>
            </a:r>
            <a:endParaRPr lang="en-US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latin typeface="inherit"/>
                <a:ea typeface="Times New Roman" panose="02020603050405020304" pitchFamily="18" charset="0"/>
                <a:cs typeface="Courier New" panose="02070309020205020404" pitchFamily="49" charset="0"/>
                <a:sym typeface="Symbol" panose="05050102010706020507" pitchFamily="18" charset="2"/>
              </a:rPr>
              <a:t>-</a:t>
            </a:r>
            <a:r>
              <a:rPr lang="ro-RO" b="1" i="1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produc texte orale simple despre viața familială și școlară, de asemenea, prin exploatarea instrumentelor web2</a:t>
            </a:r>
            <a:endParaRPr lang="en-US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latin typeface="inherit"/>
                <a:ea typeface="Times New Roman" panose="02020603050405020304" pitchFamily="18" charset="0"/>
                <a:cs typeface="Courier New" panose="02070309020205020404" pitchFamily="49" charset="0"/>
                <a:sym typeface="Symbol" panose="05050102010706020507" pitchFamily="18" charset="2"/>
              </a:rPr>
              <a:t>-</a:t>
            </a:r>
            <a:r>
              <a:rPr lang="ro-RO" b="1" i="1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să producă texte orale simple despre țara lor, </a:t>
            </a:r>
            <a:r>
              <a:rPr lang="ro-RO" b="1" i="1" dirty="0" smtClean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 orașul </a:t>
            </a:r>
            <a:r>
              <a:rPr lang="ro-RO" b="1" i="1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și mediul cultural, de asemenea, prin exploatarea instrumentelor web2</a:t>
            </a:r>
            <a:endParaRPr lang="en-US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49026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E8159E-D933-47A3-8185-F0C4AD96A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z="44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CONEXIUNE CU CURRICULUM</a:t>
            </a:r>
            <a:endParaRPr lang="en-US" i="1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B9B7CB-64AD-450B-9A4A-832E16BF5F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3600" b="1" i="1" u="sng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Ascultare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24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La finalul proiectului, elevii vor putea:</a:t>
            </a:r>
            <a:endParaRPr lang="en-US" sz="24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  <a:sym typeface="Symbol" panose="05050102010706020507" pitchFamily="18" charset="2"/>
              </a:rPr>
              <a:t>-</a:t>
            </a:r>
            <a:r>
              <a:rPr lang="ro-RO" sz="24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asculta și înțelege ceilalți elevi vorbind despre aspectul lor fizic, obiceiurile, hobby-urile etc.</a:t>
            </a:r>
            <a:endParaRPr lang="en-US" sz="24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  <a:sym typeface="Symbol" panose="05050102010706020507" pitchFamily="18" charset="2"/>
              </a:rPr>
              <a:t>-</a:t>
            </a:r>
            <a:r>
              <a:rPr lang="ro-RO" sz="24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asculta și înțelege ceilalți elevi vorbind despre țările / orașele / orașele lor și despre trecutul cultural</a:t>
            </a:r>
            <a:endParaRPr lang="en-US" sz="24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i="1" dirty="0">
                <a:solidFill>
                  <a:srgbClr val="202124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  <a:sym typeface="Symbol" panose="05050102010706020507" pitchFamily="18" charset="2"/>
              </a:rPr>
              <a:t>-</a:t>
            </a:r>
            <a:r>
              <a:rPr lang="ro-RO" sz="24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Asculta și înțelege ceilalți elevi vorbind despre viața lor familială și școlară</a:t>
            </a:r>
            <a:endParaRPr lang="en-US" sz="24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0407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BF67014-1F5A-4880-A5D9-2B37E7086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z="44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CONEXIUNE CU CURRICULUM</a:t>
            </a:r>
            <a:endParaRPr lang="en-US" i="1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6F63990-59B7-412D-A57B-3FDB7BA5CF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3600" b="1" i="1" u="sng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Scris</a:t>
            </a:r>
            <a:endParaRPr lang="en-US" sz="3600" b="1" i="1" u="sng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2400" b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La finalul proiectului, elevii vor putea:</a:t>
            </a:r>
            <a:endParaRPr lang="en-US" sz="2400" b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dirty="0">
                <a:solidFill>
                  <a:srgbClr val="202124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  <a:sym typeface="Symbol" panose="05050102010706020507" pitchFamily="18" charset="2"/>
              </a:rPr>
              <a:t>-</a:t>
            </a:r>
            <a:r>
              <a:rPr lang="ro-RO" sz="2400" b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produce texte scrise simple despre aspectul lor fizic, obiceiurile, hobby-urile etc., de asemenea, prin exploatarea instrumentelor web2</a:t>
            </a:r>
            <a:endParaRPr lang="en-US" sz="2400" b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dirty="0">
                <a:solidFill>
                  <a:srgbClr val="202124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  <a:sym typeface="Symbol" panose="05050102010706020507" pitchFamily="18" charset="2"/>
              </a:rPr>
              <a:t>-</a:t>
            </a:r>
            <a:r>
              <a:rPr lang="ro-RO" sz="2400" b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produc texte orale simple despre viața familială și școlară, de asemenea, prin exploatarea instrumentelor web2</a:t>
            </a:r>
            <a:endParaRPr lang="en-US" sz="2400" b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255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b="1" dirty="0">
                <a:solidFill>
                  <a:srgbClr val="202124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  <a:sym typeface="Symbol" panose="05050102010706020507" pitchFamily="18" charset="2"/>
              </a:rPr>
              <a:t>-</a:t>
            </a:r>
            <a:r>
              <a:rPr lang="ro-RO" sz="2400" b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să producă texte orale simple despre țara și orașul lor / mediul cultural și prin exploatarea instrumentelor web2</a:t>
            </a:r>
            <a:endParaRPr lang="en-US" sz="2400" b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99980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F4E9F78-F8DB-4DE5-877F-A5C0F76EA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36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Proiecte de postere realizate de către  elevii  clasei aIIIa C</a:t>
            </a:r>
            <a:endParaRPr lang="en-US" sz="3600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xmlns="" id="{795ED49E-63AE-4FCF-9532-6F1EC0D6F3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1150" y="2442987"/>
            <a:ext cx="3895725" cy="33178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911EB50-DF7F-4D98-8E13-03BD6BA165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8901" y="2282123"/>
            <a:ext cx="4467222" cy="3639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8577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69A411-9B08-4A04-9BE7-5706251DC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sz="44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wordcloud-uri  create de către elevii  clasei aIIIa C</a:t>
            </a:r>
            <a:endParaRPr lang="en-US" dirty="0">
              <a:latin typeface="Arial Black" panose="020B0A040201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E217576-2B5F-4AEC-B0DF-50D489EB00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3177" y="4264383"/>
            <a:ext cx="3242241" cy="192796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0C9495C-3A18-4BF0-9F64-8BE41A60B5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3955" y="2285999"/>
            <a:ext cx="2286590" cy="22865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A830115F-EACA-4CD2-B185-BA958B42B1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926" y="4723761"/>
            <a:ext cx="1468582" cy="146858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96148299-9A64-4DC7-827B-E67398EBAE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25067" y="2166151"/>
            <a:ext cx="2384366" cy="209823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8DB3E5F2-94BC-4C03-A74D-C1095F3C92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0" y="4128063"/>
            <a:ext cx="1842655" cy="214366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8B93430E-5774-4F20-B4B7-79263C072F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35929" y="2416226"/>
            <a:ext cx="1928283" cy="192828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B9CFE467-0350-41D7-9023-FBAF6BF762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19335" y="4572002"/>
            <a:ext cx="1585551" cy="158555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C8A111EF-E164-4EF4-83EC-B87EE64CDFB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09408" y="4474736"/>
            <a:ext cx="1335061" cy="1780082"/>
          </a:xfrm>
          <a:prstGeom prst="rect">
            <a:avLst/>
          </a:prstGeom>
        </p:spPr>
      </p:pic>
      <p:pic>
        <p:nvPicPr>
          <p:cNvPr id="27" name="Content Placeholder 26">
            <a:extLst>
              <a:ext uri="{FF2B5EF4-FFF2-40B4-BE49-F238E27FC236}">
                <a16:creationId xmlns:a16="http://schemas.microsoft.com/office/drawing/2014/main" xmlns="" id="{337A5B38-DF65-4E9F-B94C-FC2E86B13C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0"/>
          <a:stretch>
            <a:fillRect/>
          </a:stretch>
        </p:blipFill>
        <p:spPr>
          <a:xfrm>
            <a:off x="1248397" y="2694037"/>
            <a:ext cx="1882730" cy="1915977"/>
          </a:xfrm>
        </p:spPr>
      </p:pic>
    </p:spTree>
    <p:extLst>
      <p:ext uri="{BB962C8B-B14F-4D97-AF65-F5344CB8AC3E}">
        <p14:creationId xmlns:p14="http://schemas.microsoft.com/office/powerpoint/2010/main" val="40846292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3800CF3-BC10-41B7-BDF5-D8CE1150B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sz="44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wordcloud-uri  realizate de către elevii clasei aIIIa C</a:t>
            </a:r>
            <a:endParaRPr lang="en-US" dirty="0">
              <a:latin typeface="Arial Black" panose="020B0A04020102020204" pitchFamily="34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16450F11-8771-4A15-AFAA-18F884820B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2" y="2438928"/>
            <a:ext cx="2031401" cy="3436939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823E575-F8F0-4292-98BB-47FC96BAF8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3326802" y="2348225"/>
            <a:ext cx="1856509" cy="35276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58ED61EE-1C8B-419D-9A97-AEE7E9AA50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3312" y="2468417"/>
            <a:ext cx="1633124" cy="35276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4B784BD-FDA4-4CA9-8EB7-CA815AEDF5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8690" y="2468417"/>
            <a:ext cx="2379496" cy="352764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2E85B2BC-DED7-4DE0-8A26-939DFDE805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20665" y="2468417"/>
            <a:ext cx="2492066" cy="3627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425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13DD99-9FBD-455E-A734-3C1BAA211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60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Planul proiectului</a:t>
            </a:r>
            <a:endParaRPr lang="en-US" sz="6000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299983-CC33-44CD-AAE7-9C5057933C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52946" y="2560320"/>
            <a:ext cx="3492854" cy="291222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2500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• </a:t>
            </a:r>
            <a:r>
              <a:rPr lang="ro-RO" sz="1400" b="1" i="1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&gt;&gt; INTERACȚIUNE și COLABORARE</a:t>
            </a:r>
            <a:endParaRPr lang="en-US" sz="1400" b="1" i="1" dirty="0">
              <a:solidFill>
                <a:srgbClr val="0070C0"/>
              </a:solidFill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14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Întâlniri online ale profesorilor</a:t>
            </a:r>
            <a:endParaRPr lang="en-US" sz="14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14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Întâlniri online ale studenților</a:t>
            </a:r>
            <a:endParaRPr lang="en-US" sz="14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14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Chatroom</a:t>
            </a:r>
            <a:endParaRPr lang="en-US" sz="14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14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Twinmails</a:t>
            </a:r>
            <a:endParaRPr lang="en-US" sz="14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3489BD77-9F0C-446C-BCA4-B718B6EFC67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45800" y="2423159"/>
            <a:ext cx="2682242" cy="2011682"/>
          </a:xfr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4AA0560D-E13A-41CF-B46D-2324A52D75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5800" y="4407007"/>
            <a:ext cx="2682242" cy="201168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57AD2EB-4278-43FE-AADE-3C4BD30655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8042" y="2423160"/>
            <a:ext cx="4132685" cy="3845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4721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F4B2C25-E5CC-4C8B-9F9E-D3488B017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4800" i="1" dirty="0">
                <a:solidFill>
                  <a:srgbClr val="FF0000"/>
                </a:solidFill>
                <a:latin typeface="Algerian" panose="04020705040A02060702" pitchFamily="82" charset="0"/>
              </a:rPr>
              <a:t>Planul Proiectului</a:t>
            </a:r>
            <a:endParaRPr lang="en-US" sz="4800" i="1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BD39C48-4BB4-4155-B59E-074E587D49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98449" y="2400301"/>
            <a:ext cx="4077116" cy="366799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7200" i="1" u="sng" dirty="0">
                <a:solidFill>
                  <a:srgbClr val="0070C0"/>
                </a:solidFill>
                <a:latin typeface="Algerian" panose="04020705040A02060702" pitchFamily="82" charset="0"/>
              </a:rPr>
              <a:t>ACTIVITĂȚI</a:t>
            </a:r>
            <a:endParaRPr lang="ro-RO" sz="7200" b="1" i="1" u="sng" dirty="0">
              <a:solidFill>
                <a:srgbClr val="0070C0"/>
              </a:solidFill>
              <a:effectLst/>
              <a:latin typeface="Georgia" panose="02040502050405020303" pitchFamily="18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b="1" i="1" dirty="0">
                <a:solidFill>
                  <a:srgbClr val="C0000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ACT 1 - Aflați mai multe despre țări</a:t>
            </a:r>
            <a:endParaRPr lang="en-US" sz="5600" b="1" i="1" dirty="0">
              <a:solidFill>
                <a:srgbClr val="C00000"/>
              </a:solidFill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b="1" i="1" dirty="0">
                <a:solidFill>
                  <a:srgbClr val="00B05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ACT 2: Scrie o poveste cu mine!</a:t>
            </a:r>
            <a:endParaRPr lang="en-US" sz="5600" b="1" i="1" dirty="0">
              <a:solidFill>
                <a:srgbClr val="00B050"/>
              </a:solidFill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b="1" i="1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ACT 3 - Învață-mă cuvinte în limba ta!</a:t>
            </a:r>
            <a:endParaRPr lang="en-US" sz="5600" b="1" i="1" dirty="0">
              <a:solidFill>
                <a:srgbClr val="0070C0"/>
              </a:solidFill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b="1" i="1" dirty="0">
                <a:solidFill>
                  <a:srgbClr val="FF000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ACT 4 - Dansând cu cântecul tău!</a:t>
            </a:r>
            <a:endParaRPr lang="en-US" sz="5600" b="1" i="1" dirty="0">
              <a:solidFill>
                <a:srgbClr val="FF0000"/>
              </a:solidFill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b="1" i="1" dirty="0">
                <a:solidFill>
                  <a:srgbClr val="7030A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ACT 5-Rețetă hmmm .. (Pruduct final)</a:t>
            </a:r>
            <a:r>
              <a:rPr lang="ro-RO" sz="5600" b="1" i="1" u="sng" dirty="0">
                <a:solidFill>
                  <a:srgbClr val="7030A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• &gt;&gt;!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74DCC1A-9CF1-4D91-8684-35C9519F14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83382" y="2560320"/>
            <a:ext cx="5789468" cy="3507971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ts val="2700"/>
              </a:lnSpc>
              <a:spcAft>
                <a:spcPts val="10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b="1" i="1" u="sng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SIGURANȚĂ</a:t>
            </a:r>
            <a:endParaRPr lang="ro-RO" sz="5600" b="1" i="1" u="sng" dirty="0">
              <a:solidFill>
                <a:srgbClr val="0070C0"/>
              </a:solidFill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ts val="2700"/>
              </a:lnSpc>
              <a:spcAft>
                <a:spcPts val="10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Permisele părintelui</a:t>
            </a:r>
            <a:endParaRPr lang="en-US" sz="56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Siguranță online</a:t>
            </a:r>
            <a:endParaRPr lang="ro-RO" sz="5600" b="1" i="1" dirty="0"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b="1" i="1" u="sng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&gt;&gt; DISEMINARE</a:t>
            </a:r>
            <a:endParaRPr lang="ro-RO" sz="5600" b="1" i="1" u="sng" dirty="0">
              <a:solidFill>
                <a:srgbClr val="0070C0"/>
              </a:solidFill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48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Blogul proiectului/o pagina de Facebook</a:t>
            </a:r>
            <a:endParaRPr lang="ro-RO" sz="4800" b="1" i="1" dirty="0"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48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Știri despre proiectul nostru</a:t>
            </a:r>
            <a:endParaRPr lang="en-US" sz="48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48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Site-ul școlii</a:t>
            </a:r>
            <a:endParaRPr lang="en-US" sz="48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23903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9D7577-BDA9-4595-AB4F-D39056336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z="4400" i="1" dirty="0">
                <a:solidFill>
                  <a:srgbClr val="FF0000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Courier New" panose="02070309020205020404" pitchFamily="49" charset="0"/>
              </a:rPr>
              <a:t>PlanuL proiectului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8CA95AA-C23B-4CE4-8DD0-9757BB6A4B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98448" y="2560319"/>
            <a:ext cx="4520461" cy="3466407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b="1" i="1" u="sng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• &gt;&gt; SONDAJE</a:t>
            </a:r>
            <a:endParaRPr lang="en-US" sz="5600" b="1" i="1" u="sng" dirty="0">
              <a:solidFill>
                <a:srgbClr val="0070C0"/>
              </a:solidFill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Pre-sondaj</a:t>
            </a:r>
            <a:endParaRPr lang="en-US" sz="56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Sondaj final</a:t>
            </a:r>
            <a:endParaRPr lang="en-US" sz="56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ts val="2700"/>
              </a:lnSpc>
              <a:spcAft>
                <a:spcPts val="10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4800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ro-RO" sz="5600" b="1" i="1" u="sng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EVALUARE</a:t>
            </a:r>
            <a:endParaRPr lang="ro-RO" sz="5600" b="1" i="1" u="sng" dirty="0">
              <a:solidFill>
                <a:srgbClr val="0070C0"/>
              </a:solidFill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ts val="2700"/>
              </a:lnSpc>
              <a:spcAft>
                <a:spcPts val="10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Rezultatele sondajului și evaluarea</a:t>
            </a:r>
            <a:endParaRPr lang="en-US" sz="56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Evaluarea proiectului elevilor</a:t>
            </a:r>
            <a:endParaRPr lang="en-US" sz="56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Evaluarea proiectului profesorilor</a:t>
            </a:r>
            <a:endParaRPr lang="en-US" sz="56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ts val="2700"/>
              </a:lnSpc>
              <a:spcAft>
                <a:spcPts val="10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en-US" sz="48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AD48913-DB48-4D79-90B8-8392CA5C2E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466406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ts val="2700"/>
              </a:lnSpc>
              <a:spcAft>
                <a:spcPts val="10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7200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 Evaluarea proiectului părinților</a:t>
            </a:r>
            <a:endParaRPr lang="ro-RO" sz="7200" dirty="0"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ts val="2700"/>
              </a:lnSpc>
              <a:spcAft>
                <a:spcPts val="100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7200" b="1" i="1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• &gt;&gt; Informații de contact</a:t>
            </a:r>
            <a:endParaRPr lang="en-US" sz="7200" b="1" i="1" dirty="0">
              <a:solidFill>
                <a:srgbClr val="0070C0"/>
              </a:solidFill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48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Arhivă Creați o pagină</a:t>
            </a:r>
            <a:endParaRPr lang="en-US" sz="48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48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Întâlniri online ale profesorilor</a:t>
            </a:r>
            <a:endParaRPr lang="en-US" sz="48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48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Adăugați în această pagină</a:t>
            </a:r>
            <a:endParaRPr lang="en-US" sz="48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48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• Conținut</a:t>
            </a:r>
            <a:endParaRPr lang="en-US" sz="48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4800" b="1" i="1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• un TwinBoard</a:t>
            </a:r>
            <a:endParaRPr lang="en-US" sz="4800" b="1" i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10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4800" dirty="0">
                <a:solidFill>
                  <a:srgbClr val="202124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•	</a:t>
            </a:r>
            <a:endParaRPr lang="en-US" sz="72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72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43361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DFAE01-9F75-4F99-BD4F-577EEA3AD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sz="2400" i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ACTIVITATEA  NR.1</a:t>
            </a:r>
            <a:r>
              <a:rPr lang="ro-RO" sz="4000" b="1" i="1" u="sng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/>
            </a:r>
            <a:br>
              <a:rPr lang="ro-RO" sz="4000" b="1" i="1" u="sng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</a:br>
            <a:r>
              <a:rPr lang="ro-RO" sz="4000" b="1" i="1" u="sng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„ </a:t>
            </a:r>
            <a:r>
              <a:rPr lang="ro-RO" sz="2400" b="1" i="1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Aflați mai multe despre țări!”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639CCA7-968D-438A-9A6D-5C8D5B52B6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1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o-RO" sz="2000" b="1" dirty="0">
                <a:solidFill>
                  <a:srgbClr val="FF0000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Studenții noștri vor cerceta despre țările partenere ale proiectului și vor scrie ceea ce au învățat în instrumentul web2 numit ourboox</a:t>
            </a:r>
            <a:r>
              <a:rPr lang="ro-RO" sz="20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o-RO" sz="2000" b="1" i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Noi am  cercetat , am scris și am învățat despre   Iordania.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i="1" dirty="0">
                <a:solidFill>
                  <a:srgbClr val="00B0F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https://www.ourboox.com/books/i-know-partner-countries/</a:t>
            </a:r>
          </a:p>
          <a:p>
            <a:endParaRPr lang="en-US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xmlns="" id="{8B0A23BA-16CF-455B-99B8-7CC016D080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80364" y="982663"/>
            <a:ext cx="5043053" cy="4892675"/>
          </a:xfrm>
        </p:spPr>
      </p:pic>
    </p:spTree>
    <p:extLst>
      <p:ext uri="{BB962C8B-B14F-4D97-AF65-F5344CB8AC3E}">
        <p14:creationId xmlns:p14="http://schemas.microsoft.com/office/powerpoint/2010/main" val="31622299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3C5F46B-D87F-45FD-B155-97FA5B3AA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5346" y="814989"/>
            <a:ext cx="10307782" cy="5211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8825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7AAC2A-3EF8-45A1-BDF8-123F9EE13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3"/>
            <a:ext cx="9601196" cy="997588"/>
          </a:xfrm>
        </p:spPr>
        <p:txBody>
          <a:bodyPr/>
          <a:lstStyle/>
          <a:p>
            <a:r>
              <a:rPr lang="ro-RO" b="1" i="1" dirty="0">
                <a:solidFill>
                  <a:srgbClr val="FF0000"/>
                </a:solidFill>
              </a:rPr>
              <a:t>Produsul activității nr.1</a:t>
            </a:r>
            <a:endParaRPr lang="en-US" b="1" i="1" dirty="0">
              <a:solidFill>
                <a:srgbClr val="FF000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7A711ED-8528-4385-8F5B-9E64300A9A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6352" y="2285999"/>
            <a:ext cx="7977081" cy="37241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6929187-F656-49B2-804B-E30C5036615F}"/>
              </a:ext>
            </a:extLst>
          </p:cNvPr>
          <p:cNvSpPr txBox="1"/>
          <p:nvPr/>
        </p:nvSpPr>
        <p:spPr>
          <a:xfrm>
            <a:off x="3039447" y="2285999"/>
            <a:ext cx="59925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https://www.ourboox.com/books/i-know-partner-countries/</a:t>
            </a:r>
          </a:p>
        </p:txBody>
      </p:sp>
    </p:spTree>
    <p:extLst>
      <p:ext uri="{BB962C8B-B14F-4D97-AF65-F5344CB8AC3E}">
        <p14:creationId xmlns:p14="http://schemas.microsoft.com/office/powerpoint/2010/main" val="26931226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285EFA-EF31-4E53-B566-A87339612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>
                <a:solidFill>
                  <a:srgbClr val="FF0000"/>
                </a:solidFill>
              </a:rPr>
              <a:t>”I Know partners Countries !”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0302E7B1-CEB1-47CE-91C3-01382394594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98575" y="2888655"/>
            <a:ext cx="4464916" cy="2653903"/>
          </a:xfr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xmlns="" id="{C362B4F9-E2E7-4FE9-9640-EB6A9171D41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971309" y="2639291"/>
            <a:ext cx="5049391" cy="2653903"/>
          </a:xfrm>
        </p:spPr>
      </p:pic>
    </p:spTree>
    <p:extLst>
      <p:ext uri="{BB962C8B-B14F-4D97-AF65-F5344CB8AC3E}">
        <p14:creationId xmlns:p14="http://schemas.microsoft.com/office/powerpoint/2010/main" val="4715224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59D978B-FE8C-441D-A845-BCE5EC748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>
                <a:solidFill>
                  <a:srgbClr val="FF0000"/>
                </a:solidFill>
              </a:rPr>
              <a:t>”I Know partners Countries !”</a:t>
            </a:r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78BFD967-133B-4A99-9A22-3F73D245227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98575" y="2888655"/>
            <a:ext cx="4718050" cy="2653903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xmlns="" id="{3442E98D-AA6F-4FC9-AECA-716F04E12D8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81725" y="2888655"/>
            <a:ext cx="4718050" cy="2653903"/>
          </a:xfrm>
        </p:spPr>
      </p:pic>
    </p:spTree>
    <p:extLst>
      <p:ext uri="{BB962C8B-B14F-4D97-AF65-F5344CB8AC3E}">
        <p14:creationId xmlns:p14="http://schemas.microsoft.com/office/powerpoint/2010/main" val="38933484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7870537-79C6-4422-A3AB-60701D5C6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>
                <a:solidFill>
                  <a:srgbClr val="FF0000"/>
                </a:solidFill>
              </a:rPr>
              <a:t>”I Know partners Countries !”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B05756C-F8DA-4033-BCE6-B5FF887EB9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b="1" i="1" dirty="0">
                <a:solidFill>
                  <a:srgbClr val="FF0000"/>
                </a:solidFill>
              </a:rPr>
              <a:t>Iordania </a:t>
            </a:r>
            <a:endParaRPr lang="en-US" b="1" i="1" dirty="0">
              <a:solidFill>
                <a:srgbClr val="FF0000"/>
              </a:solidFill>
            </a:endParaRP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xmlns="" id="{C7976DE2-6425-4CAF-A2C7-0372B4F5D74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314803" y="3243263"/>
            <a:ext cx="4679244" cy="2632075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62DA4126-BAA3-45C9-A68F-01A8A701B9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xmlns="" id="{53DB965F-C122-4BB3-8891-16269D4C7F7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199541" y="2521527"/>
            <a:ext cx="4679244" cy="3353811"/>
          </a:xfrm>
        </p:spPr>
      </p:pic>
    </p:spTree>
    <p:extLst>
      <p:ext uri="{BB962C8B-B14F-4D97-AF65-F5344CB8AC3E}">
        <p14:creationId xmlns:p14="http://schemas.microsoft.com/office/powerpoint/2010/main" val="14436736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9E0EDF4-4402-474C-A632-8B2408AFA2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1" y="831273"/>
            <a:ext cx="3718455" cy="1928861"/>
          </a:xfrm>
        </p:spPr>
        <p:txBody>
          <a:bodyPr/>
          <a:lstStyle/>
          <a:p>
            <a:r>
              <a:rPr lang="ro-RO" sz="24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Activitatea nr. 2</a:t>
            </a:r>
            <a:br>
              <a:rPr lang="ro-RO" sz="24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</a:br>
            <a:r>
              <a:rPr lang="ro-RO" sz="24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„Scrie o poveste cu mine!”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94D02A9-5589-4C7F-B17C-11B590F203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5855" y="3031065"/>
            <a:ext cx="4236411" cy="2438404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7200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Unul dintre parteneri va începe o poveste, iar alte școli vor continua să improvizeze,folosind aplicația story jumper</a:t>
            </a:r>
            <a:endParaRPr lang="en-US" sz="7200" i="1" dirty="0">
              <a:solidFill>
                <a:srgbClr val="0070C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6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https://www.storyjumper.com/book/read/97437</a:t>
            </a:r>
            <a:endParaRPr lang="ro-RO" sz="64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  <a:hlinkClick r:id="rId2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6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766/600d5063cc024#page/20</a:t>
            </a:r>
            <a:endParaRPr lang="en-US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6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6400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endParaRPr lang="en-US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6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en-US" dirty="0"/>
          </a:p>
        </p:txBody>
      </p:sp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xmlns="" id="{F784F489-466E-4004-AEA6-7D370093C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07063" y="982663"/>
            <a:ext cx="4892675" cy="4892675"/>
          </a:xfrm>
        </p:spPr>
      </p:pic>
    </p:spTree>
    <p:extLst>
      <p:ext uri="{BB962C8B-B14F-4D97-AF65-F5344CB8AC3E}">
        <p14:creationId xmlns:p14="http://schemas.microsoft.com/office/powerpoint/2010/main" val="22905708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D031B1B-ED1D-432B-8269-980F16A87C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9575" y="649224"/>
            <a:ext cx="9482329" cy="510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440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2F9DA44-376B-4ACA-84C3-294CC42DE6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104" y="713232"/>
            <a:ext cx="10387584" cy="5248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2998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EDC3C3-2D35-4E31-A0EA-9702AC950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31577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3BA7E4E5-2FF3-4E5D-BBA7-57907C6FAF1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63782" y="905669"/>
            <a:ext cx="5112327" cy="5190331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xmlns="" id="{B7B651AA-0D14-46C9-AE8C-6E313A08FC4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276109" y="680244"/>
            <a:ext cx="4932218" cy="5678992"/>
          </a:xfrm>
        </p:spPr>
      </p:pic>
    </p:spTree>
    <p:extLst>
      <p:ext uri="{BB962C8B-B14F-4D97-AF65-F5344CB8AC3E}">
        <p14:creationId xmlns:p14="http://schemas.microsoft.com/office/powerpoint/2010/main" val="5714448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51FF69-91B0-437F-BA44-7FBE36C65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429973D4-ACD9-4E2C-A62D-DC10725EC41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00545" y="554182"/>
            <a:ext cx="5110112" cy="5316393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xmlns="" id="{13697C1A-A746-4C9B-811A-582E50CD624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010657" y="554182"/>
            <a:ext cx="4736717" cy="5316393"/>
          </a:xfrm>
        </p:spPr>
      </p:pic>
    </p:spTree>
    <p:extLst>
      <p:ext uri="{BB962C8B-B14F-4D97-AF65-F5344CB8AC3E}">
        <p14:creationId xmlns:p14="http://schemas.microsoft.com/office/powerpoint/2010/main" val="2808944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C165223-2001-4406-8076-40B69F8A2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CBA12DBA-8502-45D4-A737-D9BA2CC1086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78873" y="831274"/>
            <a:ext cx="5185351" cy="5039302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xmlns="" id="{38E75117-D17C-4B08-95CD-0E03E0D9C31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864225" y="831274"/>
            <a:ext cx="5344102" cy="5039301"/>
          </a:xfrm>
        </p:spPr>
      </p:pic>
    </p:spTree>
    <p:extLst>
      <p:ext uri="{BB962C8B-B14F-4D97-AF65-F5344CB8AC3E}">
        <p14:creationId xmlns:p14="http://schemas.microsoft.com/office/powerpoint/2010/main" val="15063670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5E6604-6E77-4011-B680-D6F55C731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5074DE02-47E3-44D8-A1CF-1E02328ECB4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20436" y="803564"/>
            <a:ext cx="5296189" cy="4738348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xmlns="" id="{68824E26-16D7-4ED2-950D-BB002CC5EE4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016624" y="803564"/>
            <a:ext cx="5454939" cy="4738348"/>
          </a:xfrm>
        </p:spPr>
      </p:pic>
    </p:spTree>
    <p:extLst>
      <p:ext uri="{BB962C8B-B14F-4D97-AF65-F5344CB8AC3E}">
        <p14:creationId xmlns:p14="http://schemas.microsoft.com/office/powerpoint/2010/main" val="16967618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0DAF23-7BF5-4449-A099-C097DF62F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436" y="623455"/>
            <a:ext cx="4291830" cy="2136679"/>
          </a:xfrm>
        </p:spPr>
        <p:txBody>
          <a:bodyPr>
            <a:normAutofit fontScale="90000"/>
          </a:bodyPr>
          <a:lstStyle/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24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Activitatea nr.3</a:t>
            </a:r>
            <a:br>
              <a:rPr lang="ro-RO" sz="24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</a:br>
            <a:r>
              <a:rPr lang="ro-RO" sz="24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ro-RO" sz="24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„</a:t>
            </a:r>
            <a:r>
              <a:rPr lang="ro-RO" sz="27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Învață-mă cuvintele în limba ta!„</a:t>
            </a:r>
            <a:r>
              <a:rPr lang="en-US" sz="27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7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7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7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o-RO" sz="24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/>
            </a:r>
            <a:br>
              <a:rPr lang="ro-RO" sz="24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</a:br>
            <a:endParaRPr lang="en-US" dirty="0"/>
          </a:p>
        </p:txBody>
      </p:sp>
      <p:pic>
        <p:nvPicPr>
          <p:cNvPr id="7" name="WhatsApp Video 2021-11-24 at 03.59.55 (5)">
            <a:hlinkClick r:id="" action="ppaction://media"/>
            <a:extLst>
              <a:ext uri="{FF2B5EF4-FFF2-40B4-BE49-F238E27FC236}">
                <a16:creationId xmlns:a16="http://schemas.microsoft.com/office/drawing/2014/main" xmlns="" id="{C2D193F7-34E2-4545-9F48-2008966774F8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92436" y="623455"/>
            <a:ext cx="6040581" cy="5251883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511FB91-EBC2-40AF-97BA-37873B31596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25000" lnSpcReduction="20000"/>
          </a:bodyPr>
          <a:lstStyle/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dirty="0">
                <a:solidFill>
                  <a:srgbClr val="202124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Ne vom potrivi studenții noștri</a:t>
            </a:r>
            <a:r>
              <a:rPr lang="ro-RO" sz="56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r>
              <a:rPr lang="ro-RO" sz="5600" dirty="0">
                <a:solidFill>
                  <a:srgbClr val="202124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Un student din fiecare țară va învăța un prieten într-o altă limbă un cuvânt în propria limbă</a:t>
            </a:r>
            <a:endParaRPr lang="en-US" sz="56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dirty="0">
                <a:solidFill>
                  <a:srgbClr val="202124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 Vom combina videoclipurile studenților care se potrivesc și le vom încărca pe twinboard de mai jos.</a:t>
            </a:r>
            <a:endParaRPr lang="en-US" sz="56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5600" dirty="0">
                <a:solidFill>
                  <a:srgbClr val="202124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endParaRPr lang="en-US" sz="56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1800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vorbesc într-o altă limbă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6611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0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823B19F-27F6-41BC-86D4-E177456A8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A5321D3-4B21-4EBE-A3B1-23E1C7CFF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WhatsApp Video 2021-11-24 at 04.05.39">
            <a:hlinkClick r:id="" action="ppaction://media"/>
            <a:extLst>
              <a:ext uri="{FF2B5EF4-FFF2-40B4-BE49-F238E27FC236}">
                <a16:creationId xmlns:a16="http://schemas.microsoft.com/office/drawing/2014/main" xmlns="" id="{E0CFEA57-7373-4030-8F02-01138153DC85}"/>
              </a:ext>
            </a:extLst>
          </p:cNvPr>
          <p:cNvPicPr>
            <a:picLocks noGrp="1" noChangeAspect="1"/>
          </p:cNvPicPr>
          <p:nvPr>
            <p:ph sz="half" idx="2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7418" y="443345"/>
            <a:ext cx="5193913" cy="5431993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B7B2335-45CB-4C7C-BBDA-8D1F88BE98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WhatsApp Video 2021-11-24 at 04.10.10">
            <a:hlinkClick r:id="" action="ppaction://media"/>
            <a:extLst>
              <a:ext uri="{FF2B5EF4-FFF2-40B4-BE49-F238E27FC236}">
                <a16:creationId xmlns:a16="http://schemas.microsoft.com/office/drawing/2014/main" xmlns="" id="{BFFD4491-D200-42AC-A8EC-11FADA0D7776}"/>
              </a:ext>
            </a:extLst>
          </p:cNvPr>
          <p:cNvPicPr>
            <a:picLocks noGrp="1" noChangeAspect="1"/>
          </p:cNvPicPr>
          <p:nvPr>
            <p:ph sz="quarter" idx="4"/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11330" y="443345"/>
            <a:ext cx="5363251" cy="5431993"/>
          </a:xfrm>
        </p:spPr>
      </p:pic>
    </p:spTree>
    <p:extLst>
      <p:ext uri="{BB962C8B-B14F-4D97-AF65-F5344CB8AC3E}">
        <p14:creationId xmlns:p14="http://schemas.microsoft.com/office/powerpoint/2010/main" val="1620868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3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666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EA42CB-BB5E-4B37-B31C-F69FB7A2A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4509" y="321730"/>
            <a:ext cx="3917757" cy="2438404"/>
          </a:xfrm>
        </p:spPr>
        <p:txBody>
          <a:bodyPr>
            <a:normAutofit fontScale="90000"/>
          </a:bodyPr>
          <a:lstStyle/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24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Activitatea nr.4</a:t>
            </a:r>
            <a:br>
              <a:rPr lang="ro-RO" sz="24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</a:br>
            <a:r>
              <a:rPr lang="ro-RO" sz="2400" b="1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”</a:t>
            </a:r>
            <a:r>
              <a:rPr lang="ro-RO" sz="22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Dancing with Your Song</a:t>
            </a:r>
            <a:r>
              <a:rPr lang="en-US" sz="2200" i="1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!</a:t>
            </a:r>
            <a:r>
              <a:rPr lang="ro-RO" sz="2200" i="1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”</a:t>
            </a:r>
            <a:r>
              <a:rPr lang="en-US" sz="22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2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o-RO" sz="22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.</a:t>
            </a:r>
            <a:r>
              <a:rPr lang="en-US" sz="22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2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o-RO" sz="2200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Hai să dansăm Șemmame!</a:t>
            </a:r>
            <a:r>
              <a:rPr lang="en-US" sz="2200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200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o-RO" sz="2200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(Dans turcesc)</a:t>
            </a:r>
            <a:r>
              <a:rPr lang="ro-RO" sz="24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/>
            </a:r>
            <a:br>
              <a:rPr lang="ro-RO" sz="24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</a:b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7" name="Online Media 6" title="Let's dance Șemmame!">
            <a:hlinkClick r:id="" action="ppaction://media"/>
            <a:extLst>
              <a:ext uri="{FF2B5EF4-FFF2-40B4-BE49-F238E27FC236}">
                <a16:creationId xmlns:a16="http://schemas.microsoft.com/office/drawing/2014/main" xmlns="" id="{82861CB8-225A-4C72-B4D7-2EB3DDF19B36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195455" y="734291"/>
            <a:ext cx="5693208" cy="4849091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B9B43A1-ED20-40A2-AB9A-63C7C34346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13164" y="3031065"/>
            <a:ext cx="3599102" cy="2438404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4800" dirty="0">
                <a:solidFill>
                  <a:srgbClr val="202124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ro-RO" sz="6400" b="1" i="1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Vom potrivi țările în acest eveniment.</a:t>
            </a:r>
            <a:endParaRPr lang="en-US" sz="6400" b="1" i="1" dirty="0">
              <a:solidFill>
                <a:srgbClr val="00206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6400" b="1" i="1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 Elevii vor expune dansul altei țări. Încărcați videoclipurile dvs. pe twinboard de mai jos</a:t>
            </a:r>
            <a:r>
              <a:rPr lang="ro-RO" sz="4800" dirty="0">
                <a:solidFill>
                  <a:srgbClr val="202124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.</a:t>
            </a:r>
            <a:endParaRPr lang="en-US" sz="48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1800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Hai sa dansam!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1625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94EB21-0220-40EA-85CD-80F8A8385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WhatsApp Video 2021-11-24 at 03.54.41">
            <a:hlinkClick r:id="" action="ppaction://media"/>
            <a:extLst>
              <a:ext uri="{FF2B5EF4-FFF2-40B4-BE49-F238E27FC236}">
                <a16:creationId xmlns:a16="http://schemas.microsoft.com/office/drawing/2014/main" xmlns="" id="{57EB68F3-C90E-4EB5-8EDA-E8FCA5D63C8A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361709" y="651165"/>
            <a:ext cx="5860473" cy="5224174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589F6D4-9191-4F65-B97A-B3D1B702539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WhatsApp Video 2021-11-24 at 03.50.13">
            <a:hlinkClick r:id="" action="ppaction://media"/>
            <a:extLst>
              <a:ext uri="{FF2B5EF4-FFF2-40B4-BE49-F238E27FC236}">
                <a16:creationId xmlns:a16="http://schemas.microsoft.com/office/drawing/2014/main" xmlns="" id="{B108D7DC-3A8C-4563-8108-75FDE73F74C5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95745" y="396875"/>
            <a:ext cx="4599710" cy="646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025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65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899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EF17946-93F8-413D-8F6A-7F2E64CFC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sz="24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Activitatea nr.5</a:t>
            </a:r>
            <a:r>
              <a:rPr lang="ro-RO" b="1" i="1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/>
            </a:r>
            <a:br>
              <a:rPr lang="ro-RO" b="1" i="1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</a:br>
            <a:r>
              <a:rPr lang="ro-RO" sz="24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-Rețetă hmmm.. (Productul final)</a:t>
            </a:r>
            <a:r>
              <a:rPr lang="en-US" sz="24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i="1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o-RO" sz="24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/>
            </a:r>
            <a:br>
              <a:rPr lang="ro-RO" sz="24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</a:br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D55A6EF7-E914-4CDF-8FD3-35A165E266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44835" y="734291"/>
            <a:ext cx="5453353" cy="4599709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25791C9-CA2A-4FD6-9B5A-5A824B360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o-RO" sz="2000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Elevii noștri vor pregăti o carte de rețete, să fie improvizată Să vedem ce vor găti</a:t>
            </a:r>
            <a:r>
              <a:rPr lang="ro-RO" sz="2400" i="1" dirty="0">
                <a:solidFill>
                  <a:srgbClr val="0070C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!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https://www.ourboox.com/books/world-cuisine/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143284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172E0A6-8B91-4ABE-96D2-6ED2AAD38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DDEBE225-2A76-4B2F-91B7-8F8908B937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9928" y="831273"/>
            <a:ext cx="2923308" cy="5264727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3246618-80EE-4762-8C52-7414279022F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AD43EB3-140D-4F11-8057-FF60C3B5AE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0999" y="831273"/>
            <a:ext cx="4163291" cy="538941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A070D968-1834-451C-90C8-3B67491E25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6418" y="855133"/>
            <a:ext cx="3810000" cy="5517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1838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6DAD38C0-6D8D-4943-8983-023549B8AA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084618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CAE8681-F51E-4D6F-85EE-A2EB430227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0"/>
            <a:ext cx="7315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10955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47E8760-1282-4877-BFB4-9F6C9D9A9C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16436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7D8BC8D-ADB8-4493-AE9C-4786BB4F23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5562" y="0"/>
            <a:ext cx="5874329" cy="5888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7413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AF81061-4350-4ACA-94DF-B7826BB2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633855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401F348-A667-499B-982B-E89787DE43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6945" y="0"/>
            <a:ext cx="62206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84072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7B46CFE-E0A9-4B52-AC5F-55AA53360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891" y="526472"/>
            <a:ext cx="5514109" cy="63315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1A3E50B-4BB2-4625-AAD5-E4054A0DC7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63235"/>
            <a:ext cx="55141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90812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CF1474-531B-4B75-85D6-1700728CF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7FE58A9-DF42-4A23-837D-28891B013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291" y="637308"/>
            <a:ext cx="10648390" cy="5680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84114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CE3CF8-EF8C-4697-A3F4-2FC0FAC39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i="1" dirty="0">
                <a:solidFill>
                  <a:srgbClr val="FF0000"/>
                </a:solidFill>
                <a:effectLst/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solidFill>
                  <a:srgbClr val="FF0000"/>
                </a:solidFill>
                <a:effectLst/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b="1" i="1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1A865EF-2173-4DB4-9AA5-737DC7B0B531}"/>
              </a:ext>
            </a:extLst>
          </p:cNvPr>
          <p:cNvSpPr txBox="1"/>
          <p:nvPr/>
        </p:nvSpPr>
        <p:spPr>
          <a:xfrm>
            <a:off x="1094509" y="2549508"/>
            <a:ext cx="8094518" cy="325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1520401-C7CC-417E-8AB7-61F728B2330C}"/>
              </a:ext>
            </a:extLst>
          </p:cNvPr>
          <p:cNvSpPr txBox="1"/>
          <p:nvPr/>
        </p:nvSpPr>
        <p:spPr>
          <a:xfrm>
            <a:off x="807867" y="1145218"/>
            <a:ext cx="10483587" cy="49543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Stimată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(e)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Jalba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Doina Luiza,</a:t>
            </a:r>
            <a:endParaRPr lang="en-US" sz="16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Felicitări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Şcoala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dumneavoastră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obţinut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Certificatul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European de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Calitate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rezultatele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deosebite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obţinute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proiectul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eTwinning "What About You? (WAY)".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Astfel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eforturile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dumneavoastră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ale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elevilor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şcolii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care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activaţi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au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fost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recunoscute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cel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mai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înalt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nivel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european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6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urmare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veţi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primi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certificat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 care-l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puteţi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afişa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 site-ul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dumneavoastră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de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asemenea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etala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 loc de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cinste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şcoală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plus,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proiectul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dumneavoastră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fi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expus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într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-o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secţiune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specială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portalului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european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www.etwinning.net.</a:t>
            </a:r>
            <a:endParaRPr lang="en-US" sz="16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Încă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dată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felicitări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reuşita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dumneavoastră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sperăm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ne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putem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întâlni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 una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dintre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manifestările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eTwinning din </a:t>
            </a:r>
            <a:r>
              <a:rPr lang="en-US" sz="1600" b="1" i="1" dirty="0" err="1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acest</a:t>
            </a: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an.</a:t>
            </a:r>
            <a:endParaRPr lang="en-US" sz="16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 respect,</a:t>
            </a:r>
            <a:endParaRPr lang="en-US" sz="16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i="1" dirty="0">
                <a:solidFill>
                  <a:srgbClr val="1D2228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eTwinning Team</a:t>
            </a:r>
            <a:endParaRPr lang="en-US" sz="16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64416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11139EC-3A60-4CA8-B805-8C21F9F58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DA8AC0A-8A90-4035-AE5F-21A622364A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856" y="540326"/>
            <a:ext cx="10820400" cy="5696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3914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531</TotalTime>
  <Words>1145</Words>
  <Application>Microsoft Office PowerPoint</Application>
  <PresentationFormat>Particularizare</PresentationFormat>
  <Paragraphs>166</Paragraphs>
  <Slides>50</Slides>
  <Notes>0</Notes>
  <HiddenSlides>0</HiddenSlides>
  <MMClips>14</MMClips>
  <ScaleCrop>false</ScaleCrop>
  <HeadingPairs>
    <vt:vector size="6" baseType="variant">
      <vt:variant>
        <vt:lpstr>Temă</vt:lpstr>
      </vt:variant>
      <vt:variant>
        <vt:i4>1</vt:i4>
      </vt:variant>
      <vt:variant>
        <vt:lpstr>Servere OLE încorporate</vt:lpstr>
      </vt:variant>
      <vt:variant>
        <vt:i4>1</vt:i4>
      </vt:variant>
      <vt:variant>
        <vt:lpstr>Titluri diapozitive</vt:lpstr>
      </vt:variant>
      <vt:variant>
        <vt:i4>50</vt:i4>
      </vt:variant>
    </vt:vector>
  </HeadingPairs>
  <TitlesOfParts>
    <vt:vector size="52" baseType="lpstr">
      <vt:lpstr>Organic</vt:lpstr>
      <vt:lpstr>Acrobat Document</vt:lpstr>
      <vt:lpstr>Prezentarea Proiectului Internațional eTWINNING  ”What about you? ”   Înv. Jalbă Doina Luiza ,  Școala Gimnazială ” G.E.Palade Buzău</vt:lpstr>
      <vt:lpstr>WHAT ABOUT YOU?  ARGUMENTUL /SCOPUL PROIECTULUI</vt:lpstr>
      <vt:lpstr> OBIECTIVE: </vt:lpstr>
      <vt:lpstr>PROCEDURĂ DE LUCRU</vt:lpstr>
      <vt:lpstr>REZULTAT PRECONIZAT: </vt:lpstr>
      <vt:lpstr>              Agenda proiectului               </vt:lpstr>
      <vt:lpstr>PARTENERI</vt:lpstr>
      <vt:lpstr>Micii  eTwinners ai clasei aIII aC prezintă orașul /județul Buzău</vt:lpstr>
      <vt:lpstr>Micii Twinners  ai clasei aIIIa C / se prezintă , folosind aplicația  Chatter pix</vt:lpstr>
      <vt:lpstr>Micii Twinners  ai clasei aIIIa C / se prezintă , folosind aplicația  Chatter pix</vt:lpstr>
      <vt:lpstr>Micii Twinners  ai clasei aIIIa C / se prezintă , folosind aplicația  Chatter pix</vt:lpstr>
      <vt:lpstr>Prezentarea proiectului elevilor noștri </vt:lpstr>
      <vt:lpstr>Metode pedagogice și inovatoare pe care le-am folosit în proiect</vt:lpstr>
      <vt:lpstr>Metode pedagogice și inovatoare pe care le-am folosit în proiect</vt:lpstr>
      <vt:lpstr> Integrare în curriculum</vt:lpstr>
      <vt:lpstr>CONEXIUNE CU CURRICULUM</vt:lpstr>
      <vt:lpstr>CONEXIUNE CU CURRICULUM</vt:lpstr>
      <vt:lpstr>CONEXIUNE CU CURRICULUM</vt:lpstr>
      <vt:lpstr>Proiecte de postere realizate de către  elevii  clasei aIIIa C</vt:lpstr>
      <vt:lpstr>wordcloud-uri  create de către elevii  clasei aIIIa C</vt:lpstr>
      <vt:lpstr>wordcloud-uri  realizate de către elevii clasei aIIIa C</vt:lpstr>
      <vt:lpstr>Planul proiectului</vt:lpstr>
      <vt:lpstr>Planul Proiectului</vt:lpstr>
      <vt:lpstr>PlanuL proiectului</vt:lpstr>
      <vt:lpstr>ACTIVITATEA  NR.1 „ Aflați mai multe despre țări!”</vt:lpstr>
      <vt:lpstr>Prezentare PowerPoint</vt:lpstr>
      <vt:lpstr>Produsul activității nr.1</vt:lpstr>
      <vt:lpstr>”I Know partners Countries !”</vt:lpstr>
      <vt:lpstr>”I Know partners Countries !”</vt:lpstr>
      <vt:lpstr>”I Know partners Countries !”</vt:lpstr>
      <vt:lpstr>Activitatea nr. 2 „Scrie o poveste cu mine!” 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Activitatea nr.3  „Învață-mă cuvintele în limba ta!„   </vt:lpstr>
      <vt:lpstr>Prezentare PowerPoint</vt:lpstr>
      <vt:lpstr>Activitatea nr.4 ”Dancing with Your Song!” . Hai să dansăm Șemmame! (Dans turcesc) </vt:lpstr>
      <vt:lpstr>Prezentare PowerPoint</vt:lpstr>
      <vt:lpstr>Activitatea nr.5 -Rețetă hmmm.. (Productul final)  </vt:lpstr>
      <vt:lpstr>Prezentare PowerPoint</vt:lpstr>
      <vt:lpstr>Prezentare PowerPoint</vt:lpstr>
      <vt:lpstr>Prezentare PowerPoint</vt:lpstr>
      <vt:lpstr>Prezentare PowerPoint</vt:lpstr>
      <vt:lpstr>Prezentare PowerPoint</vt:lpstr>
      <vt:lpstr> </vt:lpstr>
      <vt:lpstr> </vt:lpstr>
      <vt:lpstr>Prezentare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about you? (WAY)</dc:title>
  <dc:creator>j doina</dc:creator>
  <cp:lastModifiedBy>WINDOWS</cp:lastModifiedBy>
  <cp:revision>28</cp:revision>
  <dcterms:created xsi:type="dcterms:W3CDTF">2021-11-21T19:47:13Z</dcterms:created>
  <dcterms:modified xsi:type="dcterms:W3CDTF">2022-04-07T06:43:42Z</dcterms:modified>
</cp:coreProperties>
</file>