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_rels/slideMaster1.xml.rels" ContentType="application/vnd.openxmlformats-package.relationships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10080625" cy="567055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4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2000" cy="4388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5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 type="body"/>
          </p:nvPr>
        </p:nvSpPr>
        <p:spPr>
          <a:xfrm>
            <a:off x="504000" y="3044520"/>
            <a:ext cx="907200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>
          <a:xfrm>
            <a:off x="50400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1" name="PlaceHolder 5"/>
          <p:cNvSpPr>
            <a:spLocks noGrp="1"/>
          </p:cNvSpPr>
          <p:nvPr>
            <p:ph type="body"/>
          </p:nvPr>
        </p:nvSpPr>
        <p:spPr>
          <a:xfrm>
            <a:off x="5152680" y="3044520"/>
            <a:ext cx="442692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en-GB" sz="4400" spc="-1" strike="noStrike"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 type="body"/>
          </p:nvPr>
        </p:nvSpPr>
        <p:spPr>
          <a:xfrm>
            <a:off x="357156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5" name="PlaceHolder 4"/>
          <p:cNvSpPr>
            <a:spLocks noGrp="1"/>
          </p:cNvSpPr>
          <p:nvPr>
            <p:ph type="body"/>
          </p:nvPr>
        </p:nvSpPr>
        <p:spPr>
          <a:xfrm>
            <a:off x="6639120" y="132660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6" name="PlaceHolder 5"/>
          <p:cNvSpPr>
            <a:spLocks noGrp="1"/>
          </p:cNvSpPr>
          <p:nvPr>
            <p:ph type="body"/>
          </p:nvPr>
        </p:nvSpPr>
        <p:spPr>
          <a:xfrm>
            <a:off x="50400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7" name="PlaceHolder 6"/>
          <p:cNvSpPr>
            <a:spLocks noGrp="1"/>
          </p:cNvSpPr>
          <p:nvPr>
            <p:ph type="body"/>
          </p:nvPr>
        </p:nvSpPr>
        <p:spPr>
          <a:xfrm>
            <a:off x="357156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  <p:sp>
        <p:nvSpPr>
          <p:cNvPr id="38" name="PlaceHolder 7"/>
          <p:cNvSpPr>
            <a:spLocks noGrp="1"/>
          </p:cNvSpPr>
          <p:nvPr>
            <p:ph type="body"/>
          </p:nvPr>
        </p:nvSpPr>
        <p:spPr>
          <a:xfrm>
            <a:off x="6639120" y="3044520"/>
            <a:ext cx="2921040" cy="15685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GB" sz="3200" spc="-1" strike="noStrike"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"/>
          <p:cNvSpPr/>
          <p:nvPr/>
        </p:nvSpPr>
        <p:spPr>
          <a:xfrm>
            <a:off x="0" y="180000"/>
            <a:ext cx="538200" cy="1078200"/>
          </a:xfrm>
          <a:prstGeom prst="rect">
            <a:avLst/>
          </a:prstGeom>
          <a:solidFill>
            <a:srgbClr val="ef2929"/>
          </a:solidFill>
          <a:ln w="0"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1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2000" cy="946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r>
              <a:rPr b="0" lang="en-GB" sz="4400" spc="-1" strike="noStrike">
                <a:latin typeface="Arial"/>
              </a:rPr>
              <a:t>Click to edit the title text format</a:t>
            </a:r>
            <a:endParaRPr b="0" lang="en-GB" sz="4400" spc="-1" strike="noStrike">
              <a:latin typeface="Arial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2000" cy="32886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3200" spc="-1" strike="noStrike">
                <a:latin typeface="Arial"/>
              </a:rPr>
              <a:t>Click to edit the outline text format</a:t>
            </a:r>
            <a:endParaRPr b="0" lang="en-GB" sz="3200" spc="-1" strike="noStrike"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800" spc="-1" strike="noStrike">
                <a:latin typeface="Arial"/>
              </a:rPr>
              <a:t>Second Outline Level</a:t>
            </a:r>
            <a:endParaRPr b="0" lang="en-GB" sz="2800" spc="-1" strike="noStrike"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400" spc="-1" strike="noStrike">
                <a:latin typeface="Arial"/>
              </a:rPr>
              <a:t>Third Outline Level</a:t>
            </a:r>
            <a:endParaRPr b="0" lang="en-GB" sz="2400" spc="-1" strike="noStrike"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GB" sz="2000" spc="-1" strike="noStrike">
                <a:latin typeface="Arial"/>
              </a:rPr>
              <a:t>Fourth Outline Level</a:t>
            </a:r>
            <a:endParaRPr b="0" lang="en-GB" sz="2000" spc="-1" strike="noStrike"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Fifth Outline Level</a:t>
            </a:r>
            <a:endParaRPr b="0" lang="en-GB" sz="2000" spc="-1" strike="noStrike"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Sixth Outline Level</a:t>
            </a:r>
            <a:endParaRPr b="0" lang="en-GB" sz="2000" spc="-1" strike="noStrike"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latin typeface="Arial"/>
              </a:rPr>
              <a:t>Seventh Outline Level</a:t>
            </a:r>
            <a:endParaRPr b="0" lang="en-GB" sz="2000" spc="-1" strike="noStrike"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"/>
          <p:cNvSpPr/>
          <p:nvPr/>
        </p:nvSpPr>
        <p:spPr>
          <a:xfrm>
            <a:off x="720000" y="225720"/>
            <a:ext cx="8853840" cy="9450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ION CREANGĂ ( 1837 – 1889 )</a:t>
            </a:r>
            <a:endParaRPr b="0" lang="en-GB" sz="3300" spc="-1" strike="noStrike">
              <a:latin typeface="Arial"/>
            </a:endParaRPr>
          </a:p>
        </p:txBody>
      </p:sp>
      <p:pic>
        <p:nvPicPr>
          <p:cNvPr id="40" name="" descr=""/>
          <p:cNvPicPr/>
          <p:nvPr/>
        </p:nvPicPr>
        <p:blipFill>
          <a:blip r:embed="rId1"/>
          <a:stretch/>
        </p:blipFill>
        <p:spPr>
          <a:xfrm rot="21588600">
            <a:off x="4145040" y="1109520"/>
            <a:ext cx="3020040" cy="431532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"/>
          <p:cNvSpPr/>
          <p:nvPr/>
        </p:nvSpPr>
        <p:spPr>
          <a:xfrm>
            <a:off x="720000" y="180000"/>
            <a:ext cx="899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PRIMII ANI...</a:t>
            </a:r>
            <a:endParaRPr b="0" lang="en-GB" sz="3300" spc="-1" strike="noStrike">
              <a:latin typeface="Arial"/>
            </a:endParaRPr>
          </a:p>
        </p:txBody>
      </p:sp>
      <p:sp>
        <p:nvSpPr>
          <p:cNvPr id="42" name=""/>
          <p:cNvSpPr/>
          <p:nvPr/>
        </p:nvSpPr>
        <p:spPr>
          <a:xfrm>
            <a:off x="720000" y="1059120"/>
            <a:ext cx="8998200" cy="433908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1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 </a:t>
            </a: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Ion Creangă s-a născut în data de 1 martie 1837 la Humulești, în județul Neamț. Aici și-a petrecut copilăria, pe care o va oglindi, mai târziu, în operele sale. 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A  fost un mare scriitor român, unul dintre clasicii literaturii române.</a:t>
            </a:r>
            <a:endParaRPr b="0" lang="en-GB" sz="2000" spc="-1" strike="noStrike">
              <a:latin typeface="Arial"/>
            </a:endParaRPr>
          </a:p>
        </p:txBody>
      </p:sp>
      <p:sp>
        <p:nvSpPr>
          <p:cNvPr id="43" name=""/>
          <p:cNvSpPr/>
          <p:nvPr/>
        </p:nvSpPr>
        <p:spPr>
          <a:xfrm>
            <a:off x="-360000" y="3126600"/>
            <a:ext cx="9685800" cy="55764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o-RO" sz="1600" spc="-1" strike="noStrike">
                <a:solidFill>
                  <a:srgbClr val="1c1c1c"/>
                </a:solidFill>
                <a:latin typeface="Twinkl"/>
                <a:ea typeface="DejaVu Sans"/>
              </a:rPr>
              <a:t>                       „</a:t>
            </a:r>
            <a:r>
              <a:rPr b="0" lang="ro-RO" sz="1600" spc="-1" strike="noStrike">
                <a:solidFill>
                  <a:srgbClr val="1c1c1c"/>
                </a:solidFill>
                <a:latin typeface="Twinkl"/>
                <a:ea typeface="DejaVu Sans"/>
              </a:rPr>
              <a:t>Nu știu alții cum sunt, dar eu, când mă gândesc la locul nașterii mele, la casa                          părintească din Humulești </a:t>
            </a:r>
            <a:r>
              <a:rPr b="0" lang="en-GB" sz="1600" spc="-1" strike="noStrike">
                <a:solidFill>
                  <a:srgbClr val="1c1c1c"/>
                </a:solidFill>
                <a:latin typeface="Twinkl"/>
                <a:ea typeface="DejaVu Sans"/>
              </a:rPr>
              <a:t>[</a:t>
            </a:r>
            <a:r>
              <a:rPr b="0" lang="ro-RO" sz="1600" spc="-1" strike="noStrike">
                <a:solidFill>
                  <a:srgbClr val="1c1c1c"/>
                </a:solidFill>
                <a:latin typeface="Twinkl"/>
                <a:ea typeface="DejaVu Sans"/>
              </a:rPr>
              <a:t>...</a:t>
            </a:r>
            <a:r>
              <a:rPr b="0" lang="en-GB" sz="1600" spc="-1" strike="noStrike">
                <a:solidFill>
                  <a:srgbClr val="1c1c1c"/>
                </a:solidFill>
                <a:latin typeface="Twinkl"/>
                <a:ea typeface="DejaVu Sans"/>
              </a:rPr>
              <a:t>]</a:t>
            </a:r>
            <a:r>
              <a:rPr b="0" lang="ro-RO" sz="1600" spc="-1" strike="noStrike">
                <a:solidFill>
                  <a:srgbClr val="1c1c1c"/>
                </a:solidFill>
                <a:latin typeface="Twinkl"/>
                <a:ea typeface="DejaVu Sans"/>
              </a:rPr>
              <a:t> parcă-mi saltă și acum inima de bucurie!”</a:t>
            </a:r>
            <a:endParaRPr b="0" lang="en-GB" sz="1600" spc="-1" strike="noStrike">
              <a:latin typeface="Arial"/>
            </a:endParaRPr>
          </a:p>
        </p:txBody>
      </p:sp>
      <p:pic>
        <p:nvPicPr>
          <p:cNvPr id="44" name="" descr=""/>
          <p:cNvPicPr/>
          <p:nvPr/>
        </p:nvPicPr>
        <p:blipFill>
          <a:blip r:embed="rId1"/>
          <a:stretch/>
        </p:blipFill>
        <p:spPr>
          <a:xfrm>
            <a:off x="7020000" y="3780000"/>
            <a:ext cx="2291040" cy="161820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"/>
          <p:cNvSpPr/>
          <p:nvPr/>
        </p:nvSpPr>
        <p:spPr>
          <a:xfrm>
            <a:off x="720000" y="180000"/>
            <a:ext cx="899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ANII DE ȘCOALĂ</a:t>
            </a:r>
            <a:endParaRPr b="0" lang="en-GB" sz="3300" spc="-1" strike="noStrike">
              <a:latin typeface="Arial"/>
            </a:endParaRPr>
          </a:p>
        </p:txBody>
      </p:sp>
      <p:sp>
        <p:nvSpPr>
          <p:cNvPr id="46" name=""/>
          <p:cNvSpPr/>
          <p:nvPr/>
        </p:nvSpPr>
        <p:spPr>
          <a:xfrm>
            <a:off x="720000" y="1440000"/>
            <a:ext cx="8998200" cy="359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32000" indent="-322200">
              <a:lnSpc>
                <a:spcPct val="150000"/>
              </a:lnSpc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1847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 – începe școala în satul natal;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50000"/>
              </a:lnSpc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1848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 –</a:t>
            </a: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1854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 – urmează cursurile școlilor din Broșteni, Târgu Neamț și Fălticeni sub numele de Ion Creangă, nume ce-l va păstra pentru tot restul vieții;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50000"/>
              </a:lnSpc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1855 – 1859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 – urmează cursurile Seminarului Teologic „Veniamin Costachi” din Socola, Iași;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50000"/>
              </a:lnSpc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1864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 – se înscrie la Școala Preparandală Vasiliană de la Trei Ierarhi (prima școală de învățători din Moldova), unde îl are ca profesor pe Titu Maiorescu.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50000"/>
              </a:lnSpc>
            </a:pPr>
            <a:endParaRPr b="0" lang="en-GB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"/>
          <p:cNvSpPr/>
          <p:nvPr/>
        </p:nvSpPr>
        <p:spPr>
          <a:xfrm>
            <a:off x="720000" y="180000"/>
            <a:ext cx="899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FAMILIA</a:t>
            </a:r>
            <a:endParaRPr b="0" lang="en-GB" sz="3300" spc="-1" strike="noStrike">
              <a:latin typeface="Arial"/>
            </a:endParaRPr>
          </a:p>
        </p:txBody>
      </p:sp>
      <p:sp>
        <p:nvSpPr>
          <p:cNvPr id="48" name=""/>
          <p:cNvSpPr/>
          <p:nvPr/>
        </p:nvSpPr>
        <p:spPr>
          <a:xfrm>
            <a:off x="720000" y="1440000"/>
            <a:ext cx="8998200" cy="341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32000" indent="-322200">
              <a:lnSpc>
                <a:spcPct val="150000"/>
              </a:lnSpc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1" lang="ro-RO" sz="2000" spc="-1" strike="noStrike">
                <a:solidFill>
                  <a:srgbClr val="1c1c1c"/>
                </a:solidFill>
                <a:latin typeface="Arial"/>
                <a:ea typeface="DejaVu Sans"/>
              </a:rPr>
              <a:t>1</a:t>
            </a: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859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 – se căsătorește la Iași cu Ileana, fiica unui preot;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50000"/>
              </a:lnSpc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19 decembrie 1860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 – se naște fiul său, Constantin;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50000"/>
              </a:lnSpc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1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1873 – </a:t>
            </a:r>
            <a:r>
              <a:rPr b="0" lang="ro-RO" sz="2000" spc="-1" strike="noStrike">
                <a:solidFill>
                  <a:srgbClr val="1c1c1c"/>
                </a:solidFill>
                <a:latin typeface="Calibri"/>
                <a:ea typeface="DejaVu Sans"/>
              </a:rPr>
              <a:t>se finalizează divorțul și obține custodia fiului său care avea 12 ani</a:t>
            </a:r>
            <a:endParaRPr b="0" lang="en-GB" sz="20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"/>
          <p:cNvSpPr/>
          <p:nvPr/>
        </p:nvSpPr>
        <p:spPr>
          <a:xfrm>
            <a:off x="720000" y="180000"/>
            <a:ext cx="899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OPERA LITERARĂ</a:t>
            </a:r>
            <a:endParaRPr b="0" lang="en-GB" sz="3300" spc="-1" strike="noStrike">
              <a:latin typeface="Arial"/>
            </a:endParaRPr>
          </a:p>
        </p:txBody>
      </p:sp>
      <p:sp>
        <p:nvSpPr>
          <p:cNvPr id="50" name=""/>
          <p:cNvSpPr/>
          <p:nvPr/>
        </p:nvSpPr>
        <p:spPr>
          <a:xfrm>
            <a:off x="615240" y="1209960"/>
            <a:ext cx="8998200" cy="341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1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A scris: </a:t>
            </a:r>
            <a:endParaRPr b="0" lang="en-GB" sz="21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1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         </a:t>
            </a:r>
            <a:r>
              <a:rPr b="0" lang="en-GB" sz="21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Povești</a:t>
            </a:r>
            <a:endParaRPr b="0" lang="en-GB" sz="2100" spc="-1" strike="noStrike">
              <a:latin typeface="Arial"/>
            </a:endParaRPr>
          </a:p>
        </p:txBody>
      </p:sp>
      <p:sp>
        <p:nvSpPr>
          <p:cNvPr id="51" name=""/>
          <p:cNvSpPr/>
          <p:nvPr/>
        </p:nvSpPr>
        <p:spPr>
          <a:xfrm>
            <a:off x="900000" y="2340000"/>
            <a:ext cx="5046120" cy="1141560"/>
          </a:xfrm>
          <a:prstGeom prst="rect">
            <a:avLst/>
          </a:prstGeom>
          <a:noFill/>
          <a:ln w="1080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Autofit/>
          </a:bodyPr>
          <a:p>
            <a:pPr>
              <a:lnSpc>
                <a:spcPct val="100000"/>
              </a:lnSpc>
            </a:pPr>
            <a:r>
              <a:rPr b="0" lang="ro-RO" sz="2000" spc="-1" strike="noStrike">
                <a:solidFill>
                  <a:srgbClr val="1c1c1c"/>
                </a:solidFill>
                <a:latin typeface="Arial Black"/>
                <a:ea typeface="DejaVu Sans"/>
              </a:rPr>
              <a:t>Capra cu trei iezi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o-RO" sz="2000" spc="-1" strike="noStrike">
                <a:solidFill>
                  <a:srgbClr val="1c1c1c"/>
                </a:solidFill>
                <a:latin typeface="Arial Black"/>
                <a:ea typeface="DejaVu Sans"/>
              </a:rPr>
              <a:t>Povestea lui Harap-Alb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o-RO" sz="2000" spc="-1" strike="noStrike">
                <a:solidFill>
                  <a:srgbClr val="1c1c1c"/>
                </a:solidFill>
                <a:latin typeface="Arial Black"/>
                <a:ea typeface="DejaVu Sans"/>
              </a:rPr>
              <a:t>Fata babei și fata moșneagului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o-RO" sz="2000" spc="-1" strike="noStrike">
                <a:solidFill>
                  <a:srgbClr val="1c1c1c"/>
                </a:solidFill>
                <a:latin typeface="Arial Black"/>
                <a:ea typeface="DejaVu Sans"/>
              </a:rPr>
              <a:t>Povestea porcului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o-RO" sz="2000" spc="-1" strike="noStrike">
                <a:solidFill>
                  <a:srgbClr val="1c1c1c"/>
                </a:solidFill>
                <a:latin typeface="Twinkl"/>
                <a:ea typeface="DejaVu Sans"/>
              </a:rPr>
              <a:t>        </a:t>
            </a:r>
            <a:r>
              <a:rPr b="0" lang="ro-RO" sz="2000" spc="-1" strike="noStrike">
                <a:solidFill>
                  <a:srgbClr val="1c1c1c"/>
                </a:solidFill>
                <a:latin typeface="Twinkl"/>
                <a:ea typeface="DejaVu Sans"/>
              </a:rPr>
              <a:t>Povestiri</a:t>
            </a:r>
            <a:endParaRPr b="0" lang="en-GB" sz="2000" spc="-1" strike="noStrike">
              <a:latin typeface="Arial"/>
            </a:endParaRPr>
          </a:p>
          <a:p>
            <a:pPr marL="285840" indent="-283680">
              <a:lnSpc>
                <a:spcPct val="100000"/>
              </a:lnSpc>
              <a:tabLst>
                <a:tab algn="l" pos="0"/>
              </a:tabLst>
            </a:pPr>
            <a:r>
              <a:rPr b="1" lang="ro-RO" sz="1900" spc="-1" strike="noStrike">
                <a:solidFill>
                  <a:srgbClr val="1c1c1c"/>
                </a:solidFill>
                <a:latin typeface="Arial Black"/>
                <a:ea typeface="DejaVu Sans"/>
              </a:rPr>
              <a:t>Moș Ion Roată și Unirea</a:t>
            </a:r>
            <a:endParaRPr b="0" lang="en-GB" sz="1900" spc="-1" strike="noStrike">
              <a:latin typeface="Arial"/>
            </a:endParaRPr>
          </a:p>
          <a:p>
            <a:pPr marL="285840" indent="-283680">
              <a:lnSpc>
                <a:spcPct val="100000"/>
              </a:lnSpc>
              <a:tabLst>
                <a:tab algn="l" pos="0"/>
              </a:tabLst>
            </a:pPr>
            <a:r>
              <a:rPr b="1" lang="ro-RO" sz="1900" spc="-1" strike="noStrike">
                <a:solidFill>
                  <a:srgbClr val="1c1c1c"/>
                </a:solidFill>
                <a:latin typeface="Arial Black"/>
                <a:ea typeface="DejaVu Sans"/>
              </a:rPr>
              <a:t>Moș Ion Roată și Cuza-Vodă</a:t>
            </a:r>
            <a:endParaRPr b="0" lang="en-GB" sz="1900" spc="-1" strike="noStrike">
              <a:latin typeface="Arial"/>
            </a:endParaRPr>
          </a:p>
          <a:p>
            <a:pPr marL="285840" indent="-283680">
              <a:lnSpc>
                <a:spcPct val="100000"/>
              </a:lnSpc>
              <a:tabLst>
                <a:tab algn="l" pos="0"/>
              </a:tabLst>
            </a:pPr>
            <a:r>
              <a:rPr b="1" lang="ro-RO" sz="1900" spc="-1" strike="noStrike">
                <a:solidFill>
                  <a:srgbClr val="1c1c1c"/>
                </a:solidFill>
                <a:latin typeface="Arial Black"/>
                <a:ea typeface="DejaVu Sans"/>
              </a:rPr>
              <a:t>Moș Nichifor Coțcariul</a:t>
            </a:r>
            <a:endParaRPr b="0" lang="en-GB" sz="1900" spc="-1" strike="noStrike">
              <a:latin typeface="Arial"/>
            </a:endParaRPr>
          </a:p>
          <a:p>
            <a:pPr marL="285840" indent="-283680">
              <a:lnSpc>
                <a:spcPct val="100000"/>
              </a:lnSpc>
              <a:tabLst>
                <a:tab algn="l" pos="0"/>
              </a:tabLst>
            </a:pPr>
            <a:endParaRPr b="0" lang="en-GB" sz="1900" spc="-1" strike="noStrike">
              <a:latin typeface="Arial"/>
            </a:endParaRPr>
          </a:p>
          <a:p>
            <a:pPr marL="285840" indent="-283680">
              <a:lnSpc>
                <a:spcPct val="100000"/>
              </a:lnSpc>
              <a:tabLst>
                <a:tab algn="l" pos="0"/>
              </a:tabLst>
            </a:pPr>
            <a:endParaRPr b="0" lang="en-GB" sz="1900" spc="-1" strike="noStrike">
              <a:latin typeface="Arial"/>
            </a:endParaRPr>
          </a:p>
        </p:txBody>
      </p:sp>
      <p:pic>
        <p:nvPicPr>
          <p:cNvPr id="52" name="" descr=""/>
          <p:cNvPicPr/>
          <p:nvPr/>
        </p:nvPicPr>
        <p:blipFill>
          <a:blip r:embed="rId1"/>
          <a:stretch/>
        </p:blipFill>
        <p:spPr>
          <a:xfrm>
            <a:off x="6584760" y="540000"/>
            <a:ext cx="2953440" cy="359820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"/>
          <p:cNvSpPr/>
          <p:nvPr/>
        </p:nvSpPr>
        <p:spPr>
          <a:xfrm>
            <a:off x="720000" y="180000"/>
            <a:ext cx="899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AMINTIRI DIN COPILĂRIE</a:t>
            </a:r>
            <a:endParaRPr b="0" lang="en-GB" sz="3300" spc="-1" strike="noStrike">
              <a:latin typeface="Arial"/>
            </a:endParaRPr>
          </a:p>
        </p:txBody>
      </p:sp>
      <p:sp>
        <p:nvSpPr>
          <p:cNvPr id="54" name=""/>
          <p:cNvSpPr/>
          <p:nvPr/>
        </p:nvSpPr>
        <p:spPr>
          <a:xfrm>
            <a:off x="360000" y="1170000"/>
            <a:ext cx="8998200" cy="422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Este capodopera lui Ion Creangă, fiind considerată cea mai importanta operă a sa;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A fost scrisă între anii 1881 și 1888;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Este structurată în patru capitole ce cuprind etape diferite din copilăria scriitorului;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Figura centrală a operei este personajul Nică, cel care face o mulțime de năzdrăvănii.</a:t>
            </a:r>
            <a:endParaRPr b="0" lang="en-GB" sz="2000" spc="-1" strike="noStrike">
              <a:latin typeface="Arial"/>
            </a:endParaRPr>
          </a:p>
        </p:txBody>
      </p:sp>
      <p:pic>
        <p:nvPicPr>
          <p:cNvPr id="55" name="" descr=""/>
          <p:cNvPicPr/>
          <p:nvPr/>
        </p:nvPicPr>
        <p:blipFill>
          <a:blip r:embed="rId1"/>
          <a:stretch/>
        </p:blipFill>
        <p:spPr>
          <a:xfrm>
            <a:off x="7200000" y="2880000"/>
            <a:ext cx="2338560" cy="251820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"/>
          <p:cNvSpPr/>
          <p:nvPr/>
        </p:nvSpPr>
        <p:spPr>
          <a:xfrm>
            <a:off x="720000" y="180000"/>
            <a:ext cx="899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ALTE INFORMAȚII </a:t>
            </a:r>
            <a:endParaRPr b="0" lang="en-GB" sz="3300" spc="-1" strike="noStrike">
              <a:latin typeface="Arial"/>
            </a:endParaRPr>
          </a:p>
        </p:txBody>
      </p:sp>
      <p:sp>
        <p:nvSpPr>
          <p:cNvPr id="57" name=""/>
          <p:cNvSpPr/>
          <p:nvPr/>
        </p:nvSpPr>
        <p:spPr>
          <a:xfrm>
            <a:off x="720000" y="1440000"/>
            <a:ext cx="8998200" cy="341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A fost bun prieten cu Mihai Eminescu;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A fost învățător la Școala Primară Nr. 1 din Iași;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A colaborat la elaborarea a patru manuale școlare, între care și un Abecedar (1868)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060"/>
              </a:spcAft>
            </a:pPr>
            <a:endParaRPr b="0" lang="en-GB" sz="2000" spc="-1" strike="noStrike">
              <a:latin typeface="Arial"/>
            </a:endParaRPr>
          </a:p>
        </p:txBody>
      </p:sp>
      <p:pic>
        <p:nvPicPr>
          <p:cNvPr id="58" name="" descr=""/>
          <p:cNvPicPr/>
          <p:nvPr/>
        </p:nvPicPr>
        <p:blipFill>
          <a:blip r:embed="rId1"/>
          <a:stretch/>
        </p:blipFill>
        <p:spPr>
          <a:xfrm>
            <a:off x="4140000" y="2880360"/>
            <a:ext cx="2338560" cy="251820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"/>
          <p:cNvSpPr/>
          <p:nvPr/>
        </p:nvSpPr>
        <p:spPr>
          <a:xfrm>
            <a:off x="720000" y="180000"/>
            <a:ext cx="8998200" cy="107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 anchor="ctr">
            <a:noAutofit/>
          </a:bodyPr>
          <a:p>
            <a:pPr>
              <a:lnSpc>
                <a:spcPct val="100000"/>
              </a:lnSpc>
            </a:pPr>
            <a:r>
              <a:rPr b="1" lang="en-GB" sz="33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SFÂRȘITUL VIEȚII</a:t>
            </a:r>
            <a:endParaRPr b="0" lang="en-GB" sz="3300" spc="-1" strike="noStrike">
              <a:latin typeface="Arial"/>
            </a:endParaRPr>
          </a:p>
        </p:txBody>
      </p:sp>
      <p:sp>
        <p:nvSpPr>
          <p:cNvPr id="60" name=""/>
          <p:cNvSpPr/>
          <p:nvPr/>
        </p:nvSpPr>
        <p:spPr>
          <a:xfrm>
            <a:off x="720000" y="1006920"/>
            <a:ext cx="8998200" cy="413820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0" rIns="0" tIns="0" bIns="0">
            <a:noAutofit/>
          </a:bodyPr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100" spc="-1" strike="noStrike">
                <a:solidFill>
                  <a:srgbClr val="333333"/>
                </a:solidFill>
                <a:latin typeface="Calibri"/>
                <a:ea typeface="DejaVu Sans"/>
              </a:rPr>
              <a:t>S</a:t>
            </a: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e stinge din viață în data de 31 decembrie 1889, în bojdeuca sa din Țicău. Avea 52 de ani.</a:t>
            </a: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 </a:t>
            </a: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A fost înmormântat în cimitirul “</a:t>
            </a:r>
            <a:r>
              <a:rPr b="0" i="1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Eternitatea”</a:t>
            </a:r>
            <a:r>
              <a:rPr b="0" lang="en-GB" sz="2000" spc="-1" strike="noStrike">
                <a:solidFill>
                  <a:srgbClr val="333333"/>
                </a:solidFill>
                <a:latin typeface="Calibri"/>
                <a:ea typeface="DejaVu Sans"/>
              </a:rPr>
              <a:t> din Iași.</a:t>
            </a: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060"/>
              </a:spcAft>
            </a:pPr>
            <a:endParaRPr b="0" lang="en-GB" sz="20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060"/>
              </a:spcAft>
            </a:pPr>
            <a:endParaRPr b="0" lang="en-GB" sz="20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2100" spc="-1" strike="noStrike">
                <a:solidFill>
                  <a:srgbClr val="333333"/>
                </a:solidFill>
                <a:latin typeface="Noto Sans Regular"/>
                <a:ea typeface="DejaVu Sans"/>
              </a:rPr>
              <a:t>                                   </a:t>
            </a:r>
            <a:endParaRPr b="0" lang="en-GB" sz="21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060"/>
              </a:spcAft>
            </a:pPr>
            <a:r>
              <a:rPr b="0" lang="en-GB" sz="1800" spc="-1" strike="noStrike">
                <a:solidFill>
                  <a:srgbClr val="333333"/>
                </a:solidFill>
                <a:latin typeface="Calibri"/>
                <a:ea typeface="DejaVu Sans"/>
              </a:rPr>
              <a:t>                                                                                   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060"/>
              </a:spcAft>
            </a:pPr>
            <a:r>
              <a:rPr b="0" lang="en-GB" sz="1800" spc="-1" strike="noStrike">
                <a:solidFill>
                  <a:srgbClr val="333333"/>
                </a:solidFill>
                <a:latin typeface="Calibri"/>
                <a:ea typeface="DejaVu Sans"/>
              </a:rPr>
              <a:t>                                                                                                   </a:t>
            </a:r>
            <a:r>
              <a:rPr b="0" lang="en-GB" sz="1800" spc="-1" strike="noStrike">
                <a:solidFill>
                  <a:srgbClr val="333333"/>
                </a:solidFill>
                <a:latin typeface="Calibri"/>
                <a:ea typeface="DejaVu Sans"/>
              </a:rPr>
              <a:t>Material realizat de:</a:t>
            </a:r>
            <a:endParaRPr b="0" lang="en-GB" sz="1800" spc="-1" strike="noStrike">
              <a:latin typeface="Arial"/>
            </a:endParaRPr>
          </a:p>
          <a:p>
            <a:pPr marL="432000" indent="-322200">
              <a:lnSpc>
                <a:spcPct val="100000"/>
              </a:lnSpc>
              <a:spcAft>
                <a:spcPts val="1060"/>
              </a:spcAft>
              <a:buClr>
                <a:srgbClr val="ef2929"/>
              </a:buClr>
              <a:buSzPct val="45000"/>
              <a:buFont typeface="Wingdings" charset="2"/>
              <a:buChar char=""/>
            </a:pPr>
            <a:r>
              <a:rPr b="0" lang="en-GB" sz="1800" spc="-1" strike="noStrike">
                <a:solidFill>
                  <a:srgbClr val="333333"/>
                </a:solidFill>
                <a:latin typeface="Calibri"/>
                <a:ea typeface="DejaVu Sans"/>
              </a:rPr>
              <a:t>                                                                                           </a:t>
            </a:r>
            <a:r>
              <a:rPr b="0" lang="en-GB" sz="1800" spc="-1" strike="noStrike">
                <a:solidFill>
                  <a:srgbClr val="333333"/>
                </a:solidFill>
                <a:latin typeface="Calibri"/>
                <a:ea typeface="DejaVu Sans"/>
              </a:rPr>
              <a:t>Prof. înv. primar ISTRĂȚOIU MIRELA,                                                                                                      Școala Gimnazială Nr. 11 Buzău</a:t>
            </a:r>
            <a:endParaRPr b="0" lang="en-GB" sz="1800" spc="-1" strike="noStrike">
              <a:latin typeface="Arial"/>
            </a:endParaRPr>
          </a:p>
          <a:p>
            <a:pPr>
              <a:lnSpc>
                <a:spcPct val="100000"/>
              </a:lnSpc>
              <a:spcAft>
                <a:spcPts val="1060"/>
              </a:spcAft>
            </a:pPr>
            <a:endParaRPr b="0" lang="en-GB" sz="1800" spc="-1" strike="noStrike">
              <a:latin typeface="Arial"/>
            </a:endParaRPr>
          </a:p>
        </p:txBody>
      </p:sp>
      <p:pic>
        <p:nvPicPr>
          <p:cNvPr id="61" name="" descr=""/>
          <p:cNvPicPr/>
          <p:nvPr/>
        </p:nvPicPr>
        <p:blipFill>
          <a:blip r:embed="rId1"/>
          <a:stretch/>
        </p:blipFill>
        <p:spPr>
          <a:xfrm>
            <a:off x="2149200" y="2246400"/>
            <a:ext cx="2169720" cy="2072520"/>
          </a:xfrm>
          <a:prstGeom prst="rect">
            <a:avLst/>
          </a:prstGeom>
          <a:ln w="1080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113</TotalTime>
  <Application>LibreOffice/7.1.1.2$Windows_X86_64 LibreOffice_project/fe0b08f4af1bacafe4c7ecc87ce55bb426164676</Application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2022-02-27T12:46:43Z</dcterms:created>
  <dc:creator/>
  <dc:description/>
  <dc:language>en-GB</dc:language>
  <cp:lastModifiedBy/>
  <dcterms:modified xsi:type="dcterms:W3CDTF">2022-03-06T21:16:54Z</dcterms:modified>
  <cp:revision>21</cp:revision>
  <dc:subject/>
  <dc:title>Impress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