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58" r:id="rId5"/>
    <p:sldId id="259" r:id="rId6"/>
    <p:sldId id="271" r:id="rId7"/>
    <p:sldId id="260" r:id="rId8"/>
    <p:sldId id="269" r:id="rId9"/>
    <p:sldId id="264" r:id="rId10"/>
    <p:sldId id="270" r:id="rId11"/>
    <p:sldId id="261" r:id="rId12"/>
    <p:sldId id="268"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65" autoAdjust="0"/>
    <p:restoredTop sz="94662" autoAdjust="0"/>
  </p:normalViewPr>
  <p:slideViewPr>
    <p:cSldViewPr>
      <p:cViewPr varScale="1">
        <p:scale>
          <a:sx n="82" d="100"/>
          <a:sy n="82" d="100"/>
        </p:scale>
        <p:origin x="1493"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6/9/2021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hyperlink" Target="http://opiniabuzau.ro/foto-cu-sprijinul-crucii-rosii-filiala-buzau-202-copii-de-centrul-special-de-educatie-incluziva-au-primit-daruri-de-la-elevii-scolii-nr-15" TargetMode="External"/><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lexandra\Desktop\template_mai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8197"/>
            <a:ext cx="9194800" cy="68961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066800" y="3810000"/>
            <a:ext cx="7353300" cy="2585323"/>
          </a:xfrm>
          <a:prstGeom prst="rect">
            <a:avLst/>
          </a:prstGeom>
          <a:noFill/>
        </p:spPr>
        <p:txBody>
          <a:bodyPr wrap="square" rtlCol="0">
            <a:spAutoFit/>
          </a:bodyPr>
          <a:lstStyle/>
          <a:p>
            <a:pPr algn="ctr"/>
            <a:r>
              <a:rPr lang="ro-RO" sz="2400" b="1" dirty="0">
                <a:effectLst>
                  <a:outerShdw blurRad="38100" dist="38100" dir="2700000" algn="tl">
                    <a:srgbClr val="000000">
                      <a:alpha val="43137"/>
                    </a:srgbClr>
                  </a:outerShdw>
                </a:effectLst>
              </a:rPr>
              <a:t>CLASA A IV-A F STEP BY STEP</a:t>
            </a:r>
          </a:p>
          <a:p>
            <a:pPr algn="ctr"/>
            <a:r>
              <a:rPr lang="ro-RO" dirty="0"/>
              <a:t>PROPUNĂTORI:  </a:t>
            </a:r>
          </a:p>
          <a:p>
            <a:pPr marL="285750" indent="-285750" algn="ctr">
              <a:buFont typeface="Wingdings"/>
              <a:buChar char="J"/>
            </a:pPr>
            <a:r>
              <a:rPr lang="ro-RO" sz="2400" dirty="0"/>
              <a:t>PÎRVU ADINA MARIA, DĂNĂILĂ SARA ANTONIA, MOISESCU ROBERTO și părinții</a:t>
            </a:r>
          </a:p>
          <a:p>
            <a:pPr algn="ctr"/>
            <a:r>
              <a:rPr lang="ro-RO" b="1" dirty="0"/>
              <a:t>PROF. COORDONATORI:</a:t>
            </a:r>
          </a:p>
          <a:p>
            <a:pPr algn="ctr"/>
            <a:r>
              <a:rPr lang="ro-RO" b="1" dirty="0"/>
              <a:t>PROF. CÎRSTOI LIVIA ȘI PROF. GOGONEL FLORENTINA-ALINA</a:t>
            </a:r>
          </a:p>
          <a:p>
            <a:pPr algn="ctr"/>
            <a:endParaRPr lang="ro-RO" dirty="0"/>
          </a:p>
          <a:p>
            <a:pPr algn="ctr"/>
            <a:endParaRPr lang="ro-RO" dirty="0"/>
          </a:p>
        </p:txBody>
      </p:sp>
      <p:sp>
        <p:nvSpPr>
          <p:cNvPr id="3" name="Subtitle 2"/>
          <p:cNvSpPr>
            <a:spLocks noGrp="1"/>
          </p:cNvSpPr>
          <p:nvPr>
            <p:ph type="subTitle" idx="1"/>
          </p:nvPr>
        </p:nvSpPr>
        <p:spPr>
          <a:xfrm>
            <a:off x="1524000" y="0"/>
            <a:ext cx="6400800" cy="1195316"/>
          </a:xfrm>
        </p:spPr>
        <p:txBody>
          <a:bodyPr/>
          <a:lstStyle/>
          <a:p>
            <a:r>
              <a:rPr lang="ro-RO" b="1" dirty="0">
                <a:solidFill>
                  <a:schemeClr val="tx1">
                    <a:lumMod val="75000"/>
                    <a:lumOff val="25000"/>
                  </a:schemeClr>
                </a:solidFill>
              </a:rPr>
              <a:t>Școala Gimnazială ”G.E.Palade”. Buzău</a:t>
            </a:r>
          </a:p>
        </p:txBody>
      </p:sp>
      <p:sp>
        <p:nvSpPr>
          <p:cNvPr id="5" name="TextBox 4"/>
          <p:cNvSpPr txBox="1"/>
          <p:nvPr/>
        </p:nvSpPr>
        <p:spPr>
          <a:xfrm>
            <a:off x="876300" y="1676400"/>
            <a:ext cx="7391400" cy="1569660"/>
          </a:xfrm>
          <a:prstGeom prst="rect">
            <a:avLst/>
          </a:prstGeom>
          <a:noFill/>
        </p:spPr>
        <p:txBody>
          <a:bodyPr wrap="square" rtlCol="0">
            <a:spAutoFit/>
          </a:bodyPr>
          <a:lstStyle/>
          <a:p>
            <a:pPr algn="ctr"/>
            <a:r>
              <a:rPr lang="ro-RO" sz="4800" b="1" cap="all" dirty="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latin typeface="Times New Roman" pitchFamily="18" charset="0"/>
                <a:cs typeface="Times New Roman" pitchFamily="18" charset="0"/>
              </a:rPr>
              <a:t>MICII ANTREPRENORI, VIITORI BANCHERI</a:t>
            </a:r>
          </a:p>
        </p:txBody>
      </p:sp>
    </p:spTree>
    <p:extLst>
      <p:ext uri="{BB962C8B-B14F-4D97-AF65-F5344CB8AC3E}">
        <p14:creationId xmlns:p14="http://schemas.microsoft.com/office/powerpoint/2010/main" val="2798953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lexandra\Desktop\template_inter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1600200"/>
            <a:ext cx="8229600" cy="3177381"/>
          </a:xfrm>
        </p:spPr>
        <p:txBody>
          <a:bodyPr/>
          <a:lstStyle/>
          <a:p>
            <a:r>
              <a:rPr lang="ro-RO" b="1" dirty="0"/>
              <a:t>O disciplină intitulată ”Educație financiară” care ne-a stârnit curiozitatea, imaginația , ambiția și ... ne-a pus la treabă.</a:t>
            </a:r>
          </a:p>
          <a:p>
            <a:r>
              <a:rPr lang="ro-RO" b="1" dirty="0"/>
              <a:t>Mai întâi am studiat și am început să aprofundăm prin... exercițiu.</a:t>
            </a:r>
          </a:p>
        </p:txBody>
      </p:sp>
      <p:sp>
        <p:nvSpPr>
          <p:cNvPr id="5" name="TextBox 4"/>
          <p:cNvSpPr txBox="1"/>
          <p:nvPr/>
        </p:nvSpPr>
        <p:spPr>
          <a:xfrm>
            <a:off x="838200" y="359110"/>
            <a:ext cx="6705600" cy="646331"/>
          </a:xfrm>
          <a:prstGeom prst="rect">
            <a:avLst/>
          </a:prstGeom>
          <a:noFill/>
        </p:spPr>
        <p:txBody>
          <a:bodyPr wrap="square" rtlCol="0">
            <a:spAutoFit/>
          </a:bodyPr>
          <a:lstStyle/>
          <a:p>
            <a:r>
              <a:rPr lang="ro-RO" sz="3600" b="1" dirty="0">
                <a:solidFill>
                  <a:srgbClr val="002060"/>
                </a:solidFill>
                <a:latin typeface="Times New Roman" pitchFamily="18" charset="0"/>
                <a:cs typeface="Times New Roman" pitchFamily="18" charset="0"/>
              </a:rPr>
              <a:t>A fost odată .......</a:t>
            </a:r>
          </a:p>
        </p:txBody>
      </p:sp>
    </p:spTree>
    <p:extLst>
      <p:ext uri="{BB962C8B-B14F-4D97-AF65-F5344CB8AC3E}">
        <p14:creationId xmlns:p14="http://schemas.microsoft.com/office/powerpoint/2010/main" val="28817384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Alexandra\Desktop\template_inter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p:nvPr>
        </p:nvSpPr>
        <p:spPr>
          <a:xfrm>
            <a:off x="1752600" y="3048000"/>
            <a:ext cx="4876800" cy="2209800"/>
          </a:xfrm>
        </p:spPr>
        <p:txBody>
          <a:bodyPr/>
          <a:lstStyle/>
          <a:p>
            <a:pPr marL="457200" indent="-457200" algn="just">
              <a:buFont typeface="Arial" pitchFamily="34" charset="0"/>
              <a:buChar char="•"/>
            </a:pPr>
            <a:r>
              <a:rPr lang="ro-RO" sz="2400" i="1" dirty="0">
                <a:solidFill>
                  <a:schemeClr val="tx1"/>
                </a:solidFill>
                <a:latin typeface="Times New Roman" pitchFamily="18" charset="0"/>
                <a:cs typeface="Times New Roman" pitchFamily="18" charset="0"/>
              </a:rPr>
              <a:t>Învățăm și experimentăm !</a:t>
            </a:r>
          </a:p>
          <a:p>
            <a:pPr marL="457200" indent="-457200" algn="just">
              <a:buFont typeface="Arial" pitchFamily="34" charset="0"/>
              <a:buChar char="•"/>
            </a:pPr>
            <a:r>
              <a:rPr lang="ro-RO" sz="2400" i="1" dirty="0">
                <a:solidFill>
                  <a:schemeClr val="tx1"/>
                </a:solidFill>
                <a:latin typeface="Times New Roman" pitchFamily="18" charset="0"/>
                <a:cs typeface="Times New Roman" pitchFamily="18" charset="0"/>
              </a:rPr>
              <a:t>Investim, muncim, căștigăm!</a:t>
            </a:r>
          </a:p>
          <a:p>
            <a:pPr marL="457200" indent="-457200" algn="just">
              <a:buFont typeface="Arial" pitchFamily="34" charset="0"/>
              <a:buChar char="•"/>
            </a:pPr>
            <a:r>
              <a:rPr lang="ro-RO" sz="2400" i="1" dirty="0">
                <a:solidFill>
                  <a:schemeClr val="tx1"/>
                </a:solidFill>
                <a:latin typeface="Times New Roman" pitchFamily="18" charset="0"/>
                <a:cs typeface="Times New Roman" pitchFamily="18" charset="0"/>
              </a:rPr>
              <a:t>Jucăm și promovăm!</a:t>
            </a:r>
          </a:p>
          <a:p>
            <a:pPr marL="457200" indent="-457200" algn="just">
              <a:buFont typeface="Arial" pitchFamily="34" charset="0"/>
              <a:buChar char="•"/>
            </a:pPr>
            <a:r>
              <a:rPr lang="ro-RO" sz="2400" i="1" dirty="0">
                <a:solidFill>
                  <a:schemeClr val="tx1"/>
                </a:solidFill>
                <a:latin typeface="Times New Roman" pitchFamily="18" charset="0"/>
                <a:cs typeface="Times New Roman" pitchFamily="18" charset="0"/>
              </a:rPr>
              <a:t>Economisim și ne distrăm!</a:t>
            </a:r>
          </a:p>
          <a:p>
            <a:pPr marL="457200" indent="-457200" algn="just">
              <a:buFont typeface="Arial" pitchFamily="34" charset="0"/>
              <a:buChar char="•"/>
            </a:pPr>
            <a:endParaRPr lang="ro-RO" dirty="0"/>
          </a:p>
        </p:txBody>
      </p:sp>
      <p:sp>
        <p:nvSpPr>
          <p:cNvPr id="6" name="Rectangle 1"/>
          <p:cNvSpPr>
            <a:spLocks noChangeArrowheads="1"/>
          </p:cNvSpPr>
          <p:nvPr/>
        </p:nvSpPr>
        <p:spPr bwMode="auto">
          <a:xfrm>
            <a:off x="304800" y="59140"/>
            <a:ext cx="822960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Scopul</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proiectului</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a:t>
            </a:r>
          </a:p>
          <a:p>
            <a:pPr marL="285750" indent="-285750">
              <a:lnSpc>
                <a:spcPct val="150000"/>
              </a:lnSpc>
              <a:buFont typeface="Arial" pitchFamily="34" charset="0"/>
              <a:buChar char="•"/>
            </a:pPr>
            <a:r>
              <a:rPr lang="ro-RO" sz="2400" b="1" dirty="0">
                <a:latin typeface="Times New Roman" pitchFamily="18" charset="0"/>
                <a:cs typeface="Times New Roman" pitchFamily="18" charset="0"/>
              </a:rPr>
              <a:t>Fixarea noțiunilor legate de educația financiară, prin joc;</a:t>
            </a:r>
          </a:p>
          <a:p>
            <a:pPr marL="285750" indent="-285750">
              <a:lnSpc>
                <a:spcPct val="150000"/>
              </a:lnSpc>
              <a:buFont typeface="Arial" pitchFamily="34" charset="0"/>
              <a:buChar char="•"/>
            </a:pPr>
            <a:r>
              <a:rPr lang="ro-RO" sz="2400" b="1" dirty="0">
                <a:latin typeface="Times New Roman" pitchFamily="18" charset="0"/>
                <a:cs typeface="Times New Roman" pitchFamily="18" charset="0"/>
              </a:rPr>
              <a:t>Exersarea abilităților antreprenoriale;</a:t>
            </a:r>
          </a:p>
          <a:p>
            <a:pPr marL="285750" indent="-285750">
              <a:lnSpc>
                <a:spcPct val="150000"/>
              </a:lnSpc>
              <a:buFont typeface="Arial" pitchFamily="34" charset="0"/>
              <a:buChar char="•"/>
            </a:pPr>
            <a:r>
              <a:rPr lang="ro-RO" sz="2400" b="1" dirty="0">
                <a:latin typeface="Times New Roman" pitchFamily="18" charset="0"/>
                <a:cs typeface="Times New Roman" pitchFamily="18" charset="0"/>
              </a:rPr>
              <a:t>Stimularea interesului elevilor pentru obținerea si gestionarea banilor, prin dezvoltarea spiritului de inițiativă.</a:t>
            </a:r>
            <a:endParaRPr lang="en-US" b="1" dirty="0">
              <a:latin typeface="Calibri" pitchFamily="34" charset="0"/>
            </a:endParaRPr>
          </a:p>
        </p:txBody>
      </p:sp>
    </p:spTree>
    <p:extLst>
      <p:ext uri="{BB962C8B-B14F-4D97-AF65-F5344CB8AC3E}">
        <p14:creationId xmlns:p14="http://schemas.microsoft.com/office/powerpoint/2010/main" val="1073852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Alexandra\Desktop\template_inter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4549"/>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792162"/>
          </a:xfrm>
        </p:spPr>
        <p:txBody>
          <a:bodyPr>
            <a:normAutofit/>
          </a:bodyPr>
          <a:lstStyle/>
          <a:p>
            <a:r>
              <a:rPr lang="ro-RO" dirty="0"/>
              <a:t>TROCUL a fost prima experiență</a:t>
            </a:r>
          </a:p>
        </p:txBody>
      </p:sp>
      <p:sp>
        <p:nvSpPr>
          <p:cNvPr id="5" name="TextBox 4"/>
          <p:cNvSpPr txBox="1"/>
          <p:nvPr/>
        </p:nvSpPr>
        <p:spPr>
          <a:xfrm>
            <a:off x="457200" y="990600"/>
            <a:ext cx="8001000" cy="1200329"/>
          </a:xfrm>
          <a:prstGeom prst="rect">
            <a:avLst/>
          </a:prstGeom>
          <a:noFill/>
        </p:spPr>
        <p:txBody>
          <a:bodyPr wrap="square" rtlCol="0">
            <a:spAutoFit/>
          </a:bodyPr>
          <a:lstStyle/>
          <a:p>
            <a:pPr algn="just"/>
            <a:r>
              <a:rPr lang="ro-RO" dirty="0"/>
              <a:t>	</a:t>
            </a:r>
            <a:r>
              <a:rPr lang="en-US" dirty="0" err="1"/>
              <a:t>Trocul</a:t>
            </a:r>
            <a:r>
              <a:rPr lang="en-US" dirty="0"/>
              <a:t> </a:t>
            </a:r>
            <a:r>
              <a:rPr lang="en-US" dirty="0" err="1"/>
              <a:t>reprezint</a:t>
            </a:r>
            <a:r>
              <a:rPr lang="ro-RO" dirty="0"/>
              <a:t>ă</a:t>
            </a:r>
            <a:r>
              <a:rPr lang="en-US" dirty="0"/>
              <a:t> </a:t>
            </a:r>
            <a:r>
              <a:rPr lang="en-US" dirty="0" err="1"/>
              <a:t>schimbul</a:t>
            </a:r>
            <a:r>
              <a:rPr lang="en-US" dirty="0"/>
              <a:t> de </a:t>
            </a:r>
            <a:r>
              <a:rPr lang="en-US" dirty="0" err="1"/>
              <a:t>bunuri</a:t>
            </a:r>
            <a:r>
              <a:rPr lang="en-US" dirty="0"/>
              <a:t> . </a:t>
            </a:r>
            <a:r>
              <a:rPr lang="ro-RO" dirty="0"/>
              <a:t>Activitatea </a:t>
            </a:r>
            <a:r>
              <a:rPr lang="en-US" dirty="0"/>
              <a:t>de v</a:t>
            </a:r>
            <a:r>
              <a:rPr lang="ro-RO" dirty="0"/>
              <a:t>â</a:t>
            </a:r>
            <a:r>
              <a:rPr lang="en-US" dirty="0" err="1"/>
              <a:t>nzare</a:t>
            </a:r>
            <a:r>
              <a:rPr lang="en-US" dirty="0"/>
              <a:t> – </a:t>
            </a:r>
            <a:r>
              <a:rPr lang="en-US" dirty="0" err="1"/>
              <a:t>cump</a:t>
            </a:r>
            <a:r>
              <a:rPr lang="ro-RO" dirty="0"/>
              <a:t>ă</a:t>
            </a:r>
            <a:r>
              <a:rPr lang="en-US" dirty="0"/>
              <a:t>rare de </a:t>
            </a:r>
            <a:r>
              <a:rPr lang="en-US" dirty="0" err="1"/>
              <a:t>ast</a:t>
            </a:r>
            <a:r>
              <a:rPr lang="ro-RO" dirty="0"/>
              <a:t>ă</a:t>
            </a:r>
            <a:r>
              <a:rPr lang="en-US" dirty="0" err="1"/>
              <a:t>zi</a:t>
            </a:r>
            <a:r>
              <a:rPr lang="en-US" dirty="0"/>
              <a:t> se </a:t>
            </a:r>
            <a:r>
              <a:rPr lang="ro-RO" dirty="0"/>
              <a:t>realiza</a:t>
            </a:r>
            <a:r>
              <a:rPr lang="en-US" dirty="0"/>
              <a:t>,</a:t>
            </a:r>
            <a:r>
              <a:rPr lang="ro-RO" dirty="0"/>
              <a:t> </a:t>
            </a:r>
            <a:r>
              <a:rPr lang="en-US" dirty="0" err="1"/>
              <a:t>atunci</a:t>
            </a:r>
            <a:r>
              <a:rPr lang="ro-RO" dirty="0"/>
              <a:t> - demult</a:t>
            </a:r>
            <a:r>
              <a:rPr lang="en-US" dirty="0"/>
              <a:t>, </a:t>
            </a:r>
            <a:r>
              <a:rPr lang="ro-RO" dirty="0"/>
              <a:t>prin</a:t>
            </a:r>
            <a:r>
              <a:rPr lang="en-US" dirty="0"/>
              <a:t> </a:t>
            </a:r>
            <a:r>
              <a:rPr lang="en-US" dirty="0" err="1"/>
              <a:t>schimb</a:t>
            </a:r>
            <a:r>
              <a:rPr lang="en-US" dirty="0"/>
              <a:t>. </a:t>
            </a:r>
            <a:r>
              <a:rPr lang="ro-RO" dirty="0"/>
              <a:t>Am </a:t>
            </a:r>
            <a:r>
              <a:rPr lang="en-US" dirty="0" err="1"/>
              <a:t>experimentat</a:t>
            </a:r>
            <a:r>
              <a:rPr lang="ro-RO" dirty="0"/>
              <a:t> și noi,</a:t>
            </a:r>
            <a:r>
              <a:rPr lang="en-US" dirty="0"/>
              <a:t> </a:t>
            </a:r>
            <a:r>
              <a:rPr lang="ro-RO" dirty="0"/>
              <a:t>î</a:t>
            </a:r>
            <a:r>
              <a:rPr lang="en-US" dirty="0"/>
              <a:t>n </a:t>
            </a:r>
            <a:r>
              <a:rPr lang="en-US" dirty="0" err="1"/>
              <a:t>sala</a:t>
            </a:r>
            <a:r>
              <a:rPr lang="en-US" dirty="0"/>
              <a:t> de </a:t>
            </a:r>
            <a:r>
              <a:rPr lang="en-US" dirty="0" err="1"/>
              <a:t>clas</a:t>
            </a:r>
            <a:r>
              <a:rPr lang="ro-RO" dirty="0"/>
              <a:t>ă</a:t>
            </a:r>
            <a:r>
              <a:rPr lang="en-US" dirty="0"/>
              <a:t>,  </a:t>
            </a:r>
            <a:r>
              <a:rPr lang="en-US" dirty="0" err="1"/>
              <a:t>folosind</a:t>
            </a:r>
            <a:r>
              <a:rPr lang="en-US" dirty="0"/>
              <a:t> </a:t>
            </a:r>
            <a:r>
              <a:rPr lang="en-US" dirty="0" err="1"/>
              <a:t>jocul</a:t>
            </a:r>
            <a:r>
              <a:rPr lang="en-US" dirty="0"/>
              <a:t> de </a:t>
            </a:r>
            <a:r>
              <a:rPr lang="en-US" dirty="0" err="1"/>
              <a:t>rol</a:t>
            </a:r>
            <a:r>
              <a:rPr lang="en-US" dirty="0"/>
              <a:t>, </a:t>
            </a:r>
            <a:r>
              <a:rPr lang="en-US" dirty="0" err="1"/>
              <a:t>trocul</a:t>
            </a:r>
            <a:r>
              <a:rPr lang="en-US" dirty="0"/>
              <a:t>. Am </a:t>
            </a:r>
            <a:r>
              <a:rPr lang="ro-RO" dirty="0"/>
              <a:t>reușit </a:t>
            </a:r>
            <a:r>
              <a:rPr lang="en-US" dirty="0"/>
              <a:t>s</a:t>
            </a:r>
            <a:r>
              <a:rPr lang="ro-RO" dirty="0"/>
              <a:t>ă</a:t>
            </a:r>
            <a:r>
              <a:rPr lang="en-US" dirty="0"/>
              <a:t> </a:t>
            </a:r>
            <a:r>
              <a:rPr lang="en-US" dirty="0" err="1"/>
              <a:t>schimb</a:t>
            </a:r>
            <a:r>
              <a:rPr lang="ro-RO" dirty="0"/>
              <a:t>ă</a:t>
            </a:r>
            <a:r>
              <a:rPr lang="en-US" dirty="0"/>
              <a:t>m </a:t>
            </a:r>
            <a:r>
              <a:rPr lang="en-US" dirty="0" err="1"/>
              <a:t>produsele</a:t>
            </a:r>
            <a:r>
              <a:rPr lang="en-US" dirty="0"/>
              <a:t> </a:t>
            </a:r>
            <a:r>
              <a:rPr lang="ro-RO" dirty="0"/>
              <a:t>î</a:t>
            </a:r>
            <a:r>
              <a:rPr lang="en-US" dirty="0" err="1"/>
              <a:t>ntre</a:t>
            </a:r>
            <a:r>
              <a:rPr lang="en-US" dirty="0"/>
              <a:t> </a:t>
            </a:r>
            <a:r>
              <a:rPr lang="en-US" dirty="0" err="1"/>
              <a:t>noi</a:t>
            </a:r>
            <a:r>
              <a:rPr lang="ro-RO" dirty="0"/>
              <a:t>,</a:t>
            </a:r>
            <a:r>
              <a:rPr lang="en-US" dirty="0"/>
              <a:t> </a:t>
            </a:r>
            <a:r>
              <a:rPr lang="en-US" dirty="0" err="1"/>
              <a:t>est</a:t>
            </a:r>
            <a:r>
              <a:rPr lang="ro-RO" dirty="0"/>
              <a:t>i</a:t>
            </a:r>
            <a:r>
              <a:rPr lang="en-US" dirty="0"/>
              <a:t>m</a:t>
            </a:r>
            <a:r>
              <a:rPr lang="ro-RO" dirty="0"/>
              <a:t>â</a:t>
            </a:r>
            <a:r>
              <a:rPr lang="en-US" dirty="0" err="1"/>
              <a:t>nd</a:t>
            </a:r>
            <a:r>
              <a:rPr lang="en-US" dirty="0"/>
              <a:t> </a:t>
            </a:r>
            <a:r>
              <a:rPr lang="en-US" dirty="0" err="1"/>
              <a:t>valoarea</a:t>
            </a:r>
            <a:r>
              <a:rPr lang="en-US" dirty="0"/>
              <a:t> </a:t>
            </a:r>
            <a:r>
              <a:rPr lang="en-US" dirty="0" err="1"/>
              <a:t>fiec</a:t>
            </a:r>
            <a:r>
              <a:rPr lang="ro-RO" dirty="0"/>
              <a:t>ă</a:t>
            </a:r>
            <a:r>
              <a:rPr lang="en-US" dirty="0" err="1"/>
              <a:t>rui</a:t>
            </a:r>
            <a:r>
              <a:rPr lang="en-US" dirty="0"/>
              <a:t> </a:t>
            </a:r>
            <a:r>
              <a:rPr lang="ro-RO" dirty="0"/>
              <a:t>produs</a:t>
            </a:r>
            <a:r>
              <a:rPr lang="en-US" dirty="0"/>
              <a:t> </a:t>
            </a:r>
            <a:r>
              <a:rPr lang="en-US" dirty="0" err="1"/>
              <a:t>schimbat</a:t>
            </a:r>
            <a:r>
              <a:rPr lang="en-US" dirty="0"/>
              <a:t>.</a:t>
            </a:r>
          </a:p>
        </p:txBody>
      </p:sp>
      <p:pic>
        <p:nvPicPr>
          <p:cNvPr id="1026" name="Picture 2" descr="G:\DCIM\101MSDCF\DSC0339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3759" y="2272642"/>
            <a:ext cx="1478335" cy="19708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9" name="Picture 5" descr="G:\DCIM\101MSDCF\DSC0340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459" y="4243524"/>
            <a:ext cx="1752600" cy="216225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G:\DCIM\101MSDCF\DSC0340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86400" y="2328406"/>
            <a:ext cx="2384925" cy="17889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1" name="Picture 7" descr="G:\DCIM\101MSDCF\DSC03409.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93328" y="4423348"/>
            <a:ext cx="2403193" cy="18026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2" name="Picture 8" descr="G:\DCIM\101MSDCF\DSC0341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a:off x="2703216" y="2468516"/>
            <a:ext cx="2097954" cy="1573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3" name="Picture 9" descr="G:\DCIM\101MSDCF\DSC03416.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054267" y="4297449"/>
            <a:ext cx="2738884" cy="20544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0121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Alexandra\Desktop\template_inter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28433"/>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437866" y="28978"/>
            <a:ext cx="8229600" cy="88542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o-RO" sz="3600" b="1" dirty="0"/>
              <a:t>Apoi a urmat jocul </a:t>
            </a:r>
          </a:p>
          <a:p>
            <a:r>
              <a:rPr lang="ro-RO" sz="3600" b="1" dirty="0"/>
              <a:t>”MONEDELE JUCĂUȘE”</a:t>
            </a:r>
          </a:p>
        </p:txBody>
      </p:sp>
      <p:sp>
        <p:nvSpPr>
          <p:cNvPr id="8" name="Title 1"/>
          <p:cNvSpPr txBox="1">
            <a:spLocks/>
          </p:cNvSpPr>
          <p:nvPr/>
        </p:nvSpPr>
        <p:spPr>
          <a:xfrm>
            <a:off x="45493" y="685801"/>
            <a:ext cx="8621973" cy="2590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ro-RO" sz="1800" dirty="0"/>
              <a:t>	</a:t>
            </a:r>
            <a:r>
              <a:rPr lang="ro-RO" sz="1800" dirty="0">
                <a:latin typeface="Times New Roman" pitchFamily="18" charset="0"/>
                <a:cs typeface="Times New Roman" pitchFamily="18" charset="0"/>
              </a:rPr>
              <a:t>Împreună cu doamnele, am creat un joc de echipă, pe care l-am intitulat ”Monedele jucășe”. Fiecare monedă are o sarcină din disciplina EDUCAȚIE FINANCIARĂ . Este un joc cu pioni , zar, întrebări, probleme, propoziții adevărate sau false. Poate fi jucat de 2-5 copii. Fiecare jucător aruncă zarul și parcurge numărul de monede/pătrățele indicat pe zar. În funcție de poziția pe care ajunge, ca să treacă mai departe, el trebuie să răspundă unei sarcini. Astfel reușim să aprofundăm terminologia specifică disciplinei și să ne verificăm. Este un joc de atenție, memorie, rapiditate, perspicacitate.</a:t>
            </a:r>
          </a:p>
        </p:txBody>
      </p:sp>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2402" t="14350" r="16104" b="9515"/>
          <a:stretch/>
        </p:blipFill>
        <p:spPr bwMode="auto">
          <a:xfrm>
            <a:off x="3581400" y="3276601"/>
            <a:ext cx="3883436" cy="270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70765" y="3129747"/>
            <a:ext cx="3372134" cy="3600986"/>
          </a:xfrm>
          <a:prstGeom prst="rect">
            <a:avLst/>
          </a:prstGeom>
          <a:noFill/>
        </p:spPr>
        <p:txBody>
          <a:bodyPr wrap="square" rtlCol="0">
            <a:spAutoFit/>
          </a:bodyPr>
          <a:lstStyle/>
          <a:p>
            <a:r>
              <a:rPr lang="ro-RO" sz="1400" dirty="0">
                <a:latin typeface="Times New Roman" pitchFamily="18" charset="0"/>
                <a:ea typeface="+mj-ea"/>
                <a:cs typeface="Times New Roman" pitchFamily="18" charset="0"/>
                <a:sym typeface="Wingdings 2"/>
              </a:rPr>
              <a:t></a:t>
            </a:r>
            <a:r>
              <a:rPr lang="ro-RO" sz="1400" dirty="0">
                <a:latin typeface="Times New Roman" pitchFamily="18" charset="0"/>
                <a:ea typeface="+mj-ea"/>
                <a:cs typeface="Times New Roman" pitchFamily="18" charset="0"/>
              </a:rPr>
              <a:t>Monedele de 10 BANI au cerința ”Adevarat sau fals”  </a:t>
            </a:r>
          </a:p>
          <a:p>
            <a:r>
              <a:rPr lang="ro-RO" sz="1400" dirty="0">
                <a:latin typeface="Times New Roman" pitchFamily="18" charset="0"/>
                <a:ea typeface="+mj-ea"/>
                <a:cs typeface="Times New Roman" pitchFamily="18" charset="0"/>
                <a:sym typeface="Wingdings 2"/>
              </a:rPr>
              <a:t> </a:t>
            </a:r>
            <a:r>
              <a:rPr lang="ro-RO" sz="1400" dirty="0">
                <a:latin typeface="Times New Roman" pitchFamily="18" charset="0"/>
                <a:ea typeface="+mj-ea"/>
                <a:cs typeface="Times New Roman" pitchFamily="18" charset="0"/>
              </a:rPr>
              <a:t>Monedele de 5 BANI presupun rezolvarea unei probleme</a:t>
            </a:r>
          </a:p>
          <a:p>
            <a:r>
              <a:rPr lang="ro-RO" sz="1400" dirty="0">
                <a:latin typeface="Times New Roman" pitchFamily="18" charset="0"/>
                <a:ea typeface="+mj-ea"/>
                <a:cs typeface="Times New Roman" pitchFamily="18" charset="0"/>
                <a:sym typeface="Wingdings 2"/>
              </a:rPr>
              <a:t> </a:t>
            </a:r>
            <a:r>
              <a:rPr lang="ro-RO" sz="1400" dirty="0">
                <a:latin typeface="Times New Roman" pitchFamily="18" charset="0"/>
                <a:ea typeface="+mj-ea"/>
                <a:cs typeface="Times New Roman" pitchFamily="18" charset="0"/>
              </a:rPr>
              <a:t>Monedele de 1 BAN presupun alegerea raspunsului corect</a:t>
            </a:r>
          </a:p>
          <a:p>
            <a:r>
              <a:rPr lang="ro-RO" sz="1400" dirty="0">
                <a:latin typeface="Times New Roman" pitchFamily="18" charset="0"/>
                <a:ea typeface="+mj-ea"/>
                <a:cs typeface="Times New Roman" pitchFamily="18" charset="0"/>
                <a:sym typeface="Wingdings 2"/>
              </a:rPr>
              <a:t> </a:t>
            </a:r>
            <a:r>
              <a:rPr lang="ro-RO" sz="1400" dirty="0">
                <a:latin typeface="Times New Roman" pitchFamily="18" charset="0"/>
                <a:ea typeface="+mj-ea"/>
                <a:cs typeface="Times New Roman" pitchFamily="18" charset="0"/>
              </a:rPr>
              <a:t>Monedele de 50 bani sunt MONEDE JOKER:</a:t>
            </a:r>
          </a:p>
          <a:p>
            <a:r>
              <a:rPr lang="ro-RO" sz="1400" dirty="0">
                <a:latin typeface="Times New Roman" pitchFamily="18" charset="0"/>
                <a:ea typeface="+mj-ea"/>
                <a:cs typeface="Times New Roman" pitchFamily="18" charset="0"/>
              </a:rPr>
              <a:t>· Pozitia 5—Sari la 14</a:t>
            </a:r>
          </a:p>
          <a:p>
            <a:r>
              <a:rPr lang="ro-RO" sz="1400" dirty="0">
                <a:latin typeface="Times New Roman" pitchFamily="18" charset="0"/>
                <a:ea typeface="+mj-ea"/>
                <a:cs typeface="Times New Roman" pitchFamily="18" charset="0"/>
              </a:rPr>
              <a:t>· Pozitia 10—Sari la 19</a:t>
            </a:r>
          </a:p>
          <a:p>
            <a:r>
              <a:rPr lang="ro-RO" sz="1400" dirty="0">
                <a:latin typeface="Times New Roman" pitchFamily="18" charset="0"/>
                <a:ea typeface="+mj-ea"/>
                <a:cs typeface="Times New Roman" pitchFamily="18" charset="0"/>
              </a:rPr>
              <a:t>· Pozitia 15—Stai un joc</a:t>
            </a:r>
          </a:p>
          <a:p>
            <a:r>
              <a:rPr lang="ro-RO" sz="1400" dirty="0">
                <a:latin typeface="Times New Roman" pitchFamily="18" charset="0"/>
                <a:ea typeface="+mj-ea"/>
                <a:cs typeface="Times New Roman" pitchFamily="18" charset="0"/>
              </a:rPr>
              <a:t>· Pozitia 20—Sari la 29</a:t>
            </a:r>
          </a:p>
          <a:p>
            <a:r>
              <a:rPr lang="ro-RO" sz="1400" dirty="0">
                <a:latin typeface="Times New Roman" pitchFamily="18" charset="0"/>
                <a:ea typeface="+mj-ea"/>
                <a:cs typeface="Times New Roman" pitchFamily="18" charset="0"/>
              </a:rPr>
              <a:t>· Pozitia 25—Sari la 34</a:t>
            </a:r>
          </a:p>
          <a:p>
            <a:r>
              <a:rPr lang="ro-RO" sz="1400" dirty="0">
                <a:latin typeface="Times New Roman" pitchFamily="18" charset="0"/>
                <a:ea typeface="+mj-ea"/>
                <a:cs typeface="Times New Roman" pitchFamily="18" charset="0"/>
              </a:rPr>
              <a:t>· Pozitia 30 –Stai un joc</a:t>
            </a:r>
          </a:p>
          <a:p>
            <a:r>
              <a:rPr lang="ro-RO" sz="1400" dirty="0">
                <a:latin typeface="Times New Roman" pitchFamily="18" charset="0"/>
                <a:ea typeface="+mj-ea"/>
                <a:cs typeface="Times New Roman" pitchFamily="18" charset="0"/>
              </a:rPr>
              <a:t>· Pozitia 35— Sari la 43</a:t>
            </a:r>
          </a:p>
          <a:p>
            <a:r>
              <a:rPr lang="ro-RO" dirty="0"/>
              <a:t> </a:t>
            </a:r>
          </a:p>
        </p:txBody>
      </p:sp>
    </p:spTree>
    <p:extLst>
      <p:ext uri="{BB962C8B-B14F-4D97-AF65-F5344CB8AC3E}">
        <p14:creationId xmlns:p14="http://schemas.microsoft.com/office/powerpoint/2010/main" val="3861323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lexandra\Desktop\template_inter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22860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p:nvPr>
        </p:nvSpPr>
        <p:spPr>
          <a:xfrm>
            <a:off x="152400" y="152400"/>
            <a:ext cx="6400800" cy="762000"/>
          </a:xfrm>
        </p:spPr>
        <p:txBody>
          <a:bodyPr/>
          <a:lstStyle/>
          <a:p>
            <a:pPr algn="l">
              <a:lnSpc>
                <a:spcPct val="80000"/>
              </a:lnSpc>
            </a:pPr>
            <a:r>
              <a:rPr lang="ro-RO" sz="1400" b="1" dirty="0">
                <a:solidFill>
                  <a:prstClr val="black"/>
                </a:solidFill>
                <a:latin typeface="Times New Roman" pitchFamily="18" charset="0"/>
                <a:ea typeface="+mj-ea"/>
                <a:cs typeface="Times New Roman" pitchFamily="18" charset="0"/>
              </a:rPr>
              <a:t>	</a:t>
            </a:r>
            <a:r>
              <a:rPr lang="ro-RO" sz="1200" b="1" dirty="0">
                <a:solidFill>
                  <a:prstClr val="black"/>
                </a:solidFill>
                <a:latin typeface="Times New Roman" pitchFamily="18" charset="0"/>
                <a:ea typeface="+mj-ea"/>
                <a:cs typeface="Times New Roman" pitchFamily="18" charset="0"/>
              </a:rPr>
              <a:t>Exemple de sarcini 10 bani (A sau F):</a:t>
            </a:r>
            <a:br>
              <a:rPr lang="ro-RO" sz="1200" dirty="0">
                <a:solidFill>
                  <a:prstClr val="black"/>
                </a:solidFill>
                <a:latin typeface="Times New Roman" pitchFamily="18" charset="0"/>
                <a:ea typeface="+mj-ea"/>
                <a:cs typeface="Times New Roman" pitchFamily="18" charset="0"/>
              </a:rPr>
            </a:br>
            <a:r>
              <a:rPr lang="ro-RO" sz="1200" dirty="0">
                <a:solidFill>
                  <a:prstClr val="black"/>
                </a:solidFill>
                <a:latin typeface="Times New Roman" pitchFamily="18" charset="0"/>
                <a:ea typeface="+mj-ea"/>
                <a:cs typeface="Times New Roman" pitchFamily="18" charset="0"/>
                <a:sym typeface="Wingdings 2"/>
              </a:rPr>
              <a:t> D</a:t>
            </a:r>
            <a:r>
              <a:rPr lang="vi-VN" sz="1200" dirty="0">
                <a:solidFill>
                  <a:prstClr val="black"/>
                </a:solidFill>
                <a:latin typeface="Times New Roman" pitchFamily="18" charset="0"/>
                <a:ea typeface="+mj-ea"/>
                <a:cs typeface="Times New Roman" pitchFamily="18" charset="0"/>
              </a:rPr>
              <a:t>enumirea strămoșului leului românesc</a:t>
            </a:r>
            <a:r>
              <a:rPr lang="ro-RO" sz="1200" dirty="0">
                <a:solidFill>
                  <a:prstClr val="black"/>
                </a:solidFill>
                <a:latin typeface="Times New Roman" pitchFamily="18" charset="0"/>
                <a:ea typeface="+mj-ea"/>
                <a:cs typeface="Times New Roman" pitchFamily="18" charset="0"/>
              </a:rPr>
              <a:t> este lowentaler.</a:t>
            </a:r>
            <a:br>
              <a:rPr lang="ro-RO" sz="1200" dirty="0">
                <a:solidFill>
                  <a:prstClr val="black"/>
                </a:solidFill>
                <a:latin typeface="Times New Roman" pitchFamily="18" charset="0"/>
                <a:ea typeface="+mj-ea"/>
                <a:cs typeface="Times New Roman" pitchFamily="18" charset="0"/>
              </a:rPr>
            </a:br>
            <a:r>
              <a:rPr lang="ro-RO" sz="1200" dirty="0">
                <a:solidFill>
                  <a:prstClr val="black"/>
                </a:solidFill>
                <a:latin typeface="Times New Roman" pitchFamily="18" charset="0"/>
                <a:ea typeface="+mj-ea"/>
                <a:cs typeface="Times New Roman" pitchFamily="18" charset="0"/>
                <a:sym typeface="Wingdings 2"/>
              </a:rPr>
              <a:t> P</a:t>
            </a:r>
            <a:r>
              <a:rPr lang="vi-VN" sz="1200" dirty="0">
                <a:solidFill>
                  <a:prstClr val="black"/>
                </a:solidFill>
                <a:latin typeface="Times New Roman" pitchFamily="18" charset="0"/>
                <a:ea typeface="+mj-ea"/>
                <a:cs typeface="Times New Roman" pitchFamily="18" charset="0"/>
              </a:rPr>
              <a:t>ersoana care încasează suma de bani înscrisă pe </a:t>
            </a:r>
            <a:r>
              <a:rPr lang="ro-RO" sz="1200" dirty="0">
                <a:solidFill>
                  <a:prstClr val="black"/>
                </a:solidFill>
                <a:latin typeface="Times New Roman" pitchFamily="18" charset="0"/>
                <a:ea typeface="+mj-ea"/>
                <a:cs typeface="Times New Roman" pitchFamily="18" charset="0"/>
              </a:rPr>
              <a:t>CEC se numește BENEFICIARUL CEC-ULUI.</a:t>
            </a:r>
          </a:p>
        </p:txBody>
      </p:sp>
      <p:sp>
        <p:nvSpPr>
          <p:cNvPr id="6" name="Subtitle 2"/>
          <p:cNvSpPr txBox="1">
            <a:spLocks/>
          </p:cNvSpPr>
          <p:nvPr/>
        </p:nvSpPr>
        <p:spPr>
          <a:xfrm>
            <a:off x="152400" y="762000"/>
            <a:ext cx="6400800" cy="1143000"/>
          </a:xfrm>
          <a:prstGeom prst="rect">
            <a:avLst/>
          </a:prstGeom>
        </p:spPr>
        <p:txBody>
          <a:bodyPr vert="horz" lIns="91440" tIns="45720" rIns="91440" bIns="45720" rtlCol="0">
            <a:normAutofit fontScale="85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ro-RO" sz="1400" b="1" dirty="0">
                <a:solidFill>
                  <a:prstClr val="black"/>
                </a:solidFill>
                <a:latin typeface="Times New Roman" pitchFamily="18" charset="0"/>
                <a:ea typeface="+mj-ea"/>
                <a:cs typeface="Times New Roman" pitchFamily="18" charset="0"/>
              </a:rPr>
              <a:t>	Exemple de sarcini 5 bani (REZOLVAREA UNEI PROBLEME):</a:t>
            </a:r>
            <a:br>
              <a:rPr lang="ro-RO" sz="1400" b="1" dirty="0">
                <a:solidFill>
                  <a:prstClr val="black"/>
                </a:solidFill>
                <a:latin typeface="Times New Roman" pitchFamily="18" charset="0"/>
                <a:ea typeface="+mj-ea"/>
                <a:cs typeface="Times New Roman" pitchFamily="18" charset="0"/>
              </a:rPr>
            </a:br>
            <a:r>
              <a:rPr lang="ro-RO" sz="1400" dirty="0">
                <a:solidFill>
                  <a:prstClr val="black"/>
                </a:solidFill>
                <a:latin typeface="Times New Roman" pitchFamily="18" charset="0"/>
                <a:ea typeface="+mj-ea"/>
                <a:cs typeface="Times New Roman" pitchFamily="18" charset="0"/>
                <a:sym typeface="Wingdings 2"/>
              </a:rPr>
              <a:t> Tata cumpără un tort in valoare de 120 lei si 3 prajituri cu frișcă a 4 lei fiecare. Câți lei a plătit tata în total?</a:t>
            </a:r>
          </a:p>
          <a:p>
            <a:pPr algn="just"/>
            <a:r>
              <a:rPr lang="ro-RO" sz="1400" dirty="0">
                <a:solidFill>
                  <a:prstClr val="black"/>
                </a:solidFill>
                <a:latin typeface="Times New Roman" pitchFamily="18" charset="0"/>
                <a:cs typeface="Times New Roman" pitchFamily="18" charset="0"/>
                <a:sym typeface="Wingdings 2"/>
              </a:rPr>
              <a:t> </a:t>
            </a:r>
            <a:r>
              <a:rPr lang="vi-VN" sz="1400" dirty="0">
                <a:solidFill>
                  <a:prstClr val="black"/>
                </a:solidFill>
                <a:latin typeface="Times New Roman" pitchFamily="18" charset="0"/>
                <a:cs typeface="Times New Roman" pitchFamily="18" charset="0"/>
                <a:sym typeface="Wingdings 2"/>
              </a:rPr>
              <a:t>Maria are în puşculiţă o bancnotă de 200 lei, 2 bancnote de 50 lei,</a:t>
            </a:r>
            <a:r>
              <a:rPr lang="ro-RO" sz="1400" dirty="0">
                <a:solidFill>
                  <a:prstClr val="black"/>
                </a:solidFill>
                <a:latin typeface="Times New Roman" pitchFamily="18" charset="0"/>
                <a:cs typeface="Times New Roman" pitchFamily="18" charset="0"/>
                <a:sym typeface="Wingdings 2"/>
              </a:rPr>
              <a:t> </a:t>
            </a:r>
            <a:r>
              <a:rPr lang="vi-VN" sz="1400" dirty="0">
                <a:solidFill>
                  <a:prstClr val="black"/>
                </a:solidFill>
                <a:latin typeface="Times New Roman" pitchFamily="18" charset="0"/>
                <a:cs typeface="Times New Roman" pitchFamily="18" charset="0"/>
                <a:sym typeface="Wingdings 2"/>
              </a:rPr>
              <a:t>4 bancnote de 10 lei, 6 bancnote de 1 leu şi 8 monede de 50 bani.</a:t>
            </a:r>
          </a:p>
          <a:p>
            <a:pPr algn="l"/>
            <a:r>
              <a:rPr lang="vi-VN" sz="1400" dirty="0">
                <a:solidFill>
                  <a:prstClr val="black"/>
                </a:solidFill>
                <a:latin typeface="Times New Roman" pitchFamily="18" charset="0"/>
                <a:cs typeface="Times New Roman" pitchFamily="18" charset="0"/>
                <a:sym typeface="Wingdings 2"/>
              </a:rPr>
              <a:t>Câţi lei are în puşculiţă Maria?</a:t>
            </a:r>
            <a:endParaRPr lang="ro-RO" sz="1400" dirty="0">
              <a:solidFill>
                <a:prstClr val="black"/>
              </a:solidFill>
              <a:latin typeface="Times New Roman" pitchFamily="18" charset="0"/>
              <a:ea typeface="+mj-ea"/>
              <a:cs typeface="Times New Roman" pitchFamily="18" charset="0"/>
              <a:sym typeface="Wingdings 2"/>
            </a:endParaRPr>
          </a:p>
          <a:p>
            <a:pPr algn="l"/>
            <a:endParaRPr lang="ro-RO" dirty="0"/>
          </a:p>
        </p:txBody>
      </p:sp>
      <p:sp>
        <p:nvSpPr>
          <p:cNvPr id="8" name="Subtitle 2"/>
          <p:cNvSpPr txBox="1">
            <a:spLocks/>
          </p:cNvSpPr>
          <p:nvPr/>
        </p:nvSpPr>
        <p:spPr>
          <a:xfrm>
            <a:off x="294503" y="1905000"/>
            <a:ext cx="6400800" cy="29718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ro-RO" sz="1400" b="1" dirty="0">
                <a:solidFill>
                  <a:prstClr val="black"/>
                </a:solidFill>
                <a:latin typeface="Times New Roman" pitchFamily="18" charset="0"/>
                <a:ea typeface="+mj-ea"/>
                <a:cs typeface="Times New Roman" pitchFamily="18" charset="0"/>
              </a:rPr>
              <a:t>	Exemple de sarcini 1 ban (ALEGE RĂSPUNSUL CORECT):</a:t>
            </a:r>
          </a:p>
          <a:p>
            <a:pPr algn="l">
              <a:lnSpc>
                <a:spcPct val="80000"/>
              </a:lnSpc>
            </a:pPr>
            <a:r>
              <a:rPr lang="ro-RO" sz="1200">
                <a:solidFill>
                  <a:prstClr val="black"/>
                </a:solidFill>
                <a:latin typeface="Times New Roman" pitchFamily="18" charset="0"/>
                <a:ea typeface="+mj-ea"/>
                <a:cs typeface="Times New Roman" pitchFamily="18" charset="0"/>
                <a:sym typeface="Wingdings 2"/>
              </a:rPr>
              <a:t> </a:t>
            </a:r>
            <a:r>
              <a:rPr lang="vi-VN" sz="1200">
                <a:solidFill>
                  <a:prstClr val="black"/>
                </a:solidFill>
                <a:latin typeface="Times New Roman" pitchFamily="18" charset="0"/>
                <a:ea typeface="+mj-ea"/>
                <a:cs typeface="Times New Roman" pitchFamily="18" charset="0"/>
                <a:sym typeface="Wingdings 2"/>
              </a:rPr>
              <a:t>Atribuţiile </a:t>
            </a:r>
            <a:r>
              <a:rPr lang="vi-VN" sz="1200" dirty="0">
                <a:solidFill>
                  <a:prstClr val="black"/>
                </a:solidFill>
                <a:latin typeface="Times New Roman" pitchFamily="18" charset="0"/>
                <a:ea typeface="+mj-ea"/>
                <a:cs typeface="Times New Roman" pitchFamily="18" charset="0"/>
                <a:sym typeface="Wingdings 2"/>
              </a:rPr>
              <a:t>B.N.R. sunt:</a:t>
            </a:r>
          </a:p>
          <a:p>
            <a:pPr algn="l">
              <a:lnSpc>
                <a:spcPct val="80000"/>
              </a:lnSpc>
            </a:pPr>
            <a:r>
              <a:rPr lang="vi-VN" sz="1200" dirty="0">
                <a:solidFill>
                  <a:prstClr val="black"/>
                </a:solidFill>
                <a:latin typeface="Times New Roman" pitchFamily="18" charset="0"/>
                <a:ea typeface="+mj-ea"/>
                <a:cs typeface="Times New Roman" pitchFamily="18" charset="0"/>
                <a:sym typeface="Wingdings 2"/>
              </a:rPr>
              <a:t>a. emiterea bancnotelor şi monedelor ca mijloace de plată în</a:t>
            </a:r>
            <a:r>
              <a:rPr lang="ro-RO" sz="1200" dirty="0">
                <a:solidFill>
                  <a:prstClr val="black"/>
                </a:solidFill>
                <a:latin typeface="Times New Roman" pitchFamily="18" charset="0"/>
                <a:ea typeface="+mj-ea"/>
                <a:cs typeface="Times New Roman" pitchFamily="18" charset="0"/>
                <a:sym typeface="Wingdings 2"/>
              </a:rPr>
              <a:t> </a:t>
            </a:r>
            <a:r>
              <a:rPr lang="vi-VN" sz="1200" dirty="0">
                <a:solidFill>
                  <a:prstClr val="black"/>
                </a:solidFill>
                <a:latin typeface="Times New Roman" pitchFamily="18" charset="0"/>
                <a:ea typeface="+mj-ea"/>
                <a:cs typeface="Times New Roman" pitchFamily="18" charset="0"/>
                <a:sym typeface="Wingdings 2"/>
              </a:rPr>
              <a:t>România;</a:t>
            </a:r>
          </a:p>
          <a:p>
            <a:pPr algn="l">
              <a:lnSpc>
                <a:spcPct val="80000"/>
              </a:lnSpc>
            </a:pPr>
            <a:r>
              <a:rPr lang="vi-VN" sz="1200" dirty="0">
                <a:solidFill>
                  <a:prstClr val="black"/>
                </a:solidFill>
                <a:latin typeface="Times New Roman" pitchFamily="18" charset="0"/>
                <a:ea typeface="+mj-ea"/>
                <a:cs typeface="Times New Roman" pitchFamily="18" charset="0"/>
                <a:sym typeface="Wingdings 2"/>
              </a:rPr>
              <a:t>b. stabilirea regimului valutar;</a:t>
            </a:r>
          </a:p>
          <a:p>
            <a:pPr algn="l">
              <a:lnSpc>
                <a:spcPct val="80000"/>
              </a:lnSpc>
            </a:pPr>
            <a:r>
              <a:rPr lang="vi-VN" sz="1200" dirty="0">
                <a:solidFill>
                  <a:prstClr val="black"/>
                </a:solidFill>
                <a:latin typeface="Times New Roman" pitchFamily="18" charset="0"/>
                <a:ea typeface="+mj-ea"/>
                <a:cs typeface="Times New Roman" pitchFamily="18" charset="0"/>
                <a:sym typeface="Wingdings 2"/>
              </a:rPr>
              <a:t>c. autorizarea şi supravegherea băncilor.</a:t>
            </a:r>
            <a:endParaRPr lang="ro-RO" sz="1200" dirty="0">
              <a:solidFill>
                <a:prstClr val="black"/>
              </a:solidFill>
              <a:latin typeface="Times New Roman" pitchFamily="18" charset="0"/>
              <a:ea typeface="+mj-ea"/>
              <a:cs typeface="Times New Roman" pitchFamily="18" charset="0"/>
              <a:sym typeface="Wingdings 2"/>
            </a:endParaRPr>
          </a:p>
          <a:p>
            <a:pPr algn="l">
              <a:lnSpc>
                <a:spcPct val="80000"/>
              </a:lnSpc>
            </a:pPr>
            <a:r>
              <a:rPr lang="ro-RO" sz="1200" dirty="0">
                <a:solidFill>
                  <a:prstClr val="black"/>
                </a:solidFill>
                <a:latin typeface="Times New Roman" pitchFamily="18" charset="0"/>
                <a:ea typeface="+mj-ea"/>
                <a:cs typeface="Times New Roman" pitchFamily="18" charset="0"/>
                <a:sym typeface="Wingdings 2"/>
              </a:rPr>
              <a:t> </a:t>
            </a:r>
            <a:r>
              <a:rPr lang="vi-VN" sz="1200" dirty="0">
                <a:solidFill>
                  <a:prstClr val="black"/>
                </a:solidFill>
                <a:latin typeface="Times New Roman" pitchFamily="18" charset="0"/>
                <a:ea typeface="+mj-ea"/>
                <a:cs typeface="Times New Roman" pitchFamily="18" charset="0"/>
                <a:sym typeface="Wingdings 2"/>
              </a:rPr>
              <a:t>Băncile sunt instituţii de credit, care permit clienţilor:</a:t>
            </a:r>
          </a:p>
          <a:p>
            <a:pPr algn="l">
              <a:lnSpc>
                <a:spcPct val="80000"/>
              </a:lnSpc>
            </a:pPr>
            <a:r>
              <a:rPr lang="vi-VN" sz="1200" dirty="0">
                <a:solidFill>
                  <a:prstClr val="black"/>
                </a:solidFill>
                <a:latin typeface="Times New Roman" pitchFamily="18" charset="0"/>
                <a:ea typeface="+mj-ea"/>
                <a:cs typeface="Times New Roman" pitchFamily="18" charset="0"/>
                <a:sym typeface="Wingdings 2"/>
              </a:rPr>
              <a:t>a. să depună bani;</a:t>
            </a:r>
          </a:p>
          <a:p>
            <a:pPr algn="l">
              <a:lnSpc>
                <a:spcPct val="80000"/>
              </a:lnSpc>
            </a:pPr>
            <a:r>
              <a:rPr lang="vi-VN" sz="1200" dirty="0">
                <a:solidFill>
                  <a:prstClr val="black"/>
                </a:solidFill>
                <a:latin typeface="Times New Roman" pitchFamily="18" charset="0"/>
                <a:ea typeface="+mj-ea"/>
                <a:cs typeface="Times New Roman" pitchFamily="18" charset="0"/>
                <a:sym typeface="Wingdings 2"/>
              </a:rPr>
              <a:t>b. să împrumute bani;</a:t>
            </a:r>
          </a:p>
          <a:p>
            <a:pPr algn="l">
              <a:lnSpc>
                <a:spcPct val="80000"/>
              </a:lnSpc>
            </a:pPr>
            <a:r>
              <a:rPr lang="vi-VN" sz="1200" dirty="0">
                <a:solidFill>
                  <a:prstClr val="black"/>
                </a:solidFill>
                <a:latin typeface="Times New Roman" pitchFamily="18" charset="0"/>
                <a:ea typeface="+mj-ea"/>
                <a:cs typeface="Times New Roman" pitchFamily="18" charset="0"/>
                <a:sym typeface="Wingdings 2"/>
              </a:rPr>
              <a:t>c. să plătească o carte.</a:t>
            </a:r>
          </a:p>
          <a:p>
            <a:pPr algn="l">
              <a:lnSpc>
                <a:spcPct val="80000"/>
              </a:lnSpc>
            </a:pPr>
            <a:r>
              <a:rPr lang="ro-RO" sz="1200" dirty="0">
                <a:solidFill>
                  <a:prstClr val="black"/>
                </a:solidFill>
                <a:latin typeface="Times New Roman" pitchFamily="18" charset="0"/>
                <a:ea typeface="+mj-ea"/>
                <a:cs typeface="Times New Roman" pitchFamily="18" charset="0"/>
                <a:sym typeface="Wingdings 2"/>
              </a:rPr>
              <a:t> </a:t>
            </a:r>
            <a:r>
              <a:rPr lang="vi-VN" sz="1200" dirty="0">
                <a:solidFill>
                  <a:prstClr val="black"/>
                </a:solidFill>
                <a:latin typeface="Times New Roman" pitchFamily="18" charset="0"/>
                <a:ea typeface="+mj-ea"/>
                <a:cs typeface="Times New Roman" pitchFamily="18" charset="0"/>
                <a:sym typeface="Wingdings 2"/>
              </a:rPr>
              <a:t>Activităţile / operaţiunile realizate de bănci pot fi :</a:t>
            </a:r>
          </a:p>
          <a:p>
            <a:pPr algn="l">
              <a:lnSpc>
                <a:spcPct val="80000"/>
              </a:lnSpc>
            </a:pPr>
            <a:r>
              <a:rPr lang="vi-VN" sz="1200" dirty="0">
                <a:solidFill>
                  <a:prstClr val="black"/>
                </a:solidFill>
                <a:latin typeface="Times New Roman" pitchFamily="18" charset="0"/>
                <a:ea typeface="+mj-ea"/>
                <a:cs typeface="Times New Roman" pitchFamily="18" charset="0"/>
                <a:sym typeface="Wingdings 2"/>
              </a:rPr>
              <a:t>a. atragere de depozite;</a:t>
            </a:r>
          </a:p>
          <a:p>
            <a:pPr algn="l">
              <a:lnSpc>
                <a:spcPct val="80000"/>
              </a:lnSpc>
            </a:pPr>
            <a:r>
              <a:rPr lang="vi-VN" sz="1200" dirty="0">
                <a:solidFill>
                  <a:prstClr val="black"/>
                </a:solidFill>
                <a:latin typeface="Times New Roman" pitchFamily="18" charset="0"/>
                <a:ea typeface="+mj-ea"/>
                <a:cs typeface="Times New Roman" pitchFamily="18" charset="0"/>
                <a:sym typeface="Wingdings 2"/>
              </a:rPr>
              <a:t>b. acordare de bani sub formă de împrumut;</a:t>
            </a:r>
          </a:p>
          <a:p>
            <a:pPr algn="l">
              <a:lnSpc>
                <a:spcPct val="80000"/>
              </a:lnSpc>
            </a:pPr>
            <a:r>
              <a:rPr lang="vi-VN" sz="1200" dirty="0">
                <a:solidFill>
                  <a:prstClr val="black"/>
                </a:solidFill>
                <a:latin typeface="Times New Roman" pitchFamily="18" charset="0"/>
                <a:ea typeface="+mj-ea"/>
                <a:cs typeface="Times New Roman" pitchFamily="18" charset="0"/>
                <a:sym typeface="Wingdings 2"/>
              </a:rPr>
              <a:t>c. acordarea de premii;</a:t>
            </a:r>
          </a:p>
          <a:p>
            <a:pPr algn="l">
              <a:lnSpc>
                <a:spcPct val="80000"/>
              </a:lnSpc>
            </a:pPr>
            <a:r>
              <a:rPr lang="vi-VN" sz="1200" dirty="0">
                <a:solidFill>
                  <a:prstClr val="black"/>
                </a:solidFill>
                <a:latin typeface="Times New Roman" pitchFamily="18" charset="0"/>
                <a:ea typeface="+mj-ea"/>
                <a:cs typeface="Times New Roman" pitchFamily="18" charset="0"/>
                <a:sym typeface="Wingdings 2"/>
              </a:rPr>
              <a:t>d. operaţiuni de plăţi;</a:t>
            </a:r>
          </a:p>
          <a:p>
            <a:pPr algn="l">
              <a:lnSpc>
                <a:spcPct val="80000"/>
              </a:lnSpc>
            </a:pPr>
            <a:r>
              <a:rPr lang="vi-VN" sz="1200" dirty="0">
                <a:solidFill>
                  <a:prstClr val="black"/>
                </a:solidFill>
                <a:latin typeface="Times New Roman" pitchFamily="18" charset="0"/>
                <a:ea typeface="+mj-ea"/>
                <a:cs typeface="Times New Roman" pitchFamily="18" charset="0"/>
                <a:sym typeface="Wingdings 2"/>
              </a:rPr>
              <a:t>e. emitere şi administrare de mijloace de plată.</a:t>
            </a:r>
            <a:endParaRPr lang="ro-RO" sz="1200" dirty="0">
              <a:solidFill>
                <a:prstClr val="black"/>
              </a:solidFill>
              <a:latin typeface="Times New Roman" pitchFamily="18" charset="0"/>
              <a:ea typeface="+mj-ea"/>
              <a:cs typeface="Times New Roman" pitchFamily="18" charset="0"/>
              <a:sym typeface="Wingdings 2"/>
            </a:endParaRPr>
          </a:p>
          <a:p>
            <a:pPr algn="l"/>
            <a:endParaRPr lang="ro-RO" dirty="0"/>
          </a:p>
        </p:txBody>
      </p:sp>
      <p:pic>
        <p:nvPicPr>
          <p:cNvPr id="7170" name="Picture 2" descr="https://scontent-otp1-1.xx.fbcdn.net/v/t1.0-9/30624056_1634704496606637_4138328575994494976_n.jpg?_nc_cat=0&amp;oh=6c21a0dd74dd6eb6dc2f9ae929995178&amp;oe=5B721917"/>
          <p:cNvPicPr>
            <a:picLocks noChangeAspect="1" noChangeArrowheads="1"/>
          </p:cNvPicPr>
          <p:nvPr/>
        </p:nvPicPr>
        <p:blipFill>
          <a:blip r:embed="rId3" cstate="print"/>
          <a:srcRect/>
          <a:stretch>
            <a:fillRect/>
          </a:stretch>
        </p:blipFill>
        <p:spPr bwMode="auto">
          <a:xfrm>
            <a:off x="6248400" y="1066800"/>
            <a:ext cx="2762250" cy="2071688"/>
          </a:xfrm>
          <a:prstGeom prst="ellipse">
            <a:avLst/>
          </a:prstGeom>
          <a:ln>
            <a:noFill/>
          </a:ln>
          <a:effectLst>
            <a:softEdge rad="112500"/>
          </a:effectLst>
        </p:spPr>
      </p:pic>
      <p:pic>
        <p:nvPicPr>
          <p:cNvPr id="7172" name="Picture 4" descr="https://scontent-otp1-1.xx.fbcdn.net/v/t1.0-9/30595189_1634704386606648_5062518973027844096_n.jpg?_nc_cat=0&amp;oh=0a165ecd26bb143e3bb845e450dac040&amp;oe=5B69034A"/>
          <p:cNvPicPr>
            <a:picLocks noChangeAspect="1" noChangeArrowheads="1"/>
          </p:cNvPicPr>
          <p:nvPr/>
        </p:nvPicPr>
        <p:blipFill>
          <a:blip r:embed="rId4" cstate="print"/>
          <a:srcRect/>
          <a:stretch>
            <a:fillRect/>
          </a:stretch>
        </p:blipFill>
        <p:spPr bwMode="auto">
          <a:xfrm>
            <a:off x="4114800" y="2286000"/>
            <a:ext cx="2819400" cy="2114550"/>
          </a:xfrm>
          <a:prstGeom prst="ellipse">
            <a:avLst/>
          </a:prstGeom>
          <a:ln>
            <a:noFill/>
          </a:ln>
          <a:effectLst>
            <a:softEdge rad="112500"/>
          </a:effectLst>
        </p:spPr>
      </p:pic>
      <p:pic>
        <p:nvPicPr>
          <p:cNvPr id="7174" name="Picture 6" descr="https://scontent-otp1-1.xx.fbcdn.net/v/t1.0-9/30594208_1634714759938944_472270034022957056_n.jpg?_nc_cat=0&amp;oh=0298bb7df9457849c295646b75d839c5&amp;oe=5B2DF12E"/>
          <p:cNvPicPr>
            <a:picLocks noChangeAspect="1" noChangeArrowheads="1"/>
          </p:cNvPicPr>
          <p:nvPr/>
        </p:nvPicPr>
        <p:blipFill>
          <a:blip r:embed="rId5" cstate="print"/>
          <a:srcRect/>
          <a:stretch>
            <a:fillRect/>
          </a:stretch>
        </p:blipFill>
        <p:spPr bwMode="auto">
          <a:xfrm>
            <a:off x="4572000" y="4191000"/>
            <a:ext cx="2844800" cy="2133600"/>
          </a:xfrm>
          <a:prstGeom prst="ellipse">
            <a:avLst/>
          </a:prstGeom>
          <a:ln>
            <a:noFill/>
          </a:ln>
          <a:effectLst>
            <a:softEdge rad="112500"/>
          </a:effectLst>
        </p:spPr>
      </p:pic>
    </p:spTree>
    <p:extLst>
      <p:ext uri="{BB962C8B-B14F-4D97-AF65-F5344CB8AC3E}">
        <p14:creationId xmlns:p14="http://schemas.microsoft.com/office/powerpoint/2010/main" val="9904487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Alexandra\Desktop\template_inter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p:nvPr>
        </p:nvSpPr>
        <p:spPr>
          <a:xfrm>
            <a:off x="2514600" y="184665"/>
            <a:ext cx="4267201" cy="1224715"/>
          </a:xfrm>
        </p:spPr>
        <p:txBody>
          <a:bodyPr>
            <a:normAutofit fontScale="62500" lnSpcReduction="20000"/>
          </a:bodyPr>
          <a:lstStyle/>
          <a:p>
            <a:r>
              <a:rPr lang="ro-RO" b="1" dirty="0">
                <a:solidFill>
                  <a:schemeClr val="tx1"/>
                </a:solidFill>
              </a:rPr>
              <a:t>Povestea continuă cu...</a:t>
            </a:r>
          </a:p>
          <a:p>
            <a:r>
              <a:rPr lang="ro-RO" b="1" dirty="0">
                <a:solidFill>
                  <a:schemeClr val="tx1"/>
                </a:solidFill>
              </a:rPr>
              <a:t>TÂRGUL DE DULCIURI ȘI ORNAMENTE</a:t>
            </a:r>
          </a:p>
          <a:p>
            <a:r>
              <a:rPr lang="ro-RO" b="1" dirty="0">
                <a:solidFill>
                  <a:schemeClr val="tx1"/>
                </a:solidFill>
              </a:rPr>
              <a:t>”Moș Nicolae este......un dulce!”</a:t>
            </a:r>
          </a:p>
        </p:txBody>
      </p:sp>
      <p:sp>
        <p:nvSpPr>
          <p:cNvPr id="6" name="TextBox 5"/>
          <p:cNvSpPr txBox="1"/>
          <p:nvPr/>
        </p:nvSpPr>
        <p:spPr>
          <a:xfrm>
            <a:off x="117143" y="2461183"/>
            <a:ext cx="8991600" cy="1754326"/>
          </a:xfrm>
          <a:prstGeom prst="rect">
            <a:avLst/>
          </a:prstGeom>
          <a:noFill/>
        </p:spPr>
        <p:txBody>
          <a:bodyPr wrap="square" rtlCol="0">
            <a:spAutoFit/>
          </a:bodyPr>
          <a:lstStyle/>
          <a:p>
            <a:r>
              <a:rPr lang="ro-RO" dirty="0"/>
              <a:t>	Se apropiau sărbătorile de iarnă.  Cu trei săptămâni înainte am început pregătirile. Anul acesta am realizat picturi pe sticlă. Am comandat bucăți de sticlă la un atelier de rame, geamuri și oglinzi. Apoi , la orele de arte plastice, le-am pictat. Am realizat tablouri specifice iernii. Le-am  finisat, folosind aracet și coli albe. Produsele finale au fost nemaipomenite. 					Am reușit să le vindem pe toate cu 2,5 lei 								bucata. 	</a:t>
            </a:r>
          </a:p>
        </p:txBody>
      </p:sp>
      <p:sp>
        <p:nvSpPr>
          <p:cNvPr id="7" name="TextBox 6"/>
          <p:cNvSpPr txBox="1"/>
          <p:nvPr/>
        </p:nvSpPr>
        <p:spPr>
          <a:xfrm>
            <a:off x="3048000" y="1409381"/>
            <a:ext cx="3505200" cy="646331"/>
          </a:xfrm>
          <a:prstGeom prst="rect">
            <a:avLst/>
          </a:prstGeom>
          <a:noFill/>
        </p:spPr>
        <p:txBody>
          <a:bodyPr wrap="square" rtlCol="0">
            <a:spAutoFit/>
          </a:bodyPr>
          <a:lstStyle/>
          <a:p>
            <a:pPr algn="ctr"/>
            <a:r>
              <a:rPr lang="ro-RO" b="1" dirty="0">
                <a:effectLst>
                  <a:outerShdw blurRad="38100" dist="38100" dir="2700000" algn="tl">
                    <a:srgbClr val="000000">
                      <a:alpha val="43137"/>
                    </a:srgbClr>
                  </a:outerShdw>
                </a:effectLst>
              </a:rPr>
              <a:t>Motto- ul TÂRGULUI: ”Gustă, cumpără și vei fi câștigat!”</a:t>
            </a:r>
          </a:p>
        </p:txBody>
      </p:sp>
      <p:pic>
        <p:nvPicPr>
          <p:cNvPr id="409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2504" r="22365"/>
          <a:stretch/>
        </p:blipFill>
        <p:spPr bwMode="auto">
          <a:xfrm>
            <a:off x="304800" y="164428"/>
            <a:ext cx="2057400" cy="22734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1852" t="6640" r="6222"/>
          <a:stretch/>
        </p:blipFill>
        <p:spPr bwMode="auto">
          <a:xfrm>
            <a:off x="304800" y="3657600"/>
            <a:ext cx="3764260" cy="2747048"/>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0946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lexandra\Desktop\template_inter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2"/>
          <p:cNvSpPr>
            <a:spLocks noGrp="1"/>
          </p:cNvSpPr>
          <p:nvPr>
            <p:ph type="subTitle" idx="1"/>
          </p:nvPr>
        </p:nvSpPr>
        <p:spPr>
          <a:xfrm>
            <a:off x="2514601" y="184665"/>
            <a:ext cx="3962400" cy="882135"/>
          </a:xfrm>
        </p:spPr>
        <p:txBody>
          <a:bodyPr>
            <a:normAutofit fontScale="92500" lnSpcReduction="20000"/>
          </a:bodyPr>
          <a:lstStyle/>
          <a:p>
            <a:r>
              <a:rPr lang="ro-RO" b="1" dirty="0">
                <a:solidFill>
                  <a:schemeClr val="tx1"/>
                </a:solidFill>
              </a:rPr>
              <a:t>Dar târgul a fost....un dulce</a:t>
            </a:r>
          </a:p>
        </p:txBody>
      </p:sp>
      <p:sp>
        <p:nvSpPr>
          <p:cNvPr id="6" name="TextBox 5"/>
          <p:cNvSpPr txBox="1"/>
          <p:nvPr/>
        </p:nvSpPr>
        <p:spPr>
          <a:xfrm>
            <a:off x="167185" y="1066800"/>
            <a:ext cx="8991600" cy="2308324"/>
          </a:xfrm>
          <a:prstGeom prst="rect">
            <a:avLst/>
          </a:prstGeom>
          <a:noFill/>
        </p:spPr>
        <p:txBody>
          <a:bodyPr wrap="square" rtlCol="0">
            <a:spAutoFit/>
          </a:bodyPr>
          <a:lstStyle/>
          <a:p>
            <a:r>
              <a:rPr lang="ro-RO" dirty="0"/>
              <a:t>	Pe lângă tablourile de iarnă am vândut și dulciuri realizate de noi.Mai întâi  ne-am instruit . </a:t>
            </a:r>
          </a:p>
          <a:p>
            <a:r>
              <a:rPr lang="ro-RO" dirty="0"/>
              <a:t>	Am avut sprijiin în derularea activităților, pe de o parte, din partea părinților, iar pe cealaltă parte din direcția firmei de catering care ne asigură masa caldă zilnică. Firma s-a implicat, invitându-ne în sediul de producție, unde am văzut procesul de lucru care conduce la obținerea unor produse de calitate, cu impact asupra clienților. Am fost instruiți de specialiști în patiserie cum să obținem niște eclere savuroase. Noi am pregătit cojile de eclere pe care le-am umplut pentru târgul ”MOȘ Nicolae este....UN DULCE”. </a:t>
            </a:r>
          </a:p>
        </p:txBody>
      </p:sp>
      <p:pic>
        <p:nvPicPr>
          <p:cNvPr id="5122" name="Picture 2" descr="D:\Scoala Livia\clasa a IV=a\foto clasa a IV-a\FLS catering\DSC03793.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976" t="22482" r="27112"/>
          <a:stretch/>
        </p:blipFill>
        <p:spPr bwMode="auto">
          <a:xfrm>
            <a:off x="167185" y="3451402"/>
            <a:ext cx="3207225" cy="29178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3" name="Picture 3" descr="D:\Scoala Livia\clasa a IV=a\foto clasa a IV-a\FLS catering\DSC0381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05200" y="3733800"/>
            <a:ext cx="3513458" cy="263540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3737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lexandra\Desktop\template_inter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49" y="-1251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659340" y="4432300"/>
            <a:ext cx="3505200" cy="1905000"/>
          </a:xfrm>
        </p:spPr>
        <p:txBody>
          <a:bodyPr>
            <a:noAutofit/>
          </a:bodyPr>
          <a:lstStyle/>
          <a:p>
            <a:pPr algn="just"/>
            <a:r>
              <a:rPr lang="ro-RO" sz="1800" dirty="0">
                <a:latin typeface="Times New Roman" pitchFamily="18" charset="0"/>
                <a:cs typeface="Times New Roman" pitchFamily="18" charset="0"/>
              </a:rPr>
              <a:t>	</a:t>
            </a:r>
          </a:p>
        </p:txBody>
      </p:sp>
      <p:sp>
        <p:nvSpPr>
          <p:cNvPr id="3" name="Rectangle 2"/>
          <p:cNvSpPr/>
          <p:nvPr/>
        </p:nvSpPr>
        <p:spPr>
          <a:xfrm>
            <a:off x="152400" y="152400"/>
            <a:ext cx="4267200" cy="2308324"/>
          </a:xfrm>
          <a:prstGeom prst="rect">
            <a:avLst/>
          </a:prstGeom>
        </p:spPr>
        <p:txBody>
          <a:bodyPr wrap="square">
            <a:spAutoFit/>
          </a:bodyPr>
          <a:lstStyle/>
          <a:p>
            <a:r>
              <a:rPr lang="ro-RO" dirty="0"/>
              <a:t>	</a:t>
            </a:r>
            <a:r>
              <a:rPr lang="ro-RO" dirty="0">
                <a:latin typeface="Times New Roman" pitchFamily="18" charset="0"/>
                <a:cs typeface="Times New Roman" pitchFamily="18" charset="0"/>
              </a:rPr>
              <a:t>Apoi, tot specialistii ne-au ajutat să ne prezentăm și vindem produsele în cadrul târgului. Un sfat și sprijin PROFESIONIST contează în orice domeniu. </a:t>
            </a:r>
          </a:p>
          <a:p>
            <a:r>
              <a:rPr lang="ro-RO" dirty="0">
                <a:latin typeface="Times New Roman" pitchFamily="18" charset="0"/>
                <a:cs typeface="Times New Roman" pitchFamily="18" charset="0"/>
              </a:rPr>
              <a:t>	După ce am scăzut costurile materialelor, am constatat că profitul obținut era mulțumitor.</a:t>
            </a:r>
          </a:p>
        </p:txBody>
      </p:sp>
      <p:pic>
        <p:nvPicPr>
          <p:cNvPr id="6146" name="Picture 2" descr="C:\Users\Alexandra\Downloads\24799571_1508866495857105_598062547468254806_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400" y="152400"/>
            <a:ext cx="3276599" cy="245744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Users\Alexandra\Downloads\24837628_1508867085857046_5408967989325283036_o (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9277" y="2050220"/>
            <a:ext cx="3036345" cy="227725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0" name="Picture 2" descr="Fotografia postatÄ de Livia Cirstoi."/>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5044" y="2460724"/>
            <a:ext cx="2844799" cy="21336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Fotografia postatÄ de Livia Cirstoi."/>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49170" y="4236493"/>
            <a:ext cx="2930525" cy="21978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Fotografia postatÄ de Livia Cirstoi."/>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56352" y="4236493"/>
            <a:ext cx="3131403" cy="234855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4186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ro-RO"/>
          </a:p>
        </p:txBody>
      </p:sp>
      <p:sp>
        <p:nvSpPr>
          <p:cNvPr id="3" name="Subtitle 2"/>
          <p:cNvSpPr>
            <a:spLocks noGrp="1"/>
          </p:cNvSpPr>
          <p:nvPr>
            <p:ph type="subTitle" idx="1"/>
          </p:nvPr>
        </p:nvSpPr>
        <p:spPr/>
        <p:txBody>
          <a:bodyPr/>
          <a:lstStyle/>
          <a:p>
            <a:endParaRPr lang="ro-RO"/>
          </a:p>
        </p:txBody>
      </p:sp>
      <p:pic>
        <p:nvPicPr>
          <p:cNvPr id="5" name="Picture 2" descr="C:\Users\Alexandra\Desktop\template_inter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40228"/>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17311" y="3592773"/>
            <a:ext cx="3962400" cy="2862322"/>
          </a:xfrm>
          <a:prstGeom prst="rect">
            <a:avLst/>
          </a:prstGeom>
          <a:noFill/>
        </p:spPr>
        <p:txBody>
          <a:bodyPr wrap="square" rtlCol="0">
            <a:spAutoFit/>
          </a:bodyPr>
          <a:lstStyle/>
          <a:p>
            <a:pPr algn="just"/>
            <a:r>
              <a:rPr lang="ro-RO" dirty="0">
                <a:latin typeface="Times New Roman" pitchFamily="18" charset="0"/>
                <a:cs typeface="Times New Roman" pitchFamily="18" charset="0"/>
              </a:rPr>
              <a:t>	Evenimentul a fost un adevărat curs de educaţie economică şi antreprenorială, dar şi o lecţie despre voluntariat, caritate şi altruism, lucru remarcat in entuziasmul cu care toata lumea s-a dedicat și zambetul datorat minunatului sentiment pe care l-am simtit cu totii daruind pentru copiii mai putin norocosi.</a:t>
            </a:r>
            <a:br>
              <a:rPr lang="ro-RO" dirty="0">
                <a:latin typeface="Times New Roman" pitchFamily="18" charset="0"/>
                <a:cs typeface="Times New Roman" pitchFamily="18" charset="0"/>
              </a:rPr>
            </a:br>
            <a:endParaRPr lang="ro-RO" dirty="0">
              <a:latin typeface="Times New Roman" pitchFamily="18" charset="0"/>
              <a:cs typeface="Times New Roman" pitchFamily="18" charset="0"/>
            </a:endParaRPr>
          </a:p>
        </p:txBody>
      </p:sp>
      <p:sp>
        <p:nvSpPr>
          <p:cNvPr id="7" name="TextBox 6"/>
          <p:cNvSpPr txBox="1"/>
          <p:nvPr/>
        </p:nvSpPr>
        <p:spPr>
          <a:xfrm>
            <a:off x="4876800" y="3352800"/>
            <a:ext cx="3957851" cy="1200329"/>
          </a:xfrm>
          <a:prstGeom prst="rect">
            <a:avLst/>
          </a:prstGeom>
          <a:noFill/>
        </p:spPr>
        <p:txBody>
          <a:bodyPr wrap="square" rtlCol="0">
            <a:spAutoFit/>
          </a:bodyPr>
          <a:lstStyle/>
          <a:p>
            <a:r>
              <a:rPr lang="ro-RO" dirty="0">
                <a:latin typeface="Times New Roman" pitchFamily="18" charset="0"/>
                <a:cs typeface="Times New Roman" pitchFamily="18" charset="0"/>
                <a:hlinkClick r:id="rId3"/>
              </a:rPr>
              <a:t>http://opiniabuzau.ro/foto-cu-sprijinul-crucii-rosii-filiala-buzau-202-copii-de-centrul-special-de-educatie-incluziva-au-primit-daruri-de-la-elevii-scolii-nr-15</a:t>
            </a:r>
            <a:endParaRPr lang="ro-RO" dirty="0"/>
          </a:p>
        </p:txBody>
      </p:sp>
      <p:sp>
        <p:nvSpPr>
          <p:cNvPr id="8" name="TextBox 7"/>
          <p:cNvSpPr txBox="1"/>
          <p:nvPr/>
        </p:nvSpPr>
        <p:spPr>
          <a:xfrm>
            <a:off x="381000" y="1714902"/>
            <a:ext cx="3733800" cy="1754326"/>
          </a:xfrm>
          <a:prstGeom prst="rect">
            <a:avLst/>
          </a:prstGeom>
          <a:noFill/>
        </p:spPr>
        <p:txBody>
          <a:bodyPr wrap="square" rtlCol="0">
            <a:spAutoFit/>
          </a:bodyPr>
          <a:lstStyle/>
          <a:p>
            <a:pPr algn="just"/>
            <a:r>
              <a:rPr lang="ro-RO" dirty="0">
                <a:latin typeface="Times New Roman" pitchFamily="18" charset="0"/>
                <a:cs typeface="Times New Roman" pitchFamily="18" charset="0"/>
              </a:rPr>
              <a:t>	Cu o parte din banii strânşi am ajutat copiii dintr-un centru de copii cu dizabilităţi. Am cumpărat alimente de bază pe care le-am  dăruit copiilor de acolo pentru a avea o masă de Crăciun. </a:t>
            </a:r>
            <a:endParaRPr lang="ro-RO" dirty="0"/>
          </a:p>
        </p:txBody>
      </p:sp>
      <p:pic>
        <p:nvPicPr>
          <p:cNvPr id="9" name="Picture 3" descr="C:\Users\Alexandra\Downloads\24785262_1508867619190326_5937834311900441919_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551" y="-50946"/>
            <a:ext cx="2214349" cy="208773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7" name="Picture 3" descr="D:\Scoala Livia\clasa a IV=a\foto clasa a IV-a\Targ Mos Nicolae\DSC0388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6800" y="310775"/>
            <a:ext cx="3743898" cy="280825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4431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lexandra\Desktop\template_inter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3884"/>
            <a:ext cx="9117842" cy="6838382"/>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p:nvPr>
        </p:nvSpPr>
        <p:spPr>
          <a:xfrm>
            <a:off x="1447800" y="228600"/>
            <a:ext cx="5715000" cy="685800"/>
          </a:xfrm>
        </p:spPr>
        <p:txBody>
          <a:bodyPr>
            <a:normAutofit fontScale="62500" lnSpcReduction="20000"/>
          </a:bodyPr>
          <a:lstStyle/>
          <a:p>
            <a:r>
              <a:rPr lang="ro-RO" b="1" dirty="0">
                <a:solidFill>
                  <a:schemeClr val="tx1"/>
                </a:solidFill>
              </a:rPr>
              <a:t>Apoi cu ...</a:t>
            </a:r>
          </a:p>
          <a:p>
            <a:r>
              <a:rPr lang="ro-RO" b="1" dirty="0">
                <a:solidFill>
                  <a:schemeClr val="tx1"/>
                </a:solidFill>
              </a:rPr>
              <a:t>”MARTIE ANTREPRENOR”</a:t>
            </a:r>
          </a:p>
        </p:txBody>
      </p:sp>
      <p:sp>
        <p:nvSpPr>
          <p:cNvPr id="5" name="TextBox 4"/>
          <p:cNvSpPr txBox="1"/>
          <p:nvPr/>
        </p:nvSpPr>
        <p:spPr>
          <a:xfrm>
            <a:off x="309349" y="838200"/>
            <a:ext cx="8610600" cy="2308324"/>
          </a:xfrm>
          <a:prstGeom prst="rect">
            <a:avLst/>
          </a:prstGeom>
          <a:noFill/>
        </p:spPr>
        <p:txBody>
          <a:bodyPr wrap="square" rtlCol="0">
            <a:spAutoFit/>
          </a:bodyPr>
          <a:lstStyle/>
          <a:p>
            <a:r>
              <a:rPr lang="ro-RO" dirty="0"/>
              <a:t>	</a:t>
            </a:r>
            <a:r>
              <a:rPr lang="ro-RO" dirty="0">
                <a:latin typeface="Times New Roman" pitchFamily="18" charset="0"/>
                <a:cs typeface="Times New Roman" pitchFamily="18" charset="0"/>
              </a:rPr>
              <a:t>Începutul  avusese loc. Simțisem gustul banilor și...trebuia să încercăm iar. </a:t>
            </a:r>
          </a:p>
          <a:p>
            <a:r>
              <a:rPr lang="ro-RO" dirty="0">
                <a:latin typeface="Times New Roman" pitchFamily="18" charset="0"/>
                <a:cs typeface="Times New Roman" pitchFamily="18" charset="0"/>
              </a:rPr>
              <a:t>	Ne-am organizat, aprovizionat, am muncit și am vândut. Ce am făcut? Am ornat niște ghivecele vechi de lut cu sfoară și dantelă. Apoi am cumpărat, de la o seră de flori din Tisău, cu 1,5 lei /buc., 30 de fire de panseluțe și doi saci de pământ de flori. Am pus florile în ghivecelele ornate si le-am vândut, la prețul de 10 lei bucata.</a:t>
            </a:r>
          </a:p>
          <a:p>
            <a:r>
              <a:rPr lang="ro-RO" dirty="0">
                <a:latin typeface="Times New Roman" pitchFamily="18" charset="0"/>
                <a:cs typeface="Times New Roman" pitchFamily="18" charset="0"/>
              </a:rPr>
              <a:t>Rezultatele muncii s-au arătat destul de repede. </a:t>
            </a:r>
          </a:p>
          <a:p>
            <a:r>
              <a:rPr lang="ro-RO" dirty="0">
                <a:latin typeface="Times New Roman" pitchFamily="18" charset="0"/>
                <a:cs typeface="Times New Roman" pitchFamily="18" charset="0"/>
              </a:rPr>
              <a:t>	Ce mult ne-am bucurat! </a:t>
            </a:r>
          </a:p>
          <a:p>
            <a:r>
              <a:rPr lang="ro-RO" dirty="0">
                <a:latin typeface="Times New Roman" pitchFamily="18" charset="0"/>
                <a:cs typeface="Times New Roman" pitchFamily="18" charset="0"/>
              </a:rPr>
              <a:t>Am reușit să strângem bani pentru agapa de sfârșit de an.</a:t>
            </a:r>
          </a:p>
        </p:txBody>
      </p:sp>
      <p:pic>
        <p:nvPicPr>
          <p:cNvPr id="7172" name="Picture 4" descr="https://scontent.fotp3-1.fna.fbcdn.net/v/t1.0-9/30124524_1628190537258033_8782599673778012160_n.jpg?_nc_cat=0&amp;oh=482b6236ba1986e3f3b3c9efa0f65d68&amp;oe=5B2C7E1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122" y="3171037"/>
            <a:ext cx="3145270" cy="235895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4" name="Picture 6" descr="https://scontent.fotp3-1.fna.fbcdn.net/v/t1.0-0/s261x260/30127040_1628190520591368_4173099596135792640_n.jpg?_nc_cat=0&amp;oh=1551355e376fc49f151dda5d727f7799&amp;oe=5B2A7FDB"/>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5202" y="2282006"/>
            <a:ext cx="2727515" cy="20378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6" name="Picture 8" descr="https://scontent.fotp3-1.fna.fbcdn.net/v/t1.0-9/29790067_1628185047258582_5540239251829948416_n.jpg?_nc_cat=0&amp;oh=d33ce2a430c13833add273bf2d929459&amp;oe=5B64307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57600" y="4114800"/>
            <a:ext cx="2721926" cy="20414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385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Alexandra\Desktop\template_inter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Vertical Scroll 5"/>
          <p:cNvSpPr/>
          <p:nvPr/>
        </p:nvSpPr>
        <p:spPr>
          <a:xfrm>
            <a:off x="423081" y="609600"/>
            <a:ext cx="8229600" cy="5029200"/>
          </a:xfrm>
          <a:prstGeom prst="verticalScroll">
            <a:avLst>
              <a:gd name="adj" fmla="val 23083"/>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ro-RO"/>
          </a:p>
        </p:txBody>
      </p:sp>
      <p:sp>
        <p:nvSpPr>
          <p:cNvPr id="7" name="Title 1"/>
          <p:cNvSpPr txBox="1">
            <a:spLocks/>
          </p:cNvSpPr>
          <p:nvPr/>
        </p:nvSpPr>
        <p:spPr>
          <a:xfrm>
            <a:off x="2438400" y="877563"/>
            <a:ext cx="5949287" cy="535926"/>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o-RO" dirty="0"/>
              <a:t>Sfârșitul poveștii noastre</a:t>
            </a:r>
          </a:p>
        </p:txBody>
      </p:sp>
      <p:sp>
        <p:nvSpPr>
          <p:cNvPr id="8" name="TextBox 7"/>
          <p:cNvSpPr txBox="1"/>
          <p:nvPr/>
        </p:nvSpPr>
        <p:spPr>
          <a:xfrm>
            <a:off x="1698009" y="2362200"/>
            <a:ext cx="5679743" cy="1569660"/>
          </a:xfrm>
          <a:prstGeom prst="rect">
            <a:avLst/>
          </a:prstGeom>
          <a:noFill/>
        </p:spPr>
        <p:txBody>
          <a:bodyPr wrap="square" rtlCol="0">
            <a:spAutoFit/>
          </a:bodyPr>
          <a:lstStyle/>
          <a:p>
            <a:r>
              <a:rPr lang="ro-RO" dirty="0"/>
              <a:t>	</a:t>
            </a:r>
            <a:r>
              <a:rPr lang="ro-RO" sz="2400" dirty="0">
                <a:latin typeface="Times New Roman" pitchFamily="18" charset="0"/>
                <a:cs typeface="Times New Roman" pitchFamily="18" charset="0"/>
              </a:rPr>
              <a:t>Și-am încălecat pe-o șa și v-am povestit aventurile noastre pe tărâmul banilor și economiilor. Povestea continuă și va continua mulți ani de acum înainte</a:t>
            </a:r>
            <a:r>
              <a:rPr lang="ro-RO" dirty="0">
                <a:latin typeface="Times New Roman" pitchFamily="18" charset="0"/>
                <a:cs typeface="Times New Roman" pitchFamily="18" charset="0"/>
              </a:rPr>
              <a:t>.</a:t>
            </a:r>
          </a:p>
        </p:txBody>
      </p:sp>
    </p:spTree>
    <p:extLst>
      <p:ext uri="{BB962C8B-B14F-4D97-AF65-F5344CB8AC3E}">
        <p14:creationId xmlns:p14="http://schemas.microsoft.com/office/powerpoint/2010/main" val="8107876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321</TotalTime>
  <Words>1228</Words>
  <Application>Microsoft Office PowerPoint</Application>
  <PresentationFormat>Expunere pe ecran (4:3)</PresentationFormat>
  <Paragraphs>77</Paragraphs>
  <Slides>12</Slides>
  <Notes>0</Notes>
  <HiddenSlides>0</HiddenSlides>
  <MMClips>0</MMClips>
  <ScaleCrop>false</ScaleCrop>
  <HeadingPairs>
    <vt:vector size="6" baseType="variant">
      <vt:variant>
        <vt:lpstr>Fonturi utilizate</vt:lpstr>
      </vt:variant>
      <vt:variant>
        <vt:i4>5</vt:i4>
      </vt:variant>
      <vt:variant>
        <vt:lpstr>Temă</vt:lpstr>
      </vt:variant>
      <vt:variant>
        <vt:i4>1</vt:i4>
      </vt:variant>
      <vt:variant>
        <vt:lpstr>Titluri diapozitive</vt:lpstr>
      </vt:variant>
      <vt:variant>
        <vt:i4>12</vt:i4>
      </vt:variant>
    </vt:vector>
  </HeadingPairs>
  <TitlesOfParts>
    <vt:vector size="18" baseType="lpstr">
      <vt:lpstr>Arial</vt:lpstr>
      <vt:lpstr>Calibri</vt:lpstr>
      <vt:lpstr>Times New Roman</vt:lpstr>
      <vt:lpstr>Wingdings</vt:lpstr>
      <vt:lpstr>Wingdings 2</vt:lpstr>
      <vt:lpstr>Office Theme</vt:lpstr>
      <vt:lpstr>Prezentare PowerPoint</vt:lpstr>
      <vt:lpstr>Prezentare PowerPoint</vt:lpstr>
      <vt:lpstr>Prezentare PowerPoint</vt:lpstr>
      <vt:lpstr>TROCUL a fost prima experiență</vt:lpstr>
      <vt:lpstr>Prezentare PowerPoint</vt:lpstr>
      <vt:lpstr>Prezentare PowerPoint</vt:lpstr>
      <vt:lpstr>Prezentare PowerPoint</vt:lpstr>
      <vt:lpstr>Prezentare PowerPoint</vt:lpstr>
      <vt:lpstr> </vt:lpstr>
      <vt:lpstr>Prezentare PowerPoint</vt:lpstr>
      <vt:lpstr>Prezentare PowerPoint</vt:lpstr>
      <vt:lpstr>Prezentare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Alexandra</dc:creator>
  <cp:lastModifiedBy>ISJBZ13</cp:lastModifiedBy>
  <cp:revision>76</cp:revision>
  <dcterms:created xsi:type="dcterms:W3CDTF">2006-08-16T00:00:00Z</dcterms:created>
  <dcterms:modified xsi:type="dcterms:W3CDTF">2021-06-09T11:39:42Z</dcterms:modified>
</cp:coreProperties>
</file>