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7" r:id="rId4"/>
    <p:sldId id="268" r:id="rId5"/>
    <p:sldId id="269" r:id="rId6"/>
    <p:sldId id="258" r:id="rId7"/>
    <p:sldId id="261" r:id="rId8"/>
    <p:sldId id="262" r:id="rId9"/>
    <p:sldId id="265" r:id="rId10"/>
    <p:sldId id="266" r:id="rId11"/>
    <p:sldId id="260" r:id="rId12"/>
    <p:sldId id="259" r:id="rId13"/>
    <p:sldId id="263" r:id="rId14"/>
    <p:sldId id="264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-82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7B8BF-41DB-4B19-B5DB-BE334574C93A}" type="datetimeFigureOut">
              <a:rPr lang="en-GB" smtClean="0"/>
              <a:pPr/>
              <a:t>27/05/2025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064170-A39E-49AB-9F3F-18953A8E407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064170-A39E-49AB-9F3F-18953A8E4078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54404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2324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103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1617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00189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24250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73279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959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2197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54935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88424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3164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066731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3555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898271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4762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F1191-F017-40EE-96F3-614B84CF100E}" type="datetimeFigureOut">
              <a:rPr lang="en-US" smtClean="0"/>
              <a:pPr/>
              <a:t>5/27/2025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110E616-242D-48CD-8260-DBAD5B7B7E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7508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5CEC2F-AB53-3922-74C1-6A1CBE1EB4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1182" y="1039760"/>
            <a:ext cx="9186203" cy="2389240"/>
          </a:xfrm>
        </p:spPr>
        <p:txBody>
          <a:bodyPr/>
          <a:lstStyle/>
          <a:p>
            <a:pPr algn="ctr"/>
            <a:r>
              <a:rPr lang="ro-RO" sz="2800" dirty="0">
                <a:solidFill>
                  <a:schemeClr val="accent4"/>
                </a:solidFill>
              </a:rPr>
              <a:t>„</a:t>
            </a:r>
            <a:r>
              <a:rPr lang="en-US" sz="2800" dirty="0" err="1">
                <a:solidFill>
                  <a:schemeClr val="accent4"/>
                </a:solidFill>
              </a:rPr>
              <a:t>Valorificarea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  <a:r>
              <a:rPr lang="en-US" sz="2800" dirty="0" err="1">
                <a:solidFill>
                  <a:schemeClr val="accent4"/>
                </a:solidFill>
              </a:rPr>
              <a:t>jocului</a:t>
            </a:r>
            <a:r>
              <a:rPr lang="en-US" sz="2800" dirty="0">
                <a:solidFill>
                  <a:schemeClr val="accent4"/>
                </a:solidFill>
              </a:rPr>
              <a:t> liber</a:t>
            </a:r>
            <a:r>
              <a:rPr lang="ro-RO" sz="2800" dirty="0">
                <a:solidFill>
                  <a:schemeClr val="accent4"/>
                </a:solidFill>
              </a:rPr>
              <a:t> în cadrul mediului natural </a:t>
            </a:r>
            <a:r>
              <a:rPr lang="ro-RO" sz="2800" dirty="0" smtClean="0">
                <a:solidFill>
                  <a:schemeClr val="accent4"/>
                </a:solidFill>
              </a:rPr>
              <a:t>-jocuri </a:t>
            </a:r>
            <a:r>
              <a:rPr lang="ro-RO" sz="2800" dirty="0">
                <a:solidFill>
                  <a:schemeClr val="accent4"/>
                </a:solidFill>
              </a:rPr>
              <a:t>de explorare a mediului înconjurător, a habitatului micilor insecte cu ajutorul lupei( observarea pietrelor, nisipului, ierbii...ca ecosistem)”</a:t>
            </a:r>
            <a:r>
              <a:rPr lang="en-US" sz="2800" dirty="0">
                <a:solidFill>
                  <a:schemeClr val="accent4"/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1BD353C-96A7-9316-5328-C9C062EA32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64864" y="3797614"/>
            <a:ext cx="7766936" cy="1602715"/>
          </a:xfrm>
        </p:spPr>
        <p:txBody>
          <a:bodyPr>
            <a:noAutofit/>
          </a:bodyPr>
          <a:lstStyle/>
          <a:p>
            <a:pPr algn="ctr"/>
            <a:r>
              <a:rPr lang="ro-RO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</a:t>
            </a:r>
            <a:r>
              <a:rPr lang="ro-RO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Botezatu Gabriela , G.P.P. Nr.18 Buzău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98384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B99A5DA-08B9-2999-7F06-E31AE49F1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881" y="185559"/>
            <a:ext cx="9980835" cy="6486882"/>
          </a:xfrm>
        </p:spPr>
        <p:txBody>
          <a:bodyPr>
            <a:normAutofit/>
          </a:bodyPr>
          <a:lstStyle/>
          <a:p>
            <a:pPr algn="l">
              <a:buNone/>
            </a:pPr>
            <a:endParaRPr lang="ro-RO" sz="2400" b="1" i="0" dirty="0">
              <a:solidFill>
                <a:srgbClr val="111111"/>
              </a:solidFill>
              <a:effectLst/>
              <a:latin typeface="Open Sans" panose="020B0606030504020204" pitchFamily="34" charset="0"/>
            </a:endParaRPr>
          </a:p>
          <a:p>
            <a:pPr algn="l">
              <a:buNone/>
            </a:pPr>
            <a:r>
              <a:rPr lang="en-US" sz="28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Ce </a:t>
            </a:r>
            <a:r>
              <a:rPr lang="en-US" sz="28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este</a:t>
            </a:r>
            <a:r>
              <a:rPr lang="en-US" sz="28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8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jocul</a:t>
            </a:r>
            <a:r>
              <a:rPr lang="en-US" sz="28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liber?</a:t>
            </a:r>
          </a:p>
          <a:p>
            <a:pPr algn="l">
              <a:buNone/>
            </a:pP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Jocul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liber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este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o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activitate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nestructurată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în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care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copilul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alege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cum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și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cu cine se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joacă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fără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reguli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impuse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de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adulți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Acesta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sprijină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dezvoltarea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autonomiei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creativității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și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abilităților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sociale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None/>
            </a:pP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De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ce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este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important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jocul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liber?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Stimulează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creativitatea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–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Copiii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cre</a:t>
            </a:r>
            <a:r>
              <a:rPr lang="ro-RO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ază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scenarii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și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o-RO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găsesc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soluții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proprii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Îmbunătățește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reglarea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emoțională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– Reduce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stresul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și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anxietatea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Dezvoltă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abilități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sociale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–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Îi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ajută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negocieze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și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gestioneze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conflicte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Crește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independența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–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Îi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învață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ia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decizii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fără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ajutor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Îmbunătățește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sănătatea</a:t>
            </a:r>
            <a:r>
              <a:rPr lang="en-US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1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fizică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–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Încurajează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mișcarea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și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explorarea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8039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2CB923-DCF0-BAE2-3089-36B4127376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831" y="1079041"/>
            <a:ext cx="9322072" cy="3880773"/>
          </a:xfrm>
        </p:spPr>
        <p:txBody>
          <a:bodyPr/>
          <a:lstStyle/>
          <a:p>
            <a:pPr algn="l">
              <a:buNone/>
            </a:pP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Cum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poți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încuraja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copilul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să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se </a:t>
            </a:r>
            <a:r>
              <a:rPr lang="en-US" sz="2400" b="1" i="0" dirty="0" err="1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joace</a:t>
            </a:r>
            <a:r>
              <a:rPr lang="en-US" sz="2400" b="1" i="0" dirty="0">
                <a:solidFill>
                  <a:srgbClr val="111111"/>
                </a:solidFill>
                <a:effectLst/>
                <a:latin typeface="Open Sans" panose="020B0606030504020204" pitchFamily="34" charset="0"/>
              </a:rPr>
              <a:t> liber?</a:t>
            </a:r>
            <a:endParaRPr lang="ro-RO" sz="2400" b="1" i="0" dirty="0">
              <a:solidFill>
                <a:srgbClr val="111111"/>
              </a:solidFill>
              <a:effectLst/>
              <a:latin typeface="Open Sans" panose="020B0606030504020204" pitchFamily="34" charset="0"/>
            </a:endParaRPr>
          </a:p>
          <a:p>
            <a:pPr algn="l">
              <a:buNone/>
            </a:pPr>
            <a:endParaRPr lang="en-US" sz="2400" b="1" i="0" dirty="0">
              <a:solidFill>
                <a:srgbClr val="111111"/>
              </a:solidFill>
              <a:effectLst/>
              <a:latin typeface="Open Sans" panose="020B0606030504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Oferă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timp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zilnic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pentru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joacă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nestructurată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Lasă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-l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decidă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activitățile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fără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intervenții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Redu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expunerea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la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ecrane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Cre</a:t>
            </a:r>
            <a:r>
              <a:rPr lang="ro-RO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e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ază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un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mediu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de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joacă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variat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(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jucării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simple,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spațiu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sz="2400" b="0" i="0" dirty="0" err="1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sigur</a:t>
            </a:r>
            <a:r>
              <a:rPr lang="en-US" sz="24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710640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A5CF42B-AD7B-EAA7-7AF7-79D998D188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138" y="440096"/>
            <a:ext cx="4128985" cy="550531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0958A56-6D08-AD1C-FB91-0EF0AD45D1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6958" y="440095"/>
            <a:ext cx="4128986" cy="5505315"/>
          </a:xfrm>
          <a:prstGeom prst="rect">
            <a:avLst/>
          </a:prstGeom>
        </p:spPr>
      </p:pic>
      <p:sp>
        <p:nvSpPr>
          <p:cNvPr id="4" name="Smiley Face 3"/>
          <p:cNvSpPr/>
          <p:nvPr/>
        </p:nvSpPr>
        <p:spPr>
          <a:xfrm>
            <a:off x="5922498" y="956602"/>
            <a:ext cx="633046" cy="64711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iley Face 5"/>
          <p:cNvSpPr/>
          <p:nvPr/>
        </p:nvSpPr>
        <p:spPr>
          <a:xfrm>
            <a:off x="9352670" y="1545100"/>
            <a:ext cx="633046" cy="64711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6973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0721BA0-1B7B-7029-012A-0225A5711A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349" y="460324"/>
            <a:ext cx="4030483" cy="537397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E3C2F9E-4D6A-2ABE-D984-ADEE55FD12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22306" y="511849"/>
            <a:ext cx="4375727" cy="5834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91997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C3615E24-8947-51D6-1D1A-6580C011D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16" y="292460"/>
            <a:ext cx="10777248" cy="60198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dirty="0"/>
              <a:t>	</a:t>
            </a:r>
            <a:r>
              <a:rPr lang="en-US" sz="2400" dirty="0" err="1"/>
              <a:t>Mediul</a:t>
            </a:r>
            <a:r>
              <a:rPr lang="en-US" sz="2400" dirty="0"/>
              <a:t> de </a:t>
            </a:r>
            <a:r>
              <a:rPr lang="en-US" sz="2400" dirty="0" err="1"/>
              <a:t>învățare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aer</a:t>
            </a:r>
            <a:r>
              <a:rPr lang="en-US" sz="2400" dirty="0"/>
              <a:t> liber nu </a:t>
            </a:r>
            <a:r>
              <a:rPr lang="en-US" sz="2400" dirty="0" err="1"/>
              <a:t>reprezintă</a:t>
            </a:r>
            <a:r>
              <a:rPr lang="en-US" sz="2400" dirty="0"/>
              <a:t> o </a:t>
            </a:r>
            <a:r>
              <a:rPr lang="en-US" sz="2400" dirty="0" err="1"/>
              <a:t>alternativă</a:t>
            </a:r>
            <a:r>
              <a:rPr lang="en-US" sz="2400" dirty="0"/>
              <a:t> a </a:t>
            </a:r>
            <a:r>
              <a:rPr lang="en-US" sz="2400" dirty="0" err="1"/>
              <a:t>învățării</a:t>
            </a:r>
            <a:r>
              <a:rPr lang="en-US" sz="2400" dirty="0"/>
              <a:t> din </a:t>
            </a:r>
            <a:r>
              <a:rPr lang="en-US" sz="2400" dirty="0" err="1"/>
              <a:t>grădiniță</a:t>
            </a:r>
            <a:r>
              <a:rPr lang="en-US" sz="2400" dirty="0"/>
              <a:t>, ci o </a:t>
            </a:r>
            <a:r>
              <a:rPr lang="en-US" sz="2400" dirty="0" err="1"/>
              <a:t>aprofundare</a:t>
            </a:r>
            <a:r>
              <a:rPr lang="en-US" sz="2400" dirty="0"/>
              <a:t>, o </a:t>
            </a:r>
            <a:r>
              <a:rPr lang="en-US" sz="2400" dirty="0" err="1"/>
              <a:t>personalizare</a:t>
            </a:r>
            <a:r>
              <a:rPr lang="en-US" sz="2400" dirty="0"/>
              <a:t> a </a:t>
            </a:r>
            <a:r>
              <a:rPr lang="en-US" sz="2400" dirty="0" err="1"/>
              <a:t>procesului</a:t>
            </a:r>
            <a:r>
              <a:rPr lang="en-US" sz="2400" dirty="0"/>
              <a:t> </a:t>
            </a:r>
            <a:r>
              <a:rPr lang="en-US" sz="2400" dirty="0" err="1"/>
              <a:t>instructiv-educativ</a:t>
            </a:r>
            <a:r>
              <a:rPr lang="en-US" sz="2400" dirty="0"/>
              <a:t>; </a:t>
            </a:r>
            <a:r>
              <a:rPr lang="en-US" sz="2400" dirty="0" err="1"/>
              <a:t>acest</a:t>
            </a:r>
            <a:r>
              <a:rPr lang="en-US" sz="2400" dirty="0"/>
              <a:t> </a:t>
            </a:r>
            <a:r>
              <a:rPr lang="en-US" sz="2400" dirty="0" err="1"/>
              <a:t>mediu</a:t>
            </a:r>
            <a:r>
              <a:rPr lang="en-US" sz="2400" dirty="0"/>
              <a:t>, </a:t>
            </a:r>
            <a:r>
              <a:rPr lang="en-US" sz="2400" dirty="0" err="1"/>
              <a:t>organizat</a:t>
            </a:r>
            <a:r>
              <a:rPr lang="en-US" sz="2400" dirty="0"/>
              <a:t> </a:t>
            </a:r>
            <a:r>
              <a:rPr lang="en-US" sz="2400" dirty="0" err="1"/>
              <a:t>corespunzător</a:t>
            </a:r>
            <a:r>
              <a:rPr lang="en-US" sz="2400" dirty="0"/>
              <a:t>, </a:t>
            </a:r>
            <a:r>
              <a:rPr lang="en-US" sz="2400" dirty="0" err="1"/>
              <a:t>devine</a:t>
            </a:r>
            <a:r>
              <a:rPr lang="en-US" sz="2400" dirty="0"/>
              <a:t> o </a:t>
            </a:r>
            <a:r>
              <a:rPr lang="en-US" sz="2400" dirty="0" err="1"/>
              <a:t>sursă</a:t>
            </a:r>
            <a:r>
              <a:rPr lang="en-US" sz="2400" dirty="0"/>
              <a:t> de </a:t>
            </a:r>
            <a:r>
              <a:rPr lang="en-US" sz="2400" dirty="0" err="1"/>
              <a:t>cunoaștere</a:t>
            </a:r>
            <a:r>
              <a:rPr lang="en-US" sz="2400" dirty="0"/>
              <a:t>, un </a:t>
            </a:r>
            <a:r>
              <a:rPr lang="en-US" sz="2400" dirty="0" err="1"/>
              <a:t>spațiu</a:t>
            </a:r>
            <a:r>
              <a:rPr lang="en-US" sz="2400" dirty="0"/>
              <a:t> </a:t>
            </a:r>
            <a:r>
              <a:rPr lang="en-US" sz="2400" dirty="0" err="1"/>
              <a:t>stimulativ</a:t>
            </a:r>
            <a:r>
              <a:rPr lang="en-US" sz="2400" dirty="0"/>
              <a:t>, </a:t>
            </a:r>
            <a:r>
              <a:rPr lang="en-US" sz="2400" dirty="0" err="1"/>
              <a:t>confortabil</a:t>
            </a:r>
            <a:r>
              <a:rPr lang="en-US" sz="2400" dirty="0"/>
              <a:t>, </a:t>
            </a:r>
            <a:r>
              <a:rPr lang="en-US" sz="2400" dirty="0" err="1"/>
              <a:t>creativ</a:t>
            </a:r>
            <a:r>
              <a:rPr lang="en-US" sz="2400" dirty="0"/>
              <a:t>, original, </a:t>
            </a:r>
            <a:r>
              <a:rPr lang="en-US" sz="2400" dirty="0" err="1"/>
              <a:t>favorabil</a:t>
            </a:r>
            <a:r>
              <a:rPr lang="en-US" sz="2400" dirty="0"/>
              <a:t> </a:t>
            </a:r>
            <a:r>
              <a:rPr lang="en-US" sz="2400" dirty="0" err="1"/>
              <a:t>dezvoltării</a:t>
            </a:r>
            <a:r>
              <a:rPr lang="en-US" sz="2400" dirty="0"/>
              <a:t> cognitive </a:t>
            </a:r>
            <a:r>
              <a:rPr lang="en-US" sz="2400" dirty="0" err="1"/>
              <a:t>și</a:t>
            </a:r>
            <a:r>
              <a:rPr lang="en-US" sz="2400" dirty="0"/>
              <a:t> socio-</a:t>
            </a:r>
            <a:r>
              <a:rPr lang="en-US" sz="2400" dirty="0" err="1"/>
              <a:t>emoționale</a:t>
            </a:r>
            <a:r>
              <a:rPr lang="en-US" sz="2400" dirty="0"/>
              <a:t> a </a:t>
            </a:r>
            <a:r>
              <a:rPr lang="en-US" sz="2400" dirty="0" err="1"/>
              <a:t>copilului</a:t>
            </a:r>
            <a:r>
              <a:rPr lang="en-US" sz="2400" dirty="0"/>
              <a:t>.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contextul</a:t>
            </a:r>
            <a:r>
              <a:rPr lang="en-US" sz="2400" dirty="0"/>
              <a:t> </a:t>
            </a:r>
            <a:r>
              <a:rPr lang="en-US" sz="2400" dirty="0" err="1"/>
              <a:t>educațional</a:t>
            </a:r>
            <a:r>
              <a:rPr lang="en-US" sz="2400" dirty="0"/>
              <a:t> actual, </a:t>
            </a:r>
            <a:r>
              <a:rPr lang="en-US" sz="2400" dirty="0" err="1"/>
              <a:t>dominat</a:t>
            </a:r>
            <a:r>
              <a:rPr lang="en-US" sz="2400" dirty="0"/>
              <a:t> de </a:t>
            </a:r>
            <a:r>
              <a:rPr lang="en-US" sz="2400" dirty="0" err="1"/>
              <a:t>provocări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schimbări</a:t>
            </a:r>
            <a:r>
              <a:rPr lang="en-US" sz="2400" dirty="0"/>
              <a:t> </a:t>
            </a:r>
            <a:r>
              <a:rPr lang="en-US" sz="2400" dirty="0" err="1"/>
              <a:t>frecvente</a:t>
            </a:r>
            <a:r>
              <a:rPr lang="en-US" sz="2400" dirty="0"/>
              <a:t>, </a:t>
            </a:r>
            <a:r>
              <a:rPr lang="en-US" sz="2400" dirty="0" err="1"/>
              <a:t>este</a:t>
            </a:r>
            <a:r>
              <a:rPr lang="en-US" sz="2400" dirty="0"/>
              <a:t> </a:t>
            </a:r>
            <a:r>
              <a:rPr lang="en-US" sz="2400" dirty="0" err="1"/>
              <a:t>nevoie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ne </a:t>
            </a:r>
            <a:r>
              <a:rPr lang="en-US" sz="2400" dirty="0" err="1"/>
              <a:t>întoarcem</a:t>
            </a:r>
            <a:r>
              <a:rPr lang="en-US" sz="2400" dirty="0"/>
              <a:t> la </a:t>
            </a:r>
            <a:r>
              <a:rPr lang="en-US" sz="2400" dirty="0" err="1"/>
              <a:t>natură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să</a:t>
            </a:r>
            <a:r>
              <a:rPr lang="en-US" sz="2400" dirty="0"/>
              <a:t> </a:t>
            </a:r>
            <a:r>
              <a:rPr lang="en-US" sz="2400" dirty="0" err="1"/>
              <a:t>conectăm</a:t>
            </a:r>
            <a:r>
              <a:rPr lang="en-US" sz="2400" dirty="0"/>
              <a:t> </a:t>
            </a:r>
            <a:r>
              <a:rPr lang="en-US" sz="2400" dirty="0" err="1"/>
              <a:t>copiii</a:t>
            </a:r>
            <a:r>
              <a:rPr lang="en-US" sz="2400" dirty="0"/>
              <a:t> cu </a:t>
            </a:r>
            <a:r>
              <a:rPr lang="en-US" sz="2400" dirty="0" err="1"/>
              <a:t>ea</a:t>
            </a:r>
            <a:r>
              <a:rPr lang="en-US" sz="2400" dirty="0"/>
              <a:t> </a:t>
            </a:r>
            <a:r>
              <a:rPr lang="en-US" sz="2400" dirty="0" err="1"/>
              <a:t>prin</a:t>
            </a:r>
            <a:r>
              <a:rPr lang="en-US" sz="2400" dirty="0"/>
              <a:t> </a:t>
            </a:r>
            <a:r>
              <a:rPr lang="en-US" sz="2400" dirty="0" err="1"/>
              <a:t>activități</a:t>
            </a:r>
            <a:r>
              <a:rPr lang="en-US" sz="2400" dirty="0"/>
              <a:t> diverse</a:t>
            </a:r>
            <a:r>
              <a:rPr lang="ro-RO" sz="2400" dirty="0"/>
              <a:t>.</a:t>
            </a:r>
          </a:p>
          <a:p>
            <a:pPr marL="0" indent="0">
              <a:buNone/>
            </a:pPr>
            <a:r>
              <a:rPr lang="ro-RO" sz="2400" dirty="0"/>
              <a:t>	</a:t>
            </a:r>
            <a:r>
              <a:rPr lang="en-US" sz="2400" dirty="0" err="1"/>
              <a:t>Completarea</a:t>
            </a:r>
            <a:r>
              <a:rPr lang="en-US" sz="2400" dirty="0"/>
              <a:t> </a:t>
            </a:r>
            <a:r>
              <a:rPr lang="en-US" sz="2400" dirty="0" err="1"/>
              <a:t>activităților</a:t>
            </a:r>
            <a:r>
              <a:rPr lang="en-US" sz="2400" dirty="0"/>
              <a:t> din sala de </a:t>
            </a:r>
            <a:r>
              <a:rPr lang="en-US" sz="2400" dirty="0" err="1"/>
              <a:t>grupă</a:t>
            </a:r>
            <a:r>
              <a:rPr lang="en-US" sz="2400" dirty="0"/>
              <a:t> cu </a:t>
            </a:r>
            <a:r>
              <a:rPr lang="en-US" sz="2400" dirty="0" err="1"/>
              <a:t>activități</a:t>
            </a:r>
            <a:r>
              <a:rPr lang="en-US" sz="2400" dirty="0"/>
              <a:t> de </a:t>
            </a:r>
            <a:r>
              <a:rPr lang="en-US" sz="2400" dirty="0" err="1"/>
              <a:t>învățare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aer</a:t>
            </a:r>
            <a:r>
              <a:rPr lang="en-US" sz="2400" dirty="0"/>
              <a:t> liber </a:t>
            </a:r>
            <a:r>
              <a:rPr lang="en-US" sz="2400" dirty="0" err="1"/>
              <a:t>reprezintă</a:t>
            </a:r>
            <a:r>
              <a:rPr lang="en-US" sz="2400" dirty="0"/>
              <a:t> o </a:t>
            </a:r>
            <a:r>
              <a:rPr lang="en-US" sz="2400" dirty="0" err="1"/>
              <a:t>soluție</a:t>
            </a:r>
            <a:r>
              <a:rPr lang="en-US" sz="2400" dirty="0"/>
              <a:t> </a:t>
            </a:r>
            <a:r>
              <a:rPr lang="en-US" sz="2400" dirty="0" err="1"/>
              <a:t>agreată</a:t>
            </a:r>
            <a:r>
              <a:rPr lang="en-US" sz="2400" dirty="0"/>
              <a:t> de </a:t>
            </a:r>
            <a:r>
              <a:rPr lang="en-US" sz="2400" dirty="0" err="1"/>
              <a:t>toți</a:t>
            </a:r>
            <a:r>
              <a:rPr lang="en-US" sz="2400" dirty="0"/>
              <a:t> </a:t>
            </a:r>
            <a:r>
              <a:rPr lang="en-US" sz="2400" dirty="0" err="1"/>
              <a:t>factorii</a:t>
            </a:r>
            <a:r>
              <a:rPr lang="en-US" sz="2400" dirty="0"/>
              <a:t>  </a:t>
            </a:r>
            <a:r>
              <a:rPr lang="en-US" sz="2400" dirty="0" err="1"/>
              <a:t>implicați</a:t>
            </a:r>
            <a:r>
              <a:rPr lang="en-US" sz="2400" dirty="0"/>
              <a:t> </a:t>
            </a:r>
            <a:r>
              <a:rPr lang="en-US" sz="2400" dirty="0" err="1"/>
              <a:t>în</a:t>
            </a:r>
            <a:r>
              <a:rPr lang="en-US" sz="2400" dirty="0"/>
              <a:t> </a:t>
            </a:r>
            <a:r>
              <a:rPr lang="en-US" sz="2400" dirty="0" err="1"/>
              <a:t>procesul</a:t>
            </a:r>
            <a:r>
              <a:rPr lang="en-US" sz="2400" dirty="0"/>
              <a:t> </a:t>
            </a:r>
            <a:r>
              <a:rPr lang="en-US" sz="2400" dirty="0" err="1"/>
              <a:t>educațional</a:t>
            </a:r>
            <a:r>
              <a:rPr lang="en-US" sz="2400" dirty="0"/>
              <a:t>: </a:t>
            </a:r>
            <a:r>
              <a:rPr lang="en-US" sz="2400" dirty="0" err="1"/>
              <a:t>profesori</a:t>
            </a:r>
            <a:r>
              <a:rPr lang="en-US" sz="2400" dirty="0"/>
              <a:t>, </a:t>
            </a:r>
            <a:r>
              <a:rPr lang="en-US" sz="2400" dirty="0" err="1"/>
              <a:t>părinți</a:t>
            </a:r>
            <a:r>
              <a:rPr lang="en-US" sz="2400" dirty="0"/>
              <a:t>, </a:t>
            </a:r>
            <a:r>
              <a:rPr lang="en-US" sz="2400" dirty="0" err="1"/>
              <a:t>copii</a:t>
            </a:r>
            <a:r>
              <a:rPr lang="en-US" sz="2400" dirty="0"/>
              <a:t>; </a:t>
            </a:r>
            <a:r>
              <a:rPr lang="en-US" sz="2400" dirty="0" err="1"/>
              <a:t>este</a:t>
            </a:r>
            <a:r>
              <a:rPr lang="en-US" sz="2400" dirty="0"/>
              <a:t> o </a:t>
            </a:r>
            <a:r>
              <a:rPr lang="en-US" sz="2400" dirty="0" err="1"/>
              <a:t>formulă</a:t>
            </a:r>
            <a:r>
              <a:rPr lang="en-US" sz="2400" dirty="0"/>
              <a:t> de </a:t>
            </a:r>
            <a:r>
              <a:rPr lang="en-US" sz="2400" dirty="0" err="1"/>
              <a:t>învățare</a:t>
            </a:r>
            <a:r>
              <a:rPr lang="en-US" sz="2400" dirty="0"/>
              <a:t> </a:t>
            </a:r>
            <a:r>
              <a:rPr lang="en-US" sz="2400" dirty="0" err="1"/>
              <a:t>eficientă</a:t>
            </a:r>
            <a:r>
              <a:rPr lang="en-US" sz="2400" dirty="0"/>
              <a:t> din </a:t>
            </a:r>
            <a:r>
              <a:rPr lang="en-US" sz="2400" dirty="0" err="1"/>
              <a:t>punctul</a:t>
            </a:r>
            <a:r>
              <a:rPr lang="en-US" sz="2400" dirty="0"/>
              <a:t> de </a:t>
            </a:r>
            <a:r>
              <a:rPr lang="en-US" sz="2400" dirty="0" err="1"/>
              <a:t>vedere</a:t>
            </a:r>
            <a:r>
              <a:rPr lang="en-US" sz="2400" dirty="0"/>
              <a:t> al </a:t>
            </a:r>
            <a:r>
              <a:rPr lang="en-US" sz="2400" dirty="0" err="1"/>
              <a:t>conexiunii</a:t>
            </a:r>
            <a:r>
              <a:rPr lang="en-US" sz="2400" dirty="0"/>
              <a:t> </a:t>
            </a:r>
            <a:r>
              <a:rPr lang="en-US" sz="2400" dirty="0" err="1"/>
              <a:t>directe</a:t>
            </a:r>
            <a:r>
              <a:rPr lang="en-US" sz="2400" dirty="0"/>
              <a:t> cu natura, al </a:t>
            </a:r>
            <a:r>
              <a:rPr lang="en-US" sz="2400" dirty="0" err="1"/>
              <a:t>menținerii</a:t>
            </a:r>
            <a:r>
              <a:rPr lang="en-US" sz="2400" dirty="0"/>
              <a:t> </a:t>
            </a:r>
            <a:r>
              <a:rPr lang="en-US" sz="2400" dirty="0" err="1"/>
              <a:t>sănătății</a:t>
            </a:r>
            <a:r>
              <a:rPr lang="en-US" sz="2400" dirty="0"/>
              <a:t> </a:t>
            </a:r>
            <a:r>
              <a:rPr lang="en-US" sz="2400" dirty="0" err="1"/>
              <a:t>copiilor</a:t>
            </a:r>
            <a:r>
              <a:rPr lang="en-US" sz="2400" dirty="0"/>
              <a:t>, al </a:t>
            </a:r>
            <a:r>
              <a:rPr lang="en-US" sz="2400" dirty="0" err="1"/>
              <a:t>conexiunii</a:t>
            </a:r>
            <a:r>
              <a:rPr lang="en-US" sz="2400" dirty="0"/>
              <a:t> </a:t>
            </a:r>
            <a:r>
              <a:rPr lang="en-US" sz="2400" dirty="0" err="1"/>
              <a:t>sociale</a:t>
            </a:r>
            <a:r>
              <a:rPr lang="en-US" sz="2400" dirty="0"/>
              <a:t>, al </a:t>
            </a:r>
            <a:r>
              <a:rPr lang="en-US" sz="2400" dirty="0" err="1"/>
              <a:t>relațiilor</a:t>
            </a:r>
            <a:r>
              <a:rPr lang="en-US" sz="2400" dirty="0"/>
              <a:t> </a:t>
            </a:r>
            <a:r>
              <a:rPr lang="en-US" sz="2400" dirty="0" err="1"/>
              <a:t>umane</a:t>
            </a:r>
            <a:r>
              <a:rPr lang="en-US" sz="2400" dirty="0"/>
              <a:t>. </a:t>
            </a:r>
            <a:r>
              <a:rPr lang="en-US" sz="2400" dirty="0" err="1"/>
              <a:t>Pentru</a:t>
            </a:r>
            <a:r>
              <a:rPr lang="en-US" sz="2400" dirty="0"/>
              <a:t> </a:t>
            </a:r>
            <a:r>
              <a:rPr lang="en-US" sz="2400" dirty="0" err="1"/>
              <a:t>preșcolari</a:t>
            </a:r>
            <a:r>
              <a:rPr lang="en-US" sz="2400" dirty="0"/>
              <a:t> </a:t>
            </a:r>
            <a:r>
              <a:rPr lang="en-US" sz="2400" dirty="0" err="1"/>
              <a:t>și</a:t>
            </a:r>
            <a:r>
              <a:rPr lang="en-US" sz="2400" dirty="0"/>
              <a:t> </a:t>
            </a:r>
            <a:r>
              <a:rPr lang="en-US" sz="2400" dirty="0" err="1"/>
              <a:t>școlari</a:t>
            </a:r>
            <a:r>
              <a:rPr lang="en-US" sz="2400" dirty="0"/>
              <a:t>, </a:t>
            </a:r>
            <a:r>
              <a:rPr lang="en-US" sz="2400" dirty="0" err="1"/>
              <a:t>acest</a:t>
            </a:r>
            <a:r>
              <a:rPr lang="en-US" sz="2400" dirty="0"/>
              <a:t> tip de </a:t>
            </a:r>
            <a:r>
              <a:rPr lang="en-US" sz="2400" dirty="0" err="1"/>
              <a:t>învățare</a:t>
            </a:r>
            <a:r>
              <a:rPr lang="en-US" sz="2400" dirty="0"/>
              <a:t> </a:t>
            </a:r>
            <a:r>
              <a:rPr lang="en-US" sz="2400" dirty="0" err="1"/>
              <a:t>constituie</a:t>
            </a:r>
            <a:r>
              <a:rPr lang="en-US" sz="2400" dirty="0"/>
              <a:t> o </a:t>
            </a:r>
            <a:r>
              <a:rPr lang="en-US" sz="2400" dirty="0" err="1"/>
              <a:t>completare</a:t>
            </a:r>
            <a:r>
              <a:rPr lang="en-US" sz="2400" dirty="0"/>
              <a:t> a </a:t>
            </a:r>
            <a:r>
              <a:rPr lang="en-US" sz="2400" dirty="0" err="1"/>
              <a:t>învățării</a:t>
            </a:r>
            <a:r>
              <a:rPr lang="en-US" sz="2400" dirty="0"/>
              <a:t> </a:t>
            </a:r>
            <a:r>
              <a:rPr lang="en-US" sz="2400" dirty="0" err="1"/>
              <a:t>tradiționale</a:t>
            </a:r>
            <a:r>
              <a:rPr lang="en-US" sz="2400" dirty="0"/>
              <a:t>, o </a:t>
            </a:r>
            <a:r>
              <a:rPr lang="en-US" sz="2400" dirty="0" err="1"/>
              <a:t>formă</a:t>
            </a:r>
            <a:r>
              <a:rPr lang="en-US" sz="2400" dirty="0"/>
              <a:t> </a:t>
            </a:r>
            <a:r>
              <a:rPr lang="en-US" sz="2400" dirty="0" err="1"/>
              <a:t>valoroasă</a:t>
            </a:r>
            <a:r>
              <a:rPr lang="en-US" sz="2400" dirty="0"/>
              <a:t> de </a:t>
            </a:r>
            <a:r>
              <a:rPr lang="en-US" sz="2400" dirty="0" err="1"/>
              <a:t>explorare</a:t>
            </a:r>
            <a:r>
              <a:rPr lang="en-US" sz="2400" dirty="0"/>
              <a:t> a </a:t>
            </a:r>
            <a:r>
              <a:rPr lang="en-US" sz="2400" dirty="0" err="1"/>
              <a:t>realității</a:t>
            </a:r>
            <a:r>
              <a:rPr lang="ro-RO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867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C10A3390-EC58-F623-F4AE-946EA2BA6C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582" y="280213"/>
            <a:ext cx="9517644" cy="6297574"/>
          </a:xfrm>
        </p:spPr>
      </p:pic>
    </p:spTree>
    <p:extLst>
      <p:ext uri="{BB962C8B-B14F-4D97-AF65-F5344CB8AC3E}">
        <p14:creationId xmlns:p14="http://schemas.microsoft.com/office/powerpoint/2010/main" xmlns="" val="3774466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 descr="5d4732d9-f801-4f36-a1fb-c37ba1bc22b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5593" r="9887" b="17612"/>
          <a:stretch>
            <a:fillRect/>
          </a:stretch>
        </p:blipFill>
        <p:spPr>
          <a:xfrm>
            <a:off x="454250" y="478711"/>
            <a:ext cx="5641750" cy="4678053"/>
          </a:xfrm>
        </p:spPr>
      </p:pic>
      <p:pic>
        <p:nvPicPr>
          <p:cNvPr id="1026" name="Picture 2" descr="D:\2023-2024\poze activitati\WhatsApp Image 2024-03-26 at 13.10.0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65610" y="333576"/>
            <a:ext cx="4186381" cy="5581841"/>
          </a:xfrm>
          <a:prstGeom prst="rect">
            <a:avLst/>
          </a:prstGeom>
          <a:noFill/>
        </p:spPr>
      </p:pic>
      <p:sp>
        <p:nvSpPr>
          <p:cNvPr id="4" name="Smiley Face 3"/>
          <p:cNvSpPr/>
          <p:nvPr/>
        </p:nvSpPr>
        <p:spPr>
          <a:xfrm>
            <a:off x="1927274" y="900333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miley Face 4"/>
          <p:cNvSpPr/>
          <p:nvPr/>
        </p:nvSpPr>
        <p:spPr>
          <a:xfrm>
            <a:off x="8396067" y="616633"/>
            <a:ext cx="874542" cy="860473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miley Face 5"/>
          <p:cNvSpPr/>
          <p:nvPr/>
        </p:nvSpPr>
        <p:spPr>
          <a:xfrm>
            <a:off x="4330505" y="1727982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iley Face 6"/>
          <p:cNvSpPr/>
          <p:nvPr/>
        </p:nvSpPr>
        <p:spPr>
          <a:xfrm>
            <a:off x="10241281" y="909710"/>
            <a:ext cx="1151206" cy="108790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375092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 descr="20231207_104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6947" y="464234"/>
            <a:ext cx="6015528" cy="4511646"/>
          </a:xfrm>
          <a:prstGeom prst="rect">
            <a:avLst/>
          </a:prstGeom>
        </p:spPr>
      </p:pic>
      <p:pic>
        <p:nvPicPr>
          <p:cNvPr id="5" name="Picture 4" descr="20231025_1110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044888" y="1340650"/>
            <a:ext cx="5721793" cy="4291346"/>
          </a:xfrm>
          <a:prstGeom prst="rect">
            <a:avLst/>
          </a:prstGeom>
        </p:spPr>
      </p:pic>
      <p:sp>
        <p:nvSpPr>
          <p:cNvPr id="6" name="Smiley Face 5"/>
          <p:cNvSpPr/>
          <p:nvPr/>
        </p:nvSpPr>
        <p:spPr>
          <a:xfrm>
            <a:off x="2208628" y="2180493"/>
            <a:ext cx="590842" cy="53457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iley Face 6"/>
          <p:cNvSpPr/>
          <p:nvPr/>
        </p:nvSpPr>
        <p:spPr>
          <a:xfrm>
            <a:off x="4513386" y="2065608"/>
            <a:ext cx="590842" cy="53457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/>
          <p:cNvSpPr/>
          <p:nvPr/>
        </p:nvSpPr>
        <p:spPr>
          <a:xfrm>
            <a:off x="4710332" y="2656450"/>
            <a:ext cx="590842" cy="53457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iley Face 8"/>
          <p:cNvSpPr/>
          <p:nvPr/>
        </p:nvSpPr>
        <p:spPr>
          <a:xfrm>
            <a:off x="6637606" y="715108"/>
            <a:ext cx="590842" cy="53457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miley Face 9"/>
          <p:cNvSpPr/>
          <p:nvPr/>
        </p:nvSpPr>
        <p:spPr>
          <a:xfrm>
            <a:off x="7760677" y="712764"/>
            <a:ext cx="590842" cy="53457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miley Face 10"/>
          <p:cNvSpPr/>
          <p:nvPr/>
        </p:nvSpPr>
        <p:spPr>
          <a:xfrm>
            <a:off x="8281181" y="867508"/>
            <a:ext cx="590842" cy="53457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miley Face 11"/>
          <p:cNvSpPr/>
          <p:nvPr/>
        </p:nvSpPr>
        <p:spPr>
          <a:xfrm>
            <a:off x="9772357" y="1092591"/>
            <a:ext cx="590842" cy="53457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miley Face 12"/>
          <p:cNvSpPr/>
          <p:nvPr/>
        </p:nvSpPr>
        <p:spPr>
          <a:xfrm>
            <a:off x="7043224" y="1824111"/>
            <a:ext cx="708074" cy="53926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miley Face 13"/>
          <p:cNvSpPr/>
          <p:nvPr/>
        </p:nvSpPr>
        <p:spPr>
          <a:xfrm>
            <a:off x="10222523" y="1261404"/>
            <a:ext cx="590842" cy="53457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Smiley Face 14"/>
          <p:cNvSpPr/>
          <p:nvPr/>
        </p:nvSpPr>
        <p:spPr>
          <a:xfrm>
            <a:off x="10095914" y="600222"/>
            <a:ext cx="590842" cy="534572"/>
          </a:xfrm>
          <a:prstGeom prst="smileyFace">
            <a:avLst>
              <a:gd name="adj" fmla="val 20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fara - scoic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-346687" y="1153661"/>
            <a:ext cx="6235700" cy="4676775"/>
          </a:xfrm>
        </p:spPr>
      </p:pic>
      <p:pic>
        <p:nvPicPr>
          <p:cNvPr id="6" name="Picture 5" descr="OUTDOOR OBSERVA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73815" y="231431"/>
            <a:ext cx="4676775" cy="6229350"/>
          </a:xfrm>
          <a:prstGeom prst="rect">
            <a:avLst/>
          </a:prstGeom>
        </p:spPr>
      </p:pic>
      <p:sp>
        <p:nvSpPr>
          <p:cNvPr id="4" name="Smiley Face 3"/>
          <p:cNvSpPr/>
          <p:nvPr/>
        </p:nvSpPr>
        <p:spPr>
          <a:xfrm>
            <a:off x="6710289" y="1533379"/>
            <a:ext cx="1026941" cy="108321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EE3AF16-DAFF-EFBA-31A7-53D418231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778" y="648841"/>
            <a:ext cx="9550331" cy="5240681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dirty="0"/>
              <a:t>	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Natura, ca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parte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integrantă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firii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umane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nu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poate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lipsească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din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dezvoltarea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copiilor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în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mijlocul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și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resursele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pe care le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pune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la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dispoziție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copilul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evoluează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respectându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-se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ritmul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propriu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dezvoltare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și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îl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încurajează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devină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autonom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responsabil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și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implicat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în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propria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devenire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Contactul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mediul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sălbatic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îmbunătățește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starea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de bine a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copiilor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le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îmbunătățește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motivația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și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încrederea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4779062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FEAEC68-68CC-54A5-FE4E-40096801F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5887" y="243298"/>
            <a:ext cx="11445841" cy="661470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/>
              <a:t>	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Copiii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sunt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curioşi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prin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firea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lor. Ei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vor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ştie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tot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felul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lucruri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 Ei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ascultă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observă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pipăie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miros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folosesc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toate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simţurile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pentru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a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învăţa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dar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această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experienţă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este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de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neînlocuit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Felul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care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copiii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mici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investighează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este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cu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adevărat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o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activitate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ştiinţifică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 Mare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parte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din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activitatea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ştiinţifică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de la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grădiniţă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trebuie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se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nască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din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întrebările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pe care le pun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copiii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.„De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unde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vine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ploaia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?”, „ De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cad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frunzele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din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copaci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?”, „ Ce se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întâmplă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cu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omida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?”, „Cum se face un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curcubeu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Chiar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dacă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ştim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răspunsul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este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bine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nu-l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oferim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prea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repede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ci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lăsăm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copiii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încerce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descopere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singuri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soluţia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putem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ajuta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pe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copii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analizeze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lucrurile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s</a:t>
            </a:r>
            <a:r>
              <a:rPr lang="ro-RO" sz="2000" b="1" dirty="0">
                <a:solidFill>
                  <a:schemeClr val="accent5">
                    <a:lumMod val="50000"/>
                  </a:schemeClr>
                </a:solidFill>
              </a:rPr>
              <a:t>ă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găsească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răspunsurile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ghidându-i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prin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întrebări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de tot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felul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: „Cum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arată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?”, „Cum se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simte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la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pipăit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?”, „Produce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zgomot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?”, „Cum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miroase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?”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multe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altele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 Mai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putem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să-i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întrebăm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astfel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: „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Aţi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observat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vreodată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…, „De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credeţi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…?”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sau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„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Putem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aflăm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….?”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timpul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observării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unui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fenomen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copiii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trebuie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încurajaţi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vorbească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despre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acesta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-l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descrie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detaliu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ro-RO" sz="2000" b="1" dirty="0">
                <a:solidFill>
                  <a:schemeClr val="accent5">
                    <a:lumMod val="50000"/>
                  </a:schemeClr>
                </a:solidFill>
              </a:rPr>
              <a:t>C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ei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mici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au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nevoie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să-şi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utilizeze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toate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simţurile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pentru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a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învăţa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şi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de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asemenea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ei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au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nevoie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achiziţioneze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participe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în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mod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activ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la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experimente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să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manipuleze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</a:rPr>
              <a:t>materiale</a:t>
            </a:r>
            <a:r>
              <a:rPr lang="ro-RO" sz="2000" b="1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en-U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7081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20221012_1008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601247" y="247333"/>
            <a:ext cx="4971781" cy="4971781"/>
          </a:xfrm>
        </p:spPr>
      </p:pic>
      <p:pic>
        <p:nvPicPr>
          <p:cNvPr id="6" name="Picture 5" descr="20221012_1019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020970" y="1145343"/>
            <a:ext cx="5289454" cy="5289454"/>
          </a:xfrm>
          <a:prstGeom prst="rect">
            <a:avLst/>
          </a:prstGeom>
        </p:spPr>
      </p:pic>
      <p:sp>
        <p:nvSpPr>
          <p:cNvPr id="4" name="Smiley Face 3"/>
          <p:cNvSpPr/>
          <p:nvPr/>
        </p:nvSpPr>
        <p:spPr>
          <a:xfrm>
            <a:off x="1561513" y="1069144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miley Face 6"/>
          <p:cNvSpPr/>
          <p:nvPr/>
        </p:nvSpPr>
        <p:spPr>
          <a:xfrm>
            <a:off x="686971" y="1362221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/>
          <p:cNvSpPr/>
          <p:nvPr/>
        </p:nvSpPr>
        <p:spPr>
          <a:xfrm>
            <a:off x="4077286" y="1193409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iley Face 8"/>
          <p:cNvSpPr/>
          <p:nvPr/>
        </p:nvSpPr>
        <p:spPr>
          <a:xfrm>
            <a:off x="7523870" y="2965938"/>
            <a:ext cx="914400" cy="91440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6397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20221012_1045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92097" y="177043"/>
            <a:ext cx="6059541" cy="6059541"/>
          </a:xfrm>
        </p:spPr>
      </p:pic>
      <p:pic>
        <p:nvPicPr>
          <p:cNvPr id="7" name="Picture 6" descr="20221012_1023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7019513" y="1787353"/>
            <a:ext cx="4466492" cy="4466492"/>
          </a:xfrm>
          <a:prstGeom prst="rect">
            <a:avLst/>
          </a:prstGeom>
        </p:spPr>
      </p:pic>
      <p:sp>
        <p:nvSpPr>
          <p:cNvPr id="5" name="Smiley Face 4"/>
          <p:cNvSpPr/>
          <p:nvPr/>
        </p:nvSpPr>
        <p:spPr>
          <a:xfrm>
            <a:off x="4192172" y="3123027"/>
            <a:ext cx="787791" cy="7737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miley Face 7"/>
          <p:cNvSpPr/>
          <p:nvPr/>
        </p:nvSpPr>
        <p:spPr>
          <a:xfrm>
            <a:off x="3387969" y="3176953"/>
            <a:ext cx="787791" cy="77372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miley Face 8"/>
          <p:cNvSpPr/>
          <p:nvPr/>
        </p:nvSpPr>
        <p:spPr>
          <a:xfrm>
            <a:off x="9169790" y="2853396"/>
            <a:ext cx="1029287" cy="98708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C26B22C5-AE4A-8279-AC83-13F87CE74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870" y="302340"/>
            <a:ext cx="4420214" cy="5893619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50B2E6B-4AF5-0861-893A-BE7AB1BA76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70334" y="302340"/>
            <a:ext cx="4420214" cy="5893619"/>
          </a:xfrm>
          <a:prstGeom prst="rect">
            <a:avLst/>
          </a:prstGeom>
        </p:spPr>
      </p:pic>
      <p:sp>
        <p:nvSpPr>
          <p:cNvPr id="4" name="Smiley Face 3"/>
          <p:cNvSpPr/>
          <p:nvPr/>
        </p:nvSpPr>
        <p:spPr>
          <a:xfrm>
            <a:off x="7385539" y="1153550"/>
            <a:ext cx="942536" cy="1223889"/>
          </a:xfrm>
          <a:prstGeom prst="smileyFace">
            <a:avLst>
              <a:gd name="adj" fmla="val 465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3051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7A3C2A8-56C7-C76D-0723-925518C781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2534" y="371118"/>
            <a:ext cx="11131208" cy="6167334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Jocul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atât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 important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dezvoltarea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optimă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copilului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încât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recunoscut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Înalta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Comisie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Națiunilor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Unite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Drepturile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Omului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drept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al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fiecărui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copil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ro-RO" sz="2900" b="1" i="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ts val="1500"/>
              </a:spcBef>
              <a:spcAft>
                <a:spcPts val="1500"/>
              </a:spcAft>
            </a:pP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Fluxul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creativității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capătă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proporții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uriașe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cadrul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jocului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liber.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Copiii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imaginează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interpretează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fac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predicții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exprimându-și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gândurile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cuvinte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imagini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poate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chiar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acțiuni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depășesc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experiența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jocului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sine.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Creativitatea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astfel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generată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sporește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capacitatea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 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gândi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simți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se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angaja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într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-o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comunicare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complexă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ceilalți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Creierul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lor se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dezvoltă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fața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provocărilor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  <a:spcBef>
                <a:spcPts val="1500"/>
              </a:spcBef>
              <a:spcAft>
                <a:spcPts val="1500"/>
              </a:spcAft>
            </a:pP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Imaginația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ajută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pe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copii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inventeze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modalități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inedite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diferite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rezolvare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diverse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situații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O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imaginație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bogată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dovada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unei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intelect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bine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antrenat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de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aceea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indicat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nu le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îngrădim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experiența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jocului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conștientizăm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această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creativitate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infinită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 care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dispun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nu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fi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acolo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mereu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responsabilitatea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noastră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oferim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acel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timp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prețios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 care au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nevoie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contribui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sănătos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formarea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unei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gândiri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b="1" i="0" dirty="0" err="1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libere</a:t>
            </a:r>
            <a:r>
              <a:rPr lang="en-US" sz="2900" b="1" i="0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079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249</TotalTime>
  <Words>164</Words>
  <Application>Microsoft Office PowerPoint</Application>
  <PresentationFormat>Custom</PresentationFormat>
  <Paragraphs>25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Facet</vt:lpstr>
      <vt:lpstr>„Valorificarea jocului liber în cadrul mediului natural -jocuri de explorare a mediului înconjurător, a habitatului micilor insecte cu ajutorul lupei( observarea pietrelor, nisipului, ierbii...ca ecosistem)”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„Valorificarea jocului liber în cadrul mediului natural din proximitate-jocuri de explorare a mediului înconjurător, a habitatului micilor insecte cu ajutorul lupei( observarea pietrelor, nisipului, ierbii...ca ecosistem)” </dc:title>
  <dc:creator>Gabriela Botezatu</dc:creator>
  <cp:lastModifiedBy>Statia3</cp:lastModifiedBy>
  <cp:revision>7</cp:revision>
  <dcterms:created xsi:type="dcterms:W3CDTF">2025-05-22T13:00:02Z</dcterms:created>
  <dcterms:modified xsi:type="dcterms:W3CDTF">2025-05-27T10:22:12Z</dcterms:modified>
</cp:coreProperties>
</file>